
<file path=[Content_Types].xml><?xml version="1.0" encoding="utf-8"?>
<Types xmlns="http://schemas.openxmlformats.org/package/2006/content-types">
  <Default Extension="xml" ContentType="application/xml"/>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handoutMasterIdLst>
    <p:handoutMasterId r:id="rId26"/>
  </p:handoutMasterIdLst>
  <p:sldIdLst>
    <p:sldId id="276" r:id="rId2"/>
    <p:sldId id="278" r:id="rId3"/>
    <p:sldId id="279" r:id="rId4"/>
    <p:sldId id="300" r:id="rId5"/>
    <p:sldId id="30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6" r:id="rId19"/>
    <p:sldId id="302" r:id="rId20"/>
    <p:sldId id="303" r:id="rId21"/>
    <p:sldId id="299" r:id="rId22"/>
    <p:sldId id="306" r:id="rId23"/>
    <p:sldId id="29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1948" autoAdjust="0"/>
  </p:normalViewPr>
  <p:slideViewPr>
    <p:cSldViewPr snapToGrid="0" snapToObjects="1">
      <p:cViewPr varScale="1">
        <p:scale>
          <a:sx n="101" d="100"/>
          <a:sy n="101" d="100"/>
        </p:scale>
        <p:origin x="-752" y="-104"/>
      </p:cViewPr>
      <p:guideLst>
        <p:guide orient="horz" pos="2160"/>
        <p:guide pos="2880"/>
      </p:guideLst>
    </p:cSldViewPr>
  </p:slideViewPr>
  <p:outlineViewPr>
    <p:cViewPr>
      <p:scale>
        <a:sx n="33" d="100"/>
        <a:sy n="33" d="100"/>
      </p:scale>
      <p:origin x="0" y="680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7FD126-CCEE-CA45-8CBA-042ED8189232}" type="datetimeFigureOut">
              <a:rPr lang="en-US" smtClean="0"/>
              <a:t>04/06/2012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B7C37F-474C-5540-8DC3-208E4EA1CCCE}" type="slidenum">
              <a:rPr lang="en-GB" smtClean="0"/>
              <a:t>‹#›</a:t>
            </a:fld>
            <a:endParaRPr lang="en-GB"/>
          </a:p>
        </p:txBody>
      </p:sp>
    </p:spTree>
    <p:extLst>
      <p:ext uri="{BB962C8B-B14F-4D97-AF65-F5344CB8AC3E}">
        <p14:creationId xmlns:p14="http://schemas.microsoft.com/office/powerpoint/2010/main" val="1202467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78BAFE-DFC6-5B44-85DD-943B4C843CEF}" type="datetimeFigureOut">
              <a:rPr lang="en-US" smtClean="0"/>
              <a:t>04/06/2012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7D566F-1434-954C-AADB-EE60A90A8E1B}" type="slidenum">
              <a:rPr lang="en-GB" smtClean="0"/>
              <a:t>‹#›</a:t>
            </a:fld>
            <a:endParaRPr lang="en-GB"/>
          </a:p>
        </p:txBody>
      </p:sp>
    </p:spTree>
    <p:extLst>
      <p:ext uri="{BB962C8B-B14F-4D97-AF65-F5344CB8AC3E}">
        <p14:creationId xmlns:p14="http://schemas.microsoft.com/office/powerpoint/2010/main" val="42087695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Over 500 planets beyond the solar system are known today.</a:t>
            </a:r>
          </a:p>
          <a:p>
            <a:r>
              <a:rPr lang="en-US" sz="2200">
                <a:latin typeface="Lucida Grande" charset="0"/>
                <a:cs typeface="Lucida Grande" charset="0"/>
                <a:sym typeface="Lucida Grande" charset="0"/>
              </a:rPr>
              <a:t>Most of them are exotic (as lower left): they are the size of Jupiter but very close to their stars (a year last a few days for them).</a:t>
            </a:r>
          </a:p>
          <a:p>
            <a:r>
              <a:rPr lang="en-US" sz="2200">
                <a:latin typeface="Lucida Grande" charset="0"/>
                <a:cs typeface="Lucida Grande" charset="0"/>
                <a:sym typeface="Lucida Grande" charset="0"/>
              </a:rPr>
              <a:t>Until now we can find, but only barely characterise these exoplanets.</a:t>
            </a:r>
          </a:p>
          <a:p>
            <a:endParaRPr lang="en-US" sz="2200">
              <a:latin typeface="Lucida Grande" charset="0"/>
              <a:cs typeface="Lucida Grande" charset="0"/>
              <a:sym typeface="Lucida Grande" charset="0"/>
            </a:endParaRPr>
          </a:p>
          <a:p>
            <a:r>
              <a:rPr lang="en-US" sz="2200">
                <a:latin typeface="Lucida Grande" charset="0"/>
                <a:cs typeface="Lucida Grande" charset="0"/>
                <a:sym typeface="Lucida Grande" charset="0"/>
              </a:rPr>
              <a:t>The E-ELT is designed (is large enough) not only to find exotic planets, but also Earth-twins. Further, it will be able to take spectra of their atmospheres, and so to search for bimomarkers, i.e. traces of life.</a:t>
            </a:r>
          </a:p>
          <a:p>
            <a:endParaRPr lang="en-US" sz="2200">
              <a:latin typeface="Lucida Grande" charset="0"/>
              <a:cs typeface="Lucida Grande" charset="0"/>
              <a:sym typeface="Lucida Grande" charset="0"/>
            </a:endParaRPr>
          </a:p>
          <a:p>
            <a:r>
              <a:rPr lang="en-US" sz="2200">
                <a:latin typeface="Lucida Grande" charset="0"/>
                <a:cs typeface="Lucida Grande" charset="0"/>
                <a:sym typeface="Lucida Grande" charset="0"/>
              </a:rPr>
              <a:t>This is the first time that mankind has the technology to do 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The E-ELT will be able to measure precisely the different atomic transition in a given element (like Iron or Magnesium) in very distant objects (objects that are up to 10 billion light year ago). The relative wavelengths of these transitions are compared to todays values, measured in the laboratory: if they differ, the fine structure constant, i.e. fundamental physics, must have evolved during the evolution of the universe.</a:t>
            </a:r>
          </a:p>
          <a:p>
            <a:endParaRPr lang="en-US" sz="2200">
              <a:latin typeface="Lucida Grande" charset="0"/>
              <a:cs typeface="Lucida Grande" charset="0"/>
              <a:sym typeface="Lucida Grande" charset="0"/>
            </a:endParaRPr>
          </a:p>
          <a:p>
            <a:r>
              <a:rPr lang="en-US" sz="2200">
                <a:latin typeface="Lucida Grande" charset="0"/>
                <a:cs typeface="Lucida Grande" charset="0"/>
                <a:sym typeface="Lucida Grande" charset="0"/>
              </a:rPr>
              <a:t>The E-ELT will measure the expansion velocity of many objects at different look-back times. It will repeat that experiment 10 years later, and by comparing the velocities, get the *acceleration* of the universe as a function of the universe history. I.e. we will be able to reconstruct the expansion history of the universe which is mostly driven by the mysterious dark energy.</a:t>
            </a:r>
          </a:p>
          <a:p>
            <a:endParaRPr lang="en-US" sz="2200">
              <a:latin typeface="Lucida Grande" charset="0"/>
              <a:cs typeface="Lucida Grande" charset="0"/>
              <a:sym typeface="Lucida Grande" charset="0"/>
            </a:endParaRPr>
          </a:p>
          <a:p>
            <a:r>
              <a:rPr lang="en-US" sz="2200">
                <a:latin typeface="Lucida Grande" charset="0"/>
                <a:cs typeface="Lucida Grande" charset="0"/>
                <a:sym typeface="Lucida Grande" charset="0"/>
              </a:rPr>
              <a:t>These projects illustrate the very high interest not only of astronomers, but also of physicists for this project.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39D1CC-BACC-EB4E-8AD8-974E57131D14}" type="slidenum">
              <a:rPr lang="en-GB" smtClean="0"/>
              <a:pPr/>
              <a:t>7</a:t>
            </a:fld>
            <a:endParaRPr lang="en-GB"/>
          </a:p>
        </p:txBody>
      </p:sp>
    </p:spTree>
    <p:extLst>
      <p:ext uri="{BB962C8B-B14F-4D97-AF65-F5344CB8AC3E}">
        <p14:creationId xmlns:p14="http://schemas.microsoft.com/office/powerpoint/2010/main" val="421580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Note this is pasted in as enhanced metafile, so cant edit it. Its copied from the instrument chapter so if needed edit that one.</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A6F63E-27B5-904C-925E-540E9A6B99D9}" type="slidenum">
              <a:rPr lang="en-US" sz="1200">
                <a:latin typeface="Calibri" charset="0"/>
              </a:rPr>
              <a:pPr eaLnBrk="1" hangingPunct="1"/>
              <a:t>21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16" descr="eso-flags-blackfram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0" y="6694488"/>
            <a:ext cx="2813050"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795339" y="1036638"/>
            <a:ext cx="8280000" cy="2384562"/>
          </a:xfrm>
        </p:spPr>
        <p:txBody>
          <a:bodyPr/>
          <a:lstStyle>
            <a:lvl1pPr>
              <a:defRPr sz="3200" b="0" i="0">
                <a:latin typeface="HelveticaNeueLT Com 55 Roman"/>
                <a:cs typeface="HelveticaNeueLT Com 55 Roman"/>
              </a:defRPr>
            </a:lvl1pPr>
          </a:lstStyle>
          <a:p>
            <a:r>
              <a:rPr lang="en-US" smtClean="0"/>
              <a:t>Click to edit Master title style</a:t>
            </a:r>
            <a:endParaRPr lang="en-GB" dirty="0"/>
          </a:p>
        </p:txBody>
      </p:sp>
      <p:sp>
        <p:nvSpPr>
          <p:cNvPr id="12292" name="Rectangle 4"/>
          <p:cNvSpPr>
            <a:spLocks noGrp="1" noChangeArrowheads="1"/>
          </p:cNvSpPr>
          <p:nvPr>
            <p:ph type="subTitle" idx="1"/>
          </p:nvPr>
        </p:nvSpPr>
        <p:spPr>
          <a:xfrm>
            <a:off x="795339" y="3573600"/>
            <a:ext cx="8280000" cy="2827200"/>
          </a:xfrm>
        </p:spPr>
        <p:txBody>
          <a:bodyPr/>
          <a:lstStyle>
            <a:lvl1pPr marL="0" indent="0" algn="ctr">
              <a:buFont typeface="Monotype Sorts" pitchFamily="112" charset="2"/>
              <a:buNone/>
              <a:defRPr b="0" i="0">
                <a:latin typeface="HelveticaNeueLT Com 45 Lt"/>
                <a:cs typeface="HelveticaNeueLT Com 45 Lt"/>
              </a:defRPr>
            </a:lvl1pPr>
          </a:lstStyle>
          <a:p>
            <a:r>
              <a:rPr lang="en-US" smtClean="0"/>
              <a:t>Click to edit Master subtitle style</a:t>
            </a:r>
            <a:endParaRPr lang="en-GB" dirty="0"/>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a:t>
            </a:fld>
            <a:endParaRPr lang="en-GB" dirty="0"/>
          </a:p>
        </p:txBody>
      </p:sp>
    </p:spTree>
    <p:extLst>
      <p:ext uri="{BB962C8B-B14F-4D97-AF65-F5344CB8AC3E}">
        <p14:creationId xmlns:p14="http://schemas.microsoft.com/office/powerpoint/2010/main" val="174444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5339" y="0"/>
            <a:ext cx="7122250" cy="1035050"/>
          </a:xfrm>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795338" y="1035050"/>
            <a:ext cx="8272462" cy="5364161"/>
          </a:xfrm>
        </p:spPr>
        <p:txBody>
          <a:bodyPr/>
          <a:lstStyle>
            <a:lvl1pPr>
              <a:defRPr b="0" i="0">
                <a:latin typeface="HelveticaNeueLT Com 45 Lt"/>
                <a:cs typeface="HelveticaNeueLT Com 45 Lt"/>
              </a:defRPr>
            </a:lvl1pPr>
            <a:lvl2pPr>
              <a:defRPr b="0" i="0">
                <a:latin typeface="HelveticaNeueLT Com 45 Lt"/>
                <a:cs typeface="HelveticaNeueLT Com 45 Lt"/>
              </a:defRPr>
            </a:lvl2pPr>
            <a:lvl3pPr>
              <a:defRPr b="0" i="0">
                <a:latin typeface="HelveticaNeueLT Com 45 Lt"/>
                <a:cs typeface="HelveticaNeueLT Com 45 Lt"/>
              </a:defRPr>
            </a:lvl3pPr>
            <a:lvl4pPr>
              <a:defRPr b="0" i="0">
                <a:latin typeface="HelveticaNeueLT Com 45 Lt"/>
                <a:cs typeface="HelveticaNeueLT Com 45 Lt"/>
              </a:defRPr>
            </a:lvl4pPr>
            <a:lvl5pPr>
              <a:defRPr b="0" i="0">
                <a:latin typeface="HelveticaNeueLT Com 45 Lt"/>
                <a:cs typeface="HelveticaNeueLT Com 45 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GB" smtClean="0"/>
              <a:t>Realising the Astronomy of the Future: Oxford June 2012</a:t>
            </a:r>
            <a:endParaRPr lang="en-GB" dirty="0"/>
          </a:p>
        </p:txBody>
      </p:sp>
      <p:sp>
        <p:nvSpPr>
          <p:cNvPr id="5" name="Slide Number Placeholder 4"/>
          <p:cNvSpPr>
            <a:spLocks noGrp="1"/>
          </p:cNvSpPr>
          <p:nvPr>
            <p:ph type="sldNum" sz="quarter" idx="11"/>
          </p:nvPr>
        </p:nvSpPr>
        <p:spPr/>
        <p:txBody>
          <a:bodyPr/>
          <a:lstStyle/>
          <a:p>
            <a:fld id="{883DF5DD-7590-0F49-B4F0-B218536AAE5C}" type="slidenum">
              <a:rPr lang="en-GB" smtClean="0"/>
              <a:t>‹#›</a:t>
            </a:fld>
            <a:endParaRPr lang="en-GB" dirty="0"/>
          </a:p>
        </p:txBody>
      </p:sp>
    </p:spTree>
    <p:extLst>
      <p:ext uri="{BB962C8B-B14F-4D97-AF65-F5344CB8AC3E}">
        <p14:creationId xmlns:p14="http://schemas.microsoft.com/office/powerpoint/2010/main" val="335150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95340" y="1035050"/>
            <a:ext cx="3959996" cy="5365750"/>
          </a:xfrm>
        </p:spPr>
        <p:txBody>
          <a:bodyPr/>
          <a:lstStyle>
            <a:lvl1pPr>
              <a:defRPr sz="2800"/>
            </a:lvl1pPr>
            <a:lvl2pPr>
              <a:defRPr sz="2400"/>
            </a:lvl2pPr>
            <a:lvl3pPr>
              <a:defRPr sz="2000"/>
            </a:lvl3pPr>
            <a:lvl4pPr>
              <a:defRPr sz="18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9840" y="1035050"/>
            <a:ext cx="4107960" cy="5365750"/>
          </a:xfrm>
        </p:spPr>
        <p:txBody>
          <a:bodyPr/>
          <a:lstStyle>
            <a:lvl1pPr>
              <a:defRPr sz="2800"/>
            </a:lvl1pPr>
            <a:lvl2pPr>
              <a:defRPr sz="2400"/>
            </a:lvl2pPr>
            <a:lvl3pPr>
              <a:defRPr sz="2000"/>
            </a:lvl3pPr>
            <a:lvl4pPr>
              <a:defRPr sz="18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795338" y="0"/>
            <a:ext cx="7139108" cy="1035050"/>
          </a:xfrm>
        </p:spPr>
        <p:txBody>
          <a:bodyPr/>
          <a:lstStyle/>
          <a:p>
            <a:r>
              <a:rPr lang="en-US" dirty="0" smtClean="0"/>
              <a:t>Click to edit Master title style</a:t>
            </a:r>
            <a:endParaRPr lang="en-GB" dirty="0"/>
          </a:p>
        </p:txBody>
      </p:sp>
      <p:sp>
        <p:nvSpPr>
          <p:cNvPr id="5" name="Footer Placeholder 4"/>
          <p:cNvSpPr>
            <a:spLocks noGrp="1"/>
          </p:cNvSpPr>
          <p:nvPr>
            <p:ph type="ftr" sz="quarter" idx="10"/>
          </p:nvPr>
        </p:nvSpPr>
        <p:spPr/>
        <p:txBody>
          <a:bodyPr/>
          <a:lstStyle/>
          <a:p>
            <a:r>
              <a:rPr lang="en-GB" smtClean="0"/>
              <a:t>Realising the Astronomy of the Future: Oxford June 2012</a:t>
            </a:r>
            <a:endParaRPr lang="en-GB" dirty="0"/>
          </a:p>
        </p:txBody>
      </p:sp>
      <p:sp>
        <p:nvSpPr>
          <p:cNvPr id="6" name="Slide Number Placeholder 5"/>
          <p:cNvSpPr>
            <a:spLocks noGrp="1"/>
          </p:cNvSpPr>
          <p:nvPr>
            <p:ph type="sldNum" sz="quarter" idx="11"/>
          </p:nvPr>
        </p:nvSpPr>
        <p:spPr/>
        <p:txBody>
          <a:bodyPr/>
          <a:lstStyle/>
          <a:p>
            <a:fld id="{883DF5DD-7590-0F49-B4F0-B218536AAE5C}" type="slidenum">
              <a:rPr lang="en-GB" smtClean="0"/>
              <a:t>‹#›</a:t>
            </a:fld>
            <a:endParaRPr lang="en-GB" dirty="0"/>
          </a:p>
        </p:txBody>
      </p:sp>
    </p:spTree>
    <p:extLst>
      <p:ext uri="{BB962C8B-B14F-4D97-AF65-F5344CB8AC3E}">
        <p14:creationId xmlns:p14="http://schemas.microsoft.com/office/powerpoint/2010/main" val="37188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5339" y="1035048"/>
            <a:ext cx="3960000" cy="900000"/>
          </a:xfrm>
        </p:spPr>
        <p:txBody>
          <a:bodyPr/>
          <a:lstStyle>
            <a:lvl1pPr marL="0" indent="0">
              <a:buNone/>
              <a:defRPr sz="2800" b="0" i="0">
                <a:latin typeface="HelveticaNeueLT Com 55 Roman"/>
                <a:cs typeface="HelveticaNeueLT Com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95339" y="2057400"/>
            <a:ext cx="3960000" cy="4343400"/>
          </a:xfrm>
        </p:spPr>
        <p:txBody>
          <a:bodyPr/>
          <a:lstStyle>
            <a:lvl1pPr>
              <a:defRPr sz="28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2"/>
          <p:cNvSpPr>
            <a:spLocks noGrp="1" noChangeArrowheads="1"/>
          </p:cNvSpPr>
          <p:nvPr>
            <p:ph type="title"/>
          </p:nvPr>
        </p:nvSpPr>
        <p:spPr bwMode="auto">
          <a:xfrm>
            <a:off x="795339" y="5620"/>
            <a:ext cx="7133488" cy="1035050"/>
          </a:xfrm>
          <a:prstGeom prst="rect">
            <a:avLst/>
          </a:prstGeom>
          <a:noFill/>
          <a:ln w="9525">
            <a:noFill/>
            <a:miter lim="800000"/>
            <a:headEnd/>
            <a:tailEnd/>
          </a:ln>
        </p:spPr>
        <p:txBody>
          <a:bodyPr/>
          <a:lstStyle/>
          <a:p>
            <a:pPr lvl="0"/>
            <a:r>
              <a:rPr lang="en-US" dirty="0" smtClean="0"/>
              <a:t>Click to edit Master title style</a:t>
            </a:r>
            <a:endParaRPr lang="en-GB" dirty="0"/>
          </a:p>
        </p:txBody>
      </p:sp>
      <p:sp>
        <p:nvSpPr>
          <p:cNvPr id="9" name="Text Placeholder 2"/>
          <p:cNvSpPr>
            <a:spLocks noGrp="1"/>
          </p:cNvSpPr>
          <p:nvPr>
            <p:ph type="body" idx="10"/>
          </p:nvPr>
        </p:nvSpPr>
        <p:spPr>
          <a:xfrm>
            <a:off x="5107801" y="1035048"/>
            <a:ext cx="3960000" cy="900000"/>
          </a:xfrm>
        </p:spPr>
        <p:txBody>
          <a:bodyPr/>
          <a:lstStyle>
            <a:lvl1pPr marL="0" indent="0">
              <a:buNone/>
              <a:defRPr sz="2800" b="0" i="0">
                <a:latin typeface="HelveticaNeueLT Com 55 Roman"/>
                <a:cs typeface="HelveticaNeueLT Com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3"/>
          <p:cNvSpPr>
            <a:spLocks noGrp="1"/>
          </p:cNvSpPr>
          <p:nvPr>
            <p:ph sz="half" idx="11"/>
          </p:nvPr>
        </p:nvSpPr>
        <p:spPr>
          <a:xfrm>
            <a:off x="5107801" y="2057400"/>
            <a:ext cx="3960000" cy="4343400"/>
          </a:xfrm>
        </p:spPr>
        <p:txBody>
          <a:bodyPr/>
          <a:lstStyle>
            <a:lvl1pPr>
              <a:defRPr sz="28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9384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5339" y="0"/>
            <a:ext cx="7122250" cy="1035050"/>
          </a:xfrm>
        </p:spPr>
        <p:txBody>
          <a:body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t>Realising the Astronomy of the Future: Oxford June 2012</a:t>
            </a:r>
            <a:endParaRPr lang="en-GB" dirty="0"/>
          </a:p>
        </p:txBody>
      </p:sp>
      <p:sp>
        <p:nvSpPr>
          <p:cNvPr id="4" name="Slide Number Placeholder 3"/>
          <p:cNvSpPr>
            <a:spLocks noGrp="1"/>
          </p:cNvSpPr>
          <p:nvPr>
            <p:ph type="sldNum" sz="quarter" idx="11"/>
          </p:nvPr>
        </p:nvSpPr>
        <p:spPr/>
        <p:txBody>
          <a:bodyPr/>
          <a:lstStyle/>
          <a:p>
            <a:fld id="{883DF5DD-7590-0F49-B4F0-B218536AAE5C}" type="slidenum">
              <a:rPr lang="en-GB" smtClean="0"/>
              <a:t>‹#›</a:t>
            </a:fld>
            <a:endParaRPr lang="en-GB" dirty="0"/>
          </a:p>
        </p:txBody>
      </p:sp>
    </p:spTree>
    <p:extLst>
      <p:ext uri="{BB962C8B-B14F-4D97-AF65-F5344CB8AC3E}">
        <p14:creationId xmlns:p14="http://schemas.microsoft.com/office/powerpoint/2010/main" val="258836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p:nvSpPr>
        <p:spPr bwMode="auto">
          <a:xfrm>
            <a:off x="795338" y="0"/>
            <a:ext cx="7139108" cy="103505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400" dirty="0">
                <a:solidFill>
                  <a:schemeClr val="tx2"/>
                </a:solidFill>
                <a:latin typeface="HelveticaNeueLT Com 65 Md" charset="0"/>
                <a:cs typeface="HelveticaNeueLT Com 65 Md" charset="0"/>
              </a:rPr>
              <a:t>Click to edit Master title style</a:t>
            </a:r>
            <a:endParaRPr lang="en-GB" sz="3400" dirty="0">
              <a:solidFill>
                <a:schemeClr val="tx2"/>
              </a:solidFill>
              <a:latin typeface="HelveticaNeueLT Com 65 Md" charset="0"/>
              <a:cs typeface="HelveticaNeueLT Com 65 Md" charset="0"/>
            </a:endParaRPr>
          </a:p>
        </p:txBody>
      </p:sp>
      <p:sp>
        <p:nvSpPr>
          <p:cNvPr id="2" name="Title 1"/>
          <p:cNvSpPr>
            <a:spLocks noGrp="1"/>
          </p:cNvSpPr>
          <p:nvPr>
            <p:ph type="title"/>
          </p:nvPr>
        </p:nvSpPr>
        <p:spPr>
          <a:xfrm>
            <a:off x="795339" y="1035050"/>
            <a:ext cx="2880000" cy="900000"/>
          </a:xfrm>
        </p:spPr>
        <p:txBody>
          <a:bodyPr anchor="t"/>
          <a:lstStyle>
            <a:lvl1pPr algn="l">
              <a:defRPr sz="2000" b="0" i="0">
                <a:latin typeface="HelveticaNeueLT Com 55 Roman"/>
                <a:cs typeface="HelveticaNeueLT Com 55 Roman"/>
              </a:defRPr>
            </a:lvl1pPr>
          </a:lstStyle>
          <a:p>
            <a:r>
              <a:rPr lang="en-US" smtClean="0"/>
              <a:t>Click to edit Master title style</a:t>
            </a:r>
            <a:endParaRPr lang="en-GB" dirty="0"/>
          </a:p>
        </p:txBody>
      </p:sp>
      <p:sp>
        <p:nvSpPr>
          <p:cNvPr id="3" name="Content Placeholder 2"/>
          <p:cNvSpPr>
            <a:spLocks noGrp="1"/>
          </p:cNvSpPr>
          <p:nvPr>
            <p:ph idx="1"/>
          </p:nvPr>
        </p:nvSpPr>
        <p:spPr>
          <a:xfrm>
            <a:off x="3962400" y="1035051"/>
            <a:ext cx="5105400" cy="5365750"/>
          </a:xfrm>
        </p:spPr>
        <p:txBody>
          <a:bodyPr/>
          <a:lstStyle>
            <a:lvl1pPr>
              <a:defRPr sz="2800"/>
            </a:lvl1pPr>
            <a:lvl2pPr>
              <a:defRPr sz="2400"/>
            </a:lvl2pPr>
            <a:lvl3pPr>
              <a:defRPr sz="2000"/>
            </a:lvl3pPr>
            <a:lvl4pPr>
              <a:defRPr sz="18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795339" y="2090738"/>
            <a:ext cx="2880000" cy="4310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159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95339" y="0"/>
            <a:ext cx="7127869" cy="1035050"/>
          </a:xfrm>
          <a:prstGeom prst="rect">
            <a:avLst/>
          </a:prstGeom>
          <a:noFill/>
          <a:ln w="9525">
            <a:noFill/>
            <a:miter lim="800000"/>
            <a:headEnd/>
            <a:tailEnd/>
          </a:ln>
        </p:spPr>
        <p:txBody>
          <a:bodyPr anchor="ctr"/>
          <a:lstStyle/>
          <a:p>
            <a:pPr algn="ctr" eaLnBrk="0" hangingPunct="0">
              <a:defRPr/>
            </a:pPr>
            <a:r>
              <a:rPr lang="en-GB" sz="3400" dirty="0">
                <a:solidFill>
                  <a:schemeClr val="tx2"/>
                </a:solidFill>
                <a:latin typeface="HelveticaNeueLT Com 65 Md" pitchFamily="-108" charset="0"/>
                <a:ea typeface="HelveticaNeueLT Com 65 Md" pitchFamily="-108" charset="0"/>
                <a:cs typeface="HelveticaNeueLT Com 65 Md" pitchFamily="-108" charset="0"/>
              </a:rPr>
              <a:t>Click to edit Master title style</a:t>
            </a:r>
          </a:p>
        </p:txBody>
      </p:sp>
      <p:sp>
        <p:nvSpPr>
          <p:cNvPr id="2" name="Title 1"/>
          <p:cNvSpPr>
            <a:spLocks noGrp="1"/>
          </p:cNvSpPr>
          <p:nvPr>
            <p:ph type="title"/>
          </p:nvPr>
        </p:nvSpPr>
        <p:spPr>
          <a:xfrm>
            <a:off x="795339" y="5251200"/>
            <a:ext cx="8280000" cy="540000"/>
          </a:xfrm>
        </p:spPr>
        <p:txBody>
          <a:bodyPr anchor="t"/>
          <a:lstStyle>
            <a:lvl1pPr algn="l">
              <a:defRPr sz="1800" b="0" i="0">
                <a:latin typeface="HelveticaNeueLT Com 55 Roman"/>
                <a:cs typeface="HelveticaNeueLT Com 55 Roman"/>
              </a:defRPr>
            </a:lvl1pPr>
          </a:lstStyle>
          <a:p>
            <a:r>
              <a:rPr lang="en-US" smtClean="0"/>
              <a:t>Click to edit Master title style</a:t>
            </a:r>
            <a:endParaRPr lang="en-GB" dirty="0"/>
          </a:p>
        </p:txBody>
      </p:sp>
      <p:sp>
        <p:nvSpPr>
          <p:cNvPr id="3" name="Picture Placeholder 2"/>
          <p:cNvSpPr>
            <a:spLocks noGrp="1"/>
          </p:cNvSpPr>
          <p:nvPr>
            <p:ph type="pic" idx="1"/>
          </p:nvPr>
        </p:nvSpPr>
        <p:spPr>
          <a:xfrm>
            <a:off x="795339" y="1035050"/>
            <a:ext cx="8280000" cy="414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GB" noProof="0" dirty="0" smtClean="0"/>
          </a:p>
        </p:txBody>
      </p:sp>
      <p:sp>
        <p:nvSpPr>
          <p:cNvPr id="4" name="Text Placeholder 3"/>
          <p:cNvSpPr>
            <a:spLocks noGrp="1"/>
          </p:cNvSpPr>
          <p:nvPr>
            <p:ph type="body" sz="half" idx="2"/>
          </p:nvPr>
        </p:nvSpPr>
        <p:spPr>
          <a:xfrm>
            <a:off x="795339" y="5860800"/>
            <a:ext cx="8280000" cy="54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6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1"/>
          <p:cNvSpPr>
            <a:spLocks noGrp="1"/>
          </p:cNvSpPr>
          <p:nvPr>
            <p:ph type="title"/>
          </p:nvPr>
        </p:nvSpPr>
        <p:spPr>
          <a:xfrm>
            <a:off x="795338" y="0"/>
            <a:ext cx="7122251" cy="103505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73288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Title 1"/>
          <p:cNvSpPr txBox="1">
            <a:spLocks/>
          </p:cNvSpPr>
          <p:nvPr/>
        </p:nvSpPr>
        <p:spPr bwMode="auto">
          <a:xfrm>
            <a:off x="798684" y="1588"/>
            <a:ext cx="7103322" cy="103505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400" dirty="0">
                <a:solidFill>
                  <a:schemeClr val="tx2"/>
                </a:solidFill>
                <a:latin typeface="HelveticaNeueLT Com 65 Md" charset="0"/>
                <a:cs typeface="HelveticaNeueLT Com 65 Md" charset="0"/>
              </a:rPr>
              <a:t>Click to edit Master title style</a:t>
            </a:r>
            <a:endParaRPr lang="en-GB" sz="3400" dirty="0">
              <a:solidFill>
                <a:schemeClr val="tx2"/>
              </a:solidFill>
              <a:latin typeface="HelveticaNeueLT Com 65 Md" charset="0"/>
              <a:cs typeface="HelveticaNeueLT Com 65 Md" charset="0"/>
            </a:endParaRPr>
          </a:p>
        </p:txBody>
      </p:sp>
      <p:sp>
        <p:nvSpPr>
          <p:cNvPr id="2" name="Vertical Title 1"/>
          <p:cNvSpPr>
            <a:spLocks noGrp="1"/>
          </p:cNvSpPr>
          <p:nvPr>
            <p:ph type="title" orient="vert"/>
          </p:nvPr>
        </p:nvSpPr>
        <p:spPr>
          <a:xfrm>
            <a:off x="7627800" y="1035050"/>
            <a:ext cx="1440000" cy="5365750"/>
          </a:xfrm>
        </p:spPr>
        <p:txBody>
          <a:bodyPr vert="eaVert"/>
          <a:lstStyle>
            <a:lvl1pPr>
              <a:defRPr sz="2800" b="0" i="0">
                <a:latin typeface="HelveticaNeueLT Com 55 Roman"/>
                <a:cs typeface="HelveticaNeueLT Com 55 Roman"/>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795340" y="1035050"/>
            <a:ext cx="6610347" cy="5365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877701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vmlDrawing" Target="../drawings/vmlDrawing1.vml"/><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95339" y="0"/>
            <a:ext cx="7111011"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GB" dirty="0"/>
          </a:p>
        </p:txBody>
      </p:sp>
      <p:sp>
        <p:nvSpPr>
          <p:cNvPr id="1028" name="Rectangle 4"/>
          <p:cNvSpPr>
            <a:spLocks noGrp="1" noChangeArrowheads="1"/>
          </p:cNvSpPr>
          <p:nvPr>
            <p:ph type="body" idx="1"/>
          </p:nvPr>
        </p:nvSpPr>
        <p:spPr bwMode="auto">
          <a:xfrm>
            <a:off x="795338" y="1036638"/>
            <a:ext cx="8272462"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29" name="Line 9"/>
          <p:cNvSpPr>
            <a:spLocks noChangeShapeType="1"/>
          </p:cNvSpPr>
          <p:nvPr userDrawn="1"/>
        </p:nvSpPr>
        <p:spPr bwMode="auto">
          <a:xfrm>
            <a:off x="0" y="1035050"/>
            <a:ext cx="9144000" cy="0"/>
          </a:xfrm>
          <a:prstGeom prst="line">
            <a:avLst/>
          </a:prstGeom>
          <a:noFill/>
          <a:ln w="9525">
            <a:solidFill>
              <a:srgbClr val="2764D1"/>
            </a:solidFill>
            <a:round/>
            <a:headEnd/>
            <a:tailEnd/>
          </a:ln>
          <a:effectLst/>
        </p:spPr>
        <p:txBody>
          <a:bodyPr wrap="none" anchor="ctr"/>
          <a:lstStyle/>
          <a:p>
            <a:pPr>
              <a:defRPr/>
            </a:pPr>
            <a:endParaRPr lang="en-GB">
              <a:latin typeface="Times New Roman" pitchFamily="18" charset="0"/>
              <a:ea typeface="+mn-ea"/>
              <a:cs typeface="+mn-cs"/>
            </a:endParaRPr>
          </a:p>
        </p:txBody>
      </p:sp>
      <p:pic>
        <p:nvPicPr>
          <p:cNvPr id="1031" name="Picture 9" descr="eso-flags-blackframes.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54750" y="6694488"/>
            <a:ext cx="2813050"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815182" y="6587649"/>
            <a:ext cx="4492878" cy="252878"/>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Realising the Astronomy of the Future: Oxford June 2012</a:t>
            </a:r>
            <a:endParaRPr lang="en-GB" dirty="0"/>
          </a:p>
        </p:txBody>
      </p:sp>
      <p:sp>
        <p:nvSpPr>
          <p:cNvPr id="4" name="Slide Number Placeholder 3"/>
          <p:cNvSpPr>
            <a:spLocks noGrp="1"/>
          </p:cNvSpPr>
          <p:nvPr>
            <p:ph type="sldNum" sz="quarter" idx="4"/>
          </p:nvPr>
        </p:nvSpPr>
        <p:spPr>
          <a:xfrm>
            <a:off x="5308060" y="6587649"/>
            <a:ext cx="843336" cy="270351"/>
          </a:xfrm>
          <a:prstGeom prst="rect">
            <a:avLst/>
          </a:prstGeom>
        </p:spPr>
        <p:txBody>
          <a:bodyPr vert="horz" lIns="91440" tIns="45720" rIns="91440" bIns="45720" rtlCol="0" anchor="ctr"/>
          <a:lstStyle>
            <a:lvl1pPr algn="r">
              <a:defRPr sz="1200">
                <a:solidFill>
                  <a:schemeClr val="tx1">
                    <a:tint val="75000"/>
                  </a:schemeClr>
                </a:solidFill>
              </a:defRPr>
            </a:lvl1pPr>
          </a:lstStyle>
          <a:p>
            <a:fld id="{883DF5DD-7590-0F49-B4F0-B218536AAE5C}" type="slidenum">
              <a:rPr lang="en-GB" smtClean="0"/>
              <a:t>‹#›</a:t>
            </a:fld>
            <a:endParaRPr lang="en-GB" dirty="0"/>
          </a:p>
        </p:txBody>
      </p:sp>
      <p:pic>
        <p:nvPicPr>
          <p:cNvPr id="12" name="Picture 11" descr="eso50thlogo.png"/>
          <p:cNvPicPr>
            <a:picLocks noChangeAspect="1"/>
          </p:cNvPicPr>
          <p:nvPr userDrawn="1"/>
        </p:nvPicPr>
        <p:blipFill rotWithShape="1">
          <a:blip r:embed="rId13">
            <a:extLst>
              <a:ext uri="{28A0092B-C50C-407E-A947-70E740481C1C}">
                <a14:useLocalDpi xmlns:a14="http://schemas.microsoft.com/office/drawing/2010/main" val="0"/>
              </a:ext>
            </a:extLst>
          </a:blip>
          <a:srcRect r="40104"/>
          <a:stretch/>
        </p:blipFill>
        <p:spPr>
          <a:xfrm>
            <a:off x="7963256" y="-6090"/>
            <a:ext cx="1180744" cy="1035050"/>
          </a:xfrm>
          <a:prstGeom prst="rect">
            <a:avLst/>
          </a:prstGeom>
          <a:solidFill>
            <a:schemeClr val="bg1"/>
          </a:solidFill>
        </p:spPr>
      </p:pic>
      <p:graphicFrame>
        <p:nvGraphicFramePr>
          <p:cNvPr id="13" name="Object 7"/>
          <p:cNvGraphicFramePr>
            <a:graphicFrameLocks noChangeAspect="1"/>
          </p:cNvGraphicFramePr>
          <p:nvPr userDrawn="1"/>
        </p:nvGraphicFramePr>
        <p:xfrm>
          <a:off x="0" y="0"/>
          <a:ext cx="795338" cy="1036638"/>
        </p:xfrm>
        <a:graphic>
          <a:graphicData uri="http://schemas.openxmlformats.org/presentationml/2006/ole">
            <mc:AlternateContent xmlns:mc="http://schemas.openxmlformats.org/markup-compatibility/2006">
              <mc:Choice xmlns:v="urn:schemas-microsoft-com:vml" Requires="v">
                <p:oleObj spid="_x0000_s1053" name="Photo Editor Photo" r:id="rId14" imgW="4495238" imgH="5858693" progId="MSPhotoEd.3">
                  <p:embed/>
                </p:oleObj>
              </mc:Choice>
              <mc:Fallback>
                <p:oleObj name="Photo Editor Photo" r:id="rId14" imgW="4495238" imgH="5858693"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79533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Line 8"/>
          <p:cNvSpPr>
            <a:spLocks noChangeShapeType="1"/>
          </p:cNvSpPr>
          <p:nvPr userDrawn="1"/>
        </p:nvSpPr>
        <p:spPr bwMode="auto">
          <a:xfrm>
            <a:off x="795338" y="0"/>
            <a:ext cx="0" cy="6856413"/>
          </a:xfrm>
          <a:prstGeom prst="line">
            <a:avLst/>
          </a:prstGeom>
          <a:noFill/>
          <a:ln w="9525">
            <a:solidFill>
              <a:srgbClr val="2764D1"/>
            </a:solidFill>
            <a:round/>
            <a:headEnd/>
            <a:tailEnd/>
          </a:ln>
          <a:effectLst/>
        </p:spPr>
        <p:txBody>
          <a:bodyPr wrap="none" anchor="ctr"/>
          <a:lstStyle/>
          <a:p>
            <a:pPr>
              <a:defRPr/>
            </a:pPr>
            <a:endParaRPr lang="en-GB">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3400">
          <a:solidFill>
            <a:schemeClr val="tx2"/>
          </a:solidFill>
          <a:latin typeface="HelveticaNeueLT Com 65 Md"/>
          <a:ea typeface="ＭＳ Ｐゴシック" pitchFamily="-108" charset="-128"/>
          <a:cs typeface="HelveticaNeueLT Com 65 Md"/>
        </a:defRPr>
      </a:lvl1pPr>
      <a:lvl2pPr algn="ctr" rtl="0" eaLnBrk="1" fontAlgn="base" hangingPunct="1">
        <a:spcBef>
          <a:spcPct val="0"/>
        </a:spcBef>
        <a:spcAft>
          <a:spcPct val="0"/>
        </a:spcAft>
        <a:defRPr sz="3400">
          <a:solidFill>
            <a:schemeClr val="tx2"/>
          </a:solidFill>
          <a:latin typeface="HelveticaNeueLT Com 65 Md" pitchFamily="-108" charset="0"/>
          <a:ea typeface="ＭＳ Ｐゴシック" pitchFamily="-108" charset="-128"/>
          <a:cs typeface="ＭＳ Ｐゴシック" pitchFamily="-108" charset="-128"/>
        </a:defRPr>
      </a:lvl2pPr>
      <a:lvl3pPr algn="ctr" rtl="0" eaLnBrk="1" fontAlgn="base" hangingPunct="1">
        <a:spcBef>
          <a:spcPct val="0"/>
        </a:spcBef>
        <a:spcAft>
          <a:spcPct val="0"/>
        </a:spcAft>
        <a:defRPr sz="3400">
          <a:solidFill>
            <a:schemeClr val="tx2"/>
          </a:solidFill>
          <a:latin typeface="HelveticaNeueLT Com 65 Md" pitchFamily="-108" charset="0"/>
          <a:ea typeface="ＭＳ Ｐゴシック" pitchFamily="-108" charset="-128"/>
          <a:cs typeface="ＭＳ Ｐゴシック" pitchFamily="-108" charset="-128"/>
        </a:defRPr>
      </a:lvl3pPr>
      <a:lvl4pPr algn="ctr" rtl="0" eaLnBrk="1" fontAlgn="base" hangingPunct="1">
        <a:spcBef>
          <a:spcPct val="0"/>
        </a:spcBef>
        <a:spcAft>
          <a:spcPct val="0"/>
        </a:spcAft>
        <a:defRPr sz="3400">
          <a:solidFill>
            <a:schemeClr val="tx2"/>
          </a:solidFill>
          <a:latin typeface="HelveticaNeueLT Com 65 Md" pitchFamily="-108" charset="0"/>
          <a:ea typeface="ＭＳ Ｐゴシック" pitchFamily="-108" charset="-128"/>
          <a:cs typeface="ＭＳ Ｐゴシック" pitchFamily="-108" charset="-128"/>
        </a:defRPr>
      </a:lvl4pPr>
      <a:lvl5pPr algn="ctr" rtl="0" eaLnBrk="1" fontAlgn="base" hangingPunct="1">
        <a:spcBef>
          <a:spcPct val="0"/>
        </a:spcBef>
        <a:spcAft>
          <a:spcPct val="0"/>
        </a:spcAft>
        <a:defRPr sz="3400">
          <a:solidFill>
            <a:schemeClr val="tx2"/>
          </a:solidFill>
          <a:latin typeface="HelveticaNeueLT Com 65 Md" pitchFamily="-108" charset="0"/>
          <a:ea typeface="ＭＳ Ｐゴシック" pitchFamily="-108" charset="-128"/>
          <a:cs typeface="ＭＳ Ｐゴシック" pitchFamily="-108" charset="-128"/>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1" fontAlgn="base" hangingPunct="1">
        <a:spcBef>
          <a:spcPct val="20000"/>
        </a:spcBef>
        <a:spcAft>
          <a:spcPct val="0"/>
        </a:spcAft>
        <a:buClr>
          <a:srgbClr val="FF0000"/>
        </a:buClr>
        <a:buSzPct val="90000"/>
        <a:buFont typeface="Monotype Sorts" charset="0"/>
        <a:buChar char="n"/>
        <a:defRPr sz="2800">
          <a:solidFill>
            <a:schemeClr val="tx1"/>
          </a:solidFill>
          <a:latin typeface="HelveticaNeueLT Com 45 Lt"/>
          <a:ea typeface="ＭＳ Ｐゴシック" pitchFamily="-108" charset="-128"/>
          <a:cs typeface="HelveticaNeueLT Com 45 Lt"/>
        </a:defRPr>
      </a:lvl1pPr>
      <a:lvl2pPr marL="742950" indent="-285750" algn="l" rtl="0" eaLnBrk="1" fontAlgn="base" hangingPunct="1">
        <a:spcBef>
          <a:spcPct val="20000"/>
        </a:spcBef>
        <a:spcAft>
          <a:spcPct val="0"/>
        </a:spcAft>
        <a:buClr>
          <a:schemeClr val="accent2"/>
        </a:buClr>
        <a:buFont typeface="Wingdings" charset="0"/>
        <a:buChar char="Ø"/>
        <a:defRPr sz="2400">
          <a:solidFill>
            <a:schemeClr val="tx1"/>
          </a:solidFill>
          <a:latin typeface="HelveticaNeueLT Com 45 Lt"/>
          <a:ea typeface="ＭＳ Ｐゴシック" pitchFamily="-108" charset="-128"/>
          <a:cs typeface="HelveticaNeueLT Com 45 Lt"/>
        </a:defRPr>
      </a:lvl2pPr>
      <a:lvl3pPr marL="1143000" indent="-228600" algn="l" rtl="0" eaLnBrk="1" fontAlgn="base" hangingPunct="1">
        <a:spcBef>
          <a:spcPct val="20000"/>
        </a:spcBef>
        <a:spcAft>
          <a:spcPct val="0"/>
        </a:spcAft>
        <a:buClr>
          <a:srgbClr val="0066FF"/>
        </a:buClr>
        <a:buChar char="•"/>
        <a:defRPr sz="2000">
          <a:solidFill>
            <a:schemeClr val="tx1"/>
          </a:solidFill>
          <a:latin typeface="HelveticaNeueLT Com 45 Lt"/>
          <a:ea typeface="ＭＳ Ｐゴシック" pitchFamily="-108" charset="-128"/>
          <a:cs typeface="HelveticaNeueLT Com 45 Lt"/>
        </a:defRPr>
      </a:lvl3pPr>
      <a:lvl4pPr marL="1600200" indent="-228600" algn="l" rtl="0" eaLnBrk="1" fontAlgn="base" hangingPunct="1">
        <a:spcBef>
          <a:spcPct val="20000"/>
        </a:spcBef>
        <a:spcAft>
          <a:spcPct val="0"/>
        </a:spcAft>
        <a:buChar char="–"/>
        <a:defRPr>
          <a:solidFill>
            <a:schemeClr val="tx1"/>
          </a:solidFill>
          <a:latin typeface="HelveticaNeueLT Com 45 Lt"/>
          <a:ea typeface="ＭＳ Ｐゴシック" pitchFamily="-108" charset="-128"/>
          <a:cs typeface="HelveticaNeueLT Com 45 Lt"/>
        </a:defRPr>
      </a:lvl4pPr>
      <a:lvl5pPr marL="2057400" indent="-228600" algn="l" rtl="0" eaLnBrk="1" fontAlgn="base" hangingPunct="1">
        <a:spcBef>
          <a:spcPct val="20000"/>
        </a:spcBef>
        <a:spcAft>
          <a:spcPct val="0"/>
        </a:spcAft>
        <a:buChar char="»"/>
        <a:defRPr sz="1400">
          <a:solidFill>
            <a:schemeClr val="tx1"/>
          </a:solidFill>
          <a:latin typeface="HelveticaNeueLT Com 45 Lt"/>
          <a:ea typeface="ＭＳ Ｐゴシック" pitchFamily="-108" charset="-128"/>
          <a:cs typeface="HelveticaNeueLT Com 45 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23.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1.png"/><Relationship Id="rId7"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31.png"/><Relationship Id="rId8" Type="http://schemas.microsoft.com/office/2007/relationships/hdphoto" Target="../media/hdphoto7.wdp"/><Relationship Id="rId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23.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microsoft.com/office/2007/relationships/media" Target="../media/media1.m4v"/><Relationship Id="rId2" Type="http://schemas.openxmlformats.org/officeDocument/2006/relationships/video" Target="../media/media1.m4v"/></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23.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23.png"/><Relationship Id="rId6" Type="http://schemas.microsoft.com/office/2007/relationships/hdphoto" Target="../media/hdphoto9.wdp"/><Relationship Id="rId7"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package" Target="../embeddings/Microsoft_Word_Document1.docx"/><Relationship Id="rId5" Type="http://schemas.openxmlformats.org/officeDocument/2006/relationships/image" Target="../media/image5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microsoft.com/office/2007/relationships/media" Target="file://localhost/Users/arussell/Documents/ESO/Presentations/Granada%202011/Status%20of%20the%20E-ELT%20Programme.ppt_media/hst15_black_hole2-28.mov" TargetMode="External"/><Relationship Id="rId2" Type="http://schemas.openxmlformats.org/officeDocument/2006/relationships/video" Target="file://localhost/Users/arussell/Documents/ESO/Presentations/Granada%202011/Status%20of%20the%20E-ELT%20Programme.ppt_media/hst15_black_hole2-28.m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3616523" y="6518672"/>
            <a:ext cx="5375672"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FFFFF"/>
                </a:solidFill>
                <a:miter lim="800000"/>
                <a:headEnd type="none" w="med" len="med"/>
                <a:tailEnd type="none" w="med" len="med"/>
              </a14:hiddenLine>
            </a:ext>
          </a:extLst>
        </p:spPr>
        <p:txBody>
          <a:bodyPr lIns="0" tIns="0" rIns="0" bIns="0"/>
          <a:lstStyle/>
          <a:p>
            <a:pPr algn="r"/>
            <a:r>
              <a:rPr lang="en-US" sz="1800" i="1">
                <a:solidFill>
                  <a:srgbClr val="FFFF00"/>
                </a:solidFill>
                <a:latin typeface="Hoefler Text" charset="0"/>
                <a:ea typeface="ＭＳ Ｐゴシック" charset="0"/>
                <a:cs typeface="Hoefler Text" charset="0"/>
                <a:sym typeface="Hoefler Text" charset="0"/>
              </a:rPr>
              <a:t>Astronomy with Megastructures, Crete, 10 May 2010</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401"/>
            <a:ext cx="9144000" cy="727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9459" name="Rectangle 3"/>
          <p:cNvSpPr>
            <a:spLocks noGrp="1" noChangeArrowheads="1"/>
          </p:cNvSpPr>
          <p:nvPr>
            <p:ph type="ctrTitle"/>
          </p:nvPr>
        </p:nvSpPr>
        <p:spPr>
          <a:xfrm>
            <a:off x="795339" y="-698712"/>
            <a:ext cx="8280000" cy="2384562"/>
          </a:xfrm>
          <a:ln/>
        </p:spPr>
        <p:txBody>
          <a:bodyPr/>
          <a:lstStyle/>
          <a:p>
            <a:pPr>
              <a:lnSpc>
                <a:spcPct val="90000"/>
              </a:lnSpc>
            </a:pPr>
            <a:r>
              <a:rPr lang="en-US" dirty="0" smtClean="0">
                <a:solidFill>
                  <a:srgbClr val="FFFF00"/>
                </a:solidFill>
              </a:rPr>
              <a:t>The </a:t>
            </a:r>
            <a:r>
              <a:rPr lang="en-US" dirty="0">
                <a:solidFill>
                  <a:srgbClr val="FFFF00"/>
                </a:solidFill>
              </a:rPr>
              <a:t>E-ELT </a:t>
            </a:r>
            <a:r>
              <a:rPr lang="en-US" dirty="0" smtClean="0">
                <a:solidFill>
                  <a:srgbClr val="FFFF00"/>
                </a:solidFill>
              </a:rPr>
              <a:t>Project</a:t>
            </a:r>
            <a:endParaRPr lang="en-US" dirty="0">
              <a:solidFill>
                <a:srgbClr val="FFFF00"/>
              </a:solidFill>
            </a:endParaRPr>
          </a:p>
        </p:txBody>
      </p:sp>
      <p:sp>
        <p:nvSpPr>
          <p:cNvPr id="4" name="Subtitle 3"/>
          <p:cNvSpPr>
            <a:spLocks noGrp="1"/>
          </p:cNvSpPr>
          <p:nvPr>
            <p:ph type="subTitle" idx="1"/>
          </p:nvPr>
        </p:nvSpPr>
        <p:spPr>
          <a:xfrm>
            <a:off x="795339" y="920310"/>
            <a:ext cx="8280000" cy="2827200"/>
          </a:xfrm>
        </p:spPr>
        <p:txBody>
          <a:bodyPr/>
          <a:lstStyle/>
          <a:p>
            <a:r>
              <a:rPr lang="en-GB" dirty="0" smtClean="0">
                <a:solidFill>
                  <a:srgbClr val="FFFF00"/>
                </a:solidFill>
              </a:rPr>
              <a:t>Adrian Russell</a:t>
            </a:r>
            <a:endParaRPr lang="en-GB" dirty="0">
              <a:solidFill>
                <a:srgbClr val="FFFF00"/>
              </a:solidFill>
            </a:endParaRPr>
          </a:p>
        </p:txBody>
      </p:sp>
    </p:spTree>
    <p:extLst>
      <p:ext uri="{BB962C8B-B14F-4D97-AF65-F5344CB8AC3E}">
        <p14:creationId xmlns:p14="http://schemas.microsoft.com/office/powerpoint/2010/main" val="203391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ln/>
        </p:spPr>
        <p:txBody>
          <a:bodyPr rIns="116994"/>
          <a:lstStyle/>
          <a:p>
            <a:pPr marL="40182"/>
            <a:r>
              <a:rPr lang="en-US"/>
              <a:t>The E-ELT: overview</a:t>
            </a:r>
          </a:p>
        </p:txBody>
      </p:sp>
      <p:pic>
        <p:nvPicPr>
          <p:cNvPr id="26628"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4349" y="3204333"/>
            <a:ext cx="3053953" cy="19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6629"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025" y="4785915"/>
            <a:ext cx="2625328"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6630"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346" y="2104773"/>
            <a:ext cx="1964531"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66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994" y="5175075"/>
            <a:ext cx="1955602" cy="146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6634" name="Rectangle 10"/>
          <p:cNvSpPr>
            <a:spLocks/>
          </p:cNvSpPr>
          <p:nvPr/>
        </p:nvSpPr>
        <p:spPr bwMode="auto">
          <a:xfrm>
            <a:off x="5527477" y="1009055"/>
            <a:ext cx="3616523"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smtClean="0">
                <a:solidFill>
                  <a:schemeClr val="tx1"/>
                </a:solidFill>
                <a:latin typeface="Cambria" charset="0"/>
                <a:ea typeface="ＭＳ Ｐゴシック" charset="0"/>
                <a:cs typeface="Cambria" charset="0"/>
                <a:sym typeface="Cambria" charset="0"/>
              </a:rPr>
              <a:t>39m </a:t>
            </a:r>
            <a:r>
              <a:rPr lang="en-US" dirty="0">
                <a:solidFill>
                  <a:schemeClr val="tx1"/>
                </a:solidFill>
                <a:latin typeface="Cambria" charset="0"/>
                <a:ea typeface="ＭＳ Ｐゴシック" charset="0"/>
                <a:cs typeface="Cambria" charset="0"/>
                <a:sym typeface="Cambria" charset="0"/>
              </a:rPr>
              <a:t>Primary Mirror</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a:t>
            </a:r>
            <a:r>
              <a:rPr lang="en-US" sz="1500" dirty="0" smtClean="0">
                <a:solidFill>
                  <a:schemeClr val="tx1"/>
                </a:solidFill>
                <a:latin typeface="Cambria" charset="0"/>
                <a:ea typeface="ＭＳ Ｐゴシック" charset="0"/>
                <a:cs typeface="Cambria" charset="0"/>
                <a:sym typeface="Cambria" charset="0"/>
              </a:rPr>
              <a:t>798 segments </a:t>
            </a:r>
            <a:r>
              <a:rPr lang="en-US" sz="1500" dirty="0">
                <a:solidFill>
                  <a:schemeClr val="tx1"/>
                </a:solidFill>
                <a:latin typeface="Cambria" charset="0"/>
                <a:ea typeface="ＭＳ Ｐゴシック" charset="0"/>
                <a:cs typeface="Cambria" charset="0"/>
                <a:sym typeface="Cambria" charset="0"/>
              </a:rPr>
              <a:t>mirror +1/family</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2 x 7 prototypes FEEDs</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prototype support, PACTs, edge sensors</a:t>
            </a:r>
          </a:p>
        </p:txBody>
      </p:sp>
      <p:sp>
        <p:nvSpPr>
          <p:cNvPr id="26635" name="Oval 11"/>
          <p:cNvSpPr>
            <a:spLocks/>
          </p:cNvSpPr>
          <p:nvPr/>
        </p:nvSpPr>
        <p:spPr bwMode="auto">
          <a:xfrm>
            <a:off x="6545461" y="5389066"/>
            <a:ext cx="375047" cy="294680"/>
          </a:xfrm>
          <a:prstGeom prst="ellips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6636" name="Rectangle 12"/>
          <p:cNvSpPr>
            <a:spLocks/>
          </p:cNvSpPr>
          <p:nvPr/>
        </p:nvSpPr>
        <p:spPr bwMode="auto">
          <a:xfrm>
            <a:off x="4938117" y="5089922"/>
            <a:ext cx="12914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6575" bIns="0">
            <a:spAutoFit/>
          </a:bodyPr>
          <a:lstStyle/>
          <a:p>
            <a:pPr marL="35717"/>
            <a:r>
              <a:rPr lang="en-US" sz="1100">
                <a:solidFill>
                  <a:schemeClr val="tx1"/>
                </a:solidFill>
                <a:ea typeface="ＭＳ Ｐゴシック" charset="0"/>
                <a:cs typeface="Arial" charset="0"/>
              </a:rPr>
              <a:t>Prototype segments</a:t>
            </a:r>
          </a:p>
        </p:txBody>
      </p:sp>
      <p:sp>
        <p:nvSpPr>
          <p:cNvPr id="26637" name="Line 13"/>
          <p:cNvSpPr>
            <a:spLocks noChangeShapeType="1"/>
          </p:cNvSpPr>
          <p:nvPr/>
        </p:nvSpPr>
        <p:spPr bwMode="auto">
          <a:xfrm rot="10800000">
            <a:off x="6288733" y="5223867"/>
            <a:ext cx="262310" cy="189756"/>
          </a:xfrm>
          <a:prstGeom prst="line">
            <a:avLst/>
          </a:prstGeom>
          <a:noFill/>
          <a:ln w="127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5" name="Picture 14" descr="39.3 solid model.jpg"/>
          <p:cNvPicPr>
            <a:picLocks noChangeAspect="1"/>
          </p:cNvPicPr>
          <p:nvPr/>
        </p:nvPicPr>
        <p:blipFill>
          <a:blip r:embed="rId6">
            <a:extLst>
              <a:ext uri="{BEBA8EAE-BF5A-486C-A8C5-ECC9F3942E4B}">
                <a14:imgProps xmlns:a14="http://schemas.microsoft.com/office/drawing/2010/main">
                  <a14:imgLayer r:embed="rId7">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5050"/>
            <a:ext cx="5901922" cy="5760640"/>
          </a:xfrm>
          <a:prstGeom prst="rect">
            <a:avLst/>
          </a:prstGeom>
        </p:spPr>
      </p:pic>
      <p:sp>
        <p:nvSpPr>
          <p:cNvPr id="26633" name="Line 9"/>
          <p:cNvSpPr>
            <a:spLocks noChangeShapeType="1"/>
          </p:cNvSpPr>
          <p:nvPr/>
        </p:nvSpPr>
        <p:spPr bwMode="auto">
          <a:xfrm rot="10800000" flipH="1">
            <a:off x="3583369" y="1281869"/>
            <a:ext cx="1944108" cy="2027142"/>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10</a:t>
            </a:fld>
            <a:endParaRPr lang="en-GB" dirty="0"/>
          </a:p>
        </p:txBody>
      </p:sp>
    </p:spTree>
    <p:extLst>
      <p:ext uri="{BB962C8B-B14F-4D97-AF65-F5344CB8AC3E}">
        <p14:creationId xmlns:p14="http://schemas.microsoft.com/office/powerpoint/2010/main" val="2596791420"/>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rIns="116994"/>
          <a:lstStyle/>
          <a:p>
            <a:pPr marL="40182"/>
            <a:r>
              <a:rPr lang="en-US"/>
              <a:t>The E-ELT: overview</a:t>
            </a:r>
          </a:p>
        </p:txBody>
      </p:sp>
      <p:pic>
        <p:nvPicPr>
          <p:cNvPr id="27653"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8883" y="3636341"/>
            <a:ext cx="3795117" cy="217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7657" name="Rectangle 9"/>
          <p:cNvSpPr>
            <a:spLocks/>
          </p:cNvSpPr>
          <p:nvPr/>
        </p:nvSpPr>
        <p:spPr bwMode="auto">
          <a:xfrm>
            <a:off x="5527477" y="1009055"/>
            <a:ext cx="3616523"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a:solidFill>
                  <a:schemeClr val="tx1"/>
                </a:solidFill>
                <a:latin typeface="Cambria" charset="0"/>
                <a:ea typeface="ＭＳ Ｐゴシック" charset="0"/>
                <a:cs typeface="Cambria" charset="0"/>
                <a:sym typeface="Cambria" charset="0"/>
              </a:rPr>
              <a:t>4</a:t>
            </a:r>
            <a:r>
              <a:rPr lang="en-US" dirty="0" smtClean="0">
                <a:solidFill>
                  <a:schemeClr val="tx1"/>
                </a:solidFill>
                <a:latin typeface="Cambria" charset="0"/>
                <a:ea typeface="ＭＳ Ｐゴシック" charset="0"/>
                <a:cs typeface="Cambria" charset="0"/>
                <a:sym typeface="Cambria" charset="0"/>
              </a:rPr>
              <a:t>m </a:t>
            </a:r>
            <a:r>
              <a:rPr lang="en-US" dirty="0">
                <a:solidFill>
                  <a:schemeClr val="tx1"/>
                </a:solidFill>
                <a:latin typeface="Cambria" charset="0"/>
                <a:ea typeface="ＭＳ Ｐゴシック" charset="0"/>
                <a:cs typeface="Cambria" charset="0"/>
                <a:sym typeface="Cambria" charset="0"/>
              </a:rPr>
              <a:t>Secondary Mirror</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M2 unit FEED</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3 polishing studies</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prototype actuators</a:t>
            </a:r>
          </a:p>
        </p:txBody>
      </p:sp>
      <p:pic>
        <p:nvPicPr>
          <p:cNvPr id="11" name="Picture 10" descr="39.3 solid model.jpg"/>
          <p:cNvPicPr>
            <a:picLocks noChangeAspect="1"/>
          </p:cNvPicPr>
          <p:nvPr/>
        </p:nvPicPr>
        <p:blipFill>
          <a:blip r:embed="rId3">
            <a:extLst>
              <a:ext uri="{BEBA8EAE-BF5A-486C-A8C5-ECC9F3942E4B}">
                <a14:imgProps xmlns:a14="http://schemas.microsoft.com/office/drawing/2010/main">
                  <a14:imgLayer r:embed="rId4">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5050"/>
            <a:ext cx="5901922" cy="5760640"/>
          </a:xfrm>
          <a:prstGeom prst="rect">
            <a:avLst/>
          </a:prstGeom>
        </p:spPr>
      </p:pic>
      <p:sp>
        <p:nvSpPr>
          <p:cNvPr id="27656" name="Line 8"/>
          <p:cNvSpPr>
            <a:spLocks noChangeShapeType="1"/>
          </p:cNvSpPr>
          <p:nvPr/>
        </p:nvSpPr>
        <p:spPr bwMode="auto">
          <a:xfrm rot="10800000" flipH="1">
            <a:off x="3267365" y="1180511"/>
            <a:ext cx="2188179" cy="107089"/>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11</a:t>
            </a:fld>
            <a:endParaRPr lang="en-GB" dirty="0"/>
          </a:p>
        </p:txBody>
      </p:sp>
    </p:spTree>
    <p:extLst>
      <p:ext uri="{BB962C8B-B14F-4D97-AF65-F5344CB8AC3E}">
        <p14:creationId xmlns:p14="http://schemas.microsoft.com/office/powerpoint/2010/main" val="226209890"/>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ln/>
        </p:spPr>
        <p:txBody>
          <a:bodyPr rIns="116994"/>
          <a:lstStyle/>
          <a:p>
            <a:pPr marL="40182"/>
            <a:r>
              <a:rPr lang="en-US"/>
              <a:t>The E-ELT: overview</a:t>
            </a:r>
          </a:p>
        </p:txBody>
      </p:sp>
      <p:sp>
        <p:nvSpPr>
          <p:cNvPr id="28679" name="Rectangle 7"/>
          <p:cNvSpPr>
            <a:spLocks/>
          </p:cNvSpPr>
          <p:nvPr/>
        </p:nvSpPr>
        <p:spPr bwMode="auto">
          <a:xfrm>
            <a:off x="5527477" y="1009055"/>
            <a:ext cx="3616523"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Central tower</a:t>
            </a:r>
            <a:endParaRPr lang="en-US" sz="1500">
              <a:solidFill>
                <a:schemeClr val="tx1"/>
              </a:solidFill>
              <a:latin typeface="Cambria" charset="0"/>
              <a:ea typeface="ＭＳ Ｐゴシック" charset="0"/>
              <a:cs typeface="Cambria" charset="0"/>
              <a:sym typeface="Cambria" charset="0"/>
            </a:endParaRP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ADC volume</a:t>
            </a: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Adaptive M4</a:t>
            </a: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Field stabilization M5</a:t>
            </a: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M3</a:t>
            </a:r>
          </a:p>
        </p:txBody>
      </p:sp>
      <p:pic>
        <p:nvPicPr>
          <p:cNvPr id="9" name="Picture 8" descr="39.3 solid model.jpg"/>
          <p:cNvPicPr>
            <a:picLocks noChangeAspect="1"/>
          </p:cNvPicPr>
          <p:nvPr/>
        </p:nvPicPr>
        <p:blipFill>
          <a:blip r:embed="rId2">
            <a:extLst>
              <a:ext uri="{BEBA8EAE-BF5A-486C-A8C5-ECC9F3942E4B}">
                <a14:imgProps xmlns:a14="http://schemas.microsoft.com/office/drawing/2010/main">
                  <a14:imgLayer r:embed="rId3">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6638"/>
            <a:ext cx="5901922" cy="5760640"/>
          </a:xfrm>
          <a:prstGeom prst="rect">
            <a:avLst/>
          </a:prstGeom>
        </p:spPr>
      </p:pic>
      <p:sp>
        <p:nvSpPr>
          <p:cNvPr id="28678" name="Line 6"/>
          <p:cNvSpPr>
            <a:spLocks noChangeShapeType="1"/>
          </p:cNvSpPr>
          <p:nvPr/>
        </p:nvSpPr>
        <p:spPr bwMode="auto">
          <a:xfrm rot="10800000" flipH="1">
            <a:off x="2957323" y="1222246"/>
            <a:ext cx="2570154" cy="1752881"/>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0" name="Picture 4" descr="D_Fig2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 b="100000" l="54306" r="99649"/>
                    </a14:imgEffect>
                  </a14:imgLayer>
                </a14:imgProps>
              </a:ext>
              <a:ext uri="{28A0092B-C50C-407E-A947-70E740481C1C}">
                <a14:useLocalDpi xmlns:a14="http://schemas.microsoft.com/office/drawing/2010/main" val="0"/>
              </a:ext>
            </a:extLst>
          </a:blip>
          <a:srcRect l="51208"/>
          <a:stretch/>
        </p:blipFill>
        <p:spPr bwMode="auto">
          <a:xfrm>
            <a:off x="6084168" y="2159462"/>
            <a:ext cx="2171452" cy="445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12</a:t>
            </a:fld>
            <a:endParaRPr lang="en-GB" dirty="0"/>
          </a:p>
        </p:txBody>
      </p:sp>
    </p:spTree>
    <p:extLst>
      <p:ext uri="{BB962C8B-B14F-4D97-AF65-F5344CB8AC3E}">
        <p14:creationId xmlns:p14="http://schemas.microsoft.com/office/powerpoint/2010/main" val="27898357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ln/>
        </p:spPr>
        <p:txBody>
          <a:bodyPr rIns="116994"/>
          <a:lstStyle/>
          <a:p>
            <a:pPr marL="40182"/>
            <a:r>
              <a:rPr lang="en-US"/>
              <a:t>The E-ELT: overview</a:t>
            </a:r>
          </a:p>
        </p:txBody>
      </p:sp>
      <p:sp>
        <p:nvSpPr>
          <p:cNvPr id="29701" name="Rectangle 5"/>
          <p:cNvSpPr>
            <a:spLocks/>
          </p:cNvSpPr>
          <p:nvPr/>
        </p:nvSpPr>
        <p:spPr bwMode="auto">
          <a:xfrm>
            <a:off x="4884539" y="1187648"/>
            <a:ext cx="3616523"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ADC volume</a:t>
            </a:r>
          </a:p>
        </p:txBody>
      </p:sp>
      <p:pic>
        <p:nvPicPr>
          <p:cNvPr id="14" name="Picture 4" descr="D_Fig2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6" b="100000" l="54306" r="99649"/>
                    </a14:imgEffect>
                  </a14:imgLayer>
                </a14:imgProps>
              </a:ext>
              <a:ext uri="{28A0092B-C50C-407E-A947-70E740481C1C}">
                <a14:useLocalDpi xmlns:a14="http://schemas.microsoft.com/office/drawing/2010/main" val="0"/>
              </a:ext>
            </a:extLst>
          </a:blip>
          <a:srcRect l="51208"/>
          <a:stretch/>
        </p:blipFill>
        <p:spPr bwMode="auto">
          <a:xfrm>
            <a:off x="323528" y="1333474"/>
            <a:ext cx="2603500" cy="5335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29702" name="Line 6"/>
          <p:cNvSpPr>
            <a:spLocks noChangeShapeType="1"/>
          </p:cNvSpPr>
          <p:nvPr/>
        </p:nvSpPr>
        <p:spPr bwMode="auto">
          <a:xfrm rot="10800000" flipH="1">
            <a:off x="2286000" y="1428750"/>
            <a:ext cx="2571750" cy="452066"/>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9703" name="Rectangle 7"/>
          <p:cNvSpPr>
            <a:spLocks/>
          </p:cNvSpPr>
          <p:nvPr/>
        </p:nvSpPr>
        <p:spPr bwMode="auto">
          <a:xfrm>
            <a:off x="5214938" y="2375297"/>
            <a:ext cx="3616523"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M4 mirror</a:t>
            </a:r>
          </a:p>
        </p:txBody>
      </p:sp>
      <p:sp>
        <p:nvSpPr>
          <p:cNvPr id="29704" name="Line 8"/>
          <p:cNvSpPr>
            <a:spLocks noChangeShapeType="1"/>
          </p:cNvSpPr>
          <p:nvPr/>
        </p:nvSpPr>
        <p:spPr bwMode="auto">
          <a:xfrm rot="10800000" flipH="1">
            <a:off x="2616398" y="2616398"/>
            <a:ext cx="2571750" cy="452066"/>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9705" name="Rectangle 9"/>
          <p:cNvSpPr>
            <a:spLocks/>
          </p:cNvSpPr>
          <p:nvPr/>
        </p:nvSpPr>
        <p:spPr bwMode="auto">
          <a:xfrm>
            <a:off x="5214938" y="3420070"/>
            <a:ext cx="3616523"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M5 mirror</a:t>
            </a:r>
          </a:p>
        </p:txBody>
      </p:sp>
      <p:sp>
        <p:nvSpPr>
          <p:cNvPr id="29706" name="Line 10"/>
          <p:cNvSpPr>
            <a:spLocks noChangeShapeType="1"/>
          </p:cNvSpPr>
          <p:nvPr/>
        </p:nvSpPr>
        <p:spPr bwMode="auto">
          <a:xfrm rot="10800000" flipH="1">
            <a:off x="2464594" y="3654475"/>
            <a:ext cx="2738066" cy="646286"/>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9707" name="Rectangle 11"/>
          <p:cNvSpPr>
            <a:spLocks/>
          </p:cNvSpPr>
          <p:nvPr/>
        </p:nvSpPr>
        <p:spPr bwMode="auto">
          <a:xfrm>
            <a:off x="4652367" y="4563070"/>
            <a:ext cx="3616523"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M3 mirror</a:t>
            </a:r>
          </a:p>
        </p:txBody>
      </p:sp>
      <p:sp>
        <p:nvSpPr>
          <p:cNvPr id="29708" name="Line 12"/>
          <p:cNvSpPr>
            <a:spLocks noChangeShapeType="1"/>
          </p:cNvSpPr>
          <p:nvPr/>
        </p:nvSpPr>
        <p:spPr bwMode="auto">
          <a:xfrm rot="10800000" flipH="1">
            <a:off x="2053828" y="4804172"/>
            <a:ext cx="2571750" cy="452066"/>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13</a:t>
            </a:fld>
            <a:endParaRPr lang="en-GB" dirty="0"/>
          </a:p>
        </p:txBody>
      </p:sp>
    </p:spTree>
    <p:extLst>
      <p:ext uri="{BB962C8B-B14F-4D97-AF65-F5344CB8AC3E}">
        <p14:creationId xmlns:p14="http://schemas.microsoft.com/office/powerpoint/2010/main" val="127085931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ln/>
        </p:spPr>
        <p:txBody>
          <a:bodyPr rIns="116994"/>
          <a:lstStyle/>
          <a:p>
            <a:pPr marL="40182"/>
            <a:r>
              <a:rPr lang="en-US"/>
              <a:t>The E-ELT: overview</a:t>
            </a:r>
          </a:p>
        </p:txBody>
      </p:sp>
      <p:sp>
        <p:nvSpPr>
          <p:cNvPr id="30725" name="Rectangle 5"/>
          <p:cNvSpPr>
            <a:spLocks/>
          </p:cNvSpPr>
          <p:nvPr/>
        </p:nvSpPr>
        <p:spPr bwMode="auto">
          <a:xfrm>
            <a:off x="4188023" y="1268016"/>
            <a:ext cx="4661297"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a:solidFill>
                  <a:schemeClr val="tx1"/>
                </a:solidFill>
                <a:latin typeface="Cambria" charset="0"/>
                <a:ea typeface="ＭＳ Ｐゴシック" charset="0"/>
                <a:cs typeface="Cambria" charset="0"/>
                <a:sym typeface="Cambria" charset="0"/>
              </a:rPr>
              <a:t>4.2m M3 unit</a:t>
            </a: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Preliminary cell design concluded</a:t>
            </a:r>
          </a:p>
          <a:p>
            <a:pPr marL="40182">
              <a:lnSpc>
                <a:spcPct val="110000"/>
              </a:lnSpc>
              <a:buSzPct val="125000"/>
              <a:buFont typeface="Cambria" charset="0"/>
              <a:buChar char="•"/>
            </a:pPr>
            <a:r>
              <a:rPr lang="en-US" sz="1500">
                <a:solidFill>
                  <a:schemeClr val="tx1"/>
                </a:solidFill>
                <a:latin typeface="Cambria" charset="0"/>
                <a:ea typeface="ＭＳ Ｐゴシック" charset="0"/>
                <a:cs typeface="Cambria" charset="0"/>
                <a:sym typeface="Cambria" charset="0"/>
              </a:rPr>
              <a:t> Prototype pneumatic actuators</a:t>
            </a:r>
          </a:p>
        </p:txBody>
      </p:sp>
      <p:pic>
        <p:nvPicPr>
          <p:cNvPr id="30727"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8587" y="4910026"/>
            <a:ext cx="3375422" cy="17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0728"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01" y="2949029"/>
            <a:ext cx="3464719" cy="166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0729"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3790" y="5238299"/>
            <a:ext cx="2294930" cy="12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0730"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0258" y="2526862"/>
            <a:ext cx="21431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2" name="Picture 4" descr="D_Fig2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6" b="100000" l="54306" r="99649"/>
                    </a14:imgEffect>
                  </a14:imgLayer>
                </a14:imgProps>
              </a:ext>
              <a:ext uri="{28A0092B-C50C-407E-A947-70E740481C1C}">
                <a14:useLocalDpi xmlns:a14="http://schemas.microsoft.com/office/drawing/2010/main" val="0"/>
              </a:ext>
            </a:extLst>
          </a:blip>
          <a:srcRect l="51208"/>
          <a:stretch/>
        </p:blipFill>
        <p:spPr bwMode="auto">
          <a:xfrm>
            <a:off x="323528" y="1333474"/>
            <a:ext cx="2603500" cy="5335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30726" name="Line 6"/>
          <p:cNvSpPr>
            <a:spLocks noChangeShapeType="1"/>
          </p:cNvSpPr>
          <p:nvPr/>
        </p:nvSpPr>
        <p:spPr bwMode="auto">
          <a:xfrm rot="10800000" flipH="1">
            <a:off x="1907704" y="1700807"/>
            <a:ext cx="2232247" cy="3489573"/>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14</a:t>
            </a:fld>
            <a:endParaRPr lang="en-GB" dirty="0"/>
          </a:p>
        </p:txBody>
      </p:sp>
    </p:spTree>
    <p:extLst>
      <p:ext uri="{BB962C8B-B14F-4D97-AF65-F5344CB8AC3E}">
        <p14:creationId xmlns:p14="http://schemas.microsoft.com/office/powerpoint/2010/main" val="31115967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9101" y="4497877"/>
            <a:ext cx="2826764"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1747" name="Rectangle 3"/>
          <p:cNvSpPr>
            <a:spLocks noGrp="1" noChangeArrowheads="1"/>
          </p:cNvSpPr>
          <p:nvPr>
            <p:ph type="title"/>
          </p:nvPr>
        </p:nvSpPr>
        <p:spPr>
          <a:ln/>
        </p:spPr>
        <p:txBody>
          <a:bodyPr rIns="116994"/>
          <a:lstStyle/>
          <a:p>
            <a:pPr marL="40182"/>
            <a:r>
              <a:rPr lang="en-US"/>
              <a:t>The E-ELT: overview</a:t>
            </a:r>
          </a:p>
        </p:txBody>
      </p:sp>
      <p:pic>
        <p:nvPicPr>
          <p:cNvPr id="31749" name="Picture 5"/>
          <p:cNvPicPr>
            <a:picLocks noChangeArrowheads="1"/>
          </p:cNvPicPr>
          <p:nvPr/>
        </p:nvPicPr>
        <p:blipFill>
          <a:blip r:embed="rId3" cstate="print">
            <a:extLst>
              <a:ext uri="{28A0092B-C50C-407E-A947-70E740481C1C}">
                <a14:useLocalDpi xmlns:a14="http://schemas.microsoft.com/office/drawing/2010/main" val="0"/>
              </a:ext>
            </a:extLst>
          </a:blip>
          <a:srcRect t="2867" r="10379" b="9319"/>
          <a:stretch>
            <a:fillRect/>
          </a:stretch>
        </p:blipFill>
        <p:spPr bwMode="auto">
          <a:xfrm>
            <a:off x="2805907" y="2364932"/>
            <a:ext cx="3322960" cy="21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1751" name="Line 7"/>
          <p:cNvSpPr>
            <a:spLocks noChangeShapeType="1"/>
          </p:cNvSpPr>
          <p:nvPr/>
        </p:nvSpPr>
        <p:spPr bwMode="auto">
          <a:xfrm rot="10800000" flipH="1">
            <a:off x="2396862" y="1654225"/>
            <a:ext cx="1603638" cy="1320904"/>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3175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6904" y="4552705"/>
            <a:ext cx="2822897" cy="206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3" name="Picture 3" descr="All_Flat_Frin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9436" y="1035050"/>
            <a:ext cx="2840365" cy="226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6904" y="2615338"/>
            <a:ext cx="2822897" cy="2107406"/>
          </a:xfrm>
          <a:prstGeom prst="rect">
            <a:avLst/>
          </a:pr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pic>
      <p:pic>
        <p:nvPicPr>
          <p:cNvPr id="14" name="Picture 4" descr="D_Fig2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6" b="100000" l="54306" r="99649"/>
                    </a14:imgEffect>
                  </a14:imgLayer>
                </a14:imgProps>
              </a:ext>
              <a:ext uri="{28A0092B-C50C-407E-A947-70E740481C1C}">
                <a14:useLocalDpi xmlns:a14="http://schemas.microsoft.com/office/drawing/2010/main" val="0"/>
              </a:ext>
            </a:extLst>
          </a:blip>
          <a:srcRect l="51208"/>
          <a:stretch/>
        </p:blipFill>
        <p:spPr bwMode="auto">
          <a:xfrm>
            <a:off x="323528" y="1333474"/>
            <a:ext cx="2603500" cy="5335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15</a:t>
            </a:fld>
            <a:endParaRPr lang="en-GB" dirty="0"/>
          </a:p>
        </p:txBody>
      </p:sp>
      <p:sp>
        <p:nvSpPr>
          <p:cNvPr id="31748" name="Rectangle 4"/>
          <p:cNvSpPr>
            <a:spLocks/>
          </p:cNvSpPr>
          <p:nvPr/>
        </p:nvSpPr>
        <p:spPr bwMode="auto">
          <a:xfrm>
            <a:off x="4188023" y="976508"/>
            <a:ext cx="4575143" cy="91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a:solidFill>
                  <a:schemeClr val="tx1"/>
                </a:solidFill>
                <a:latin typeface="Cambria" charset="0"/>
                <a:ea typeface="ＭＳ Ｐゴシック" charset="0"/>
                <a:cs typeface="Cambria" charset="0"/>
                <a:sym typeface="Cambria" charset="0"/>
              </a:rPr>
              <a:t>2.5m M4 unit</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2 FEEDS (prototypes)</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a:t>
            </a:r>
            <a:r>
              <a:rPr lang="en-US" sz="1500" dirty="0" smtClean="0">
                <a:solidFill>
                  <a:schemeClr val="tx1"/>
                </a:solidFill>
                <a:latin typeface="Cambria" charset="0"/>
                <a:ea typeface="ＭＳ Ｐゴシック" charset="0"/>
                <a:cs typeface="Cambria" charset="0"/>
                <a:sym typeface="Cambria" charset="0"/>
              </a:rPr>
              <a:t>Thin </a:t>
            </a:r>
            <a:r>
              <a:rPr lang="en-US" sz="1500" dirty="0">
                <a:solidFill>
                  <a:schemeClr val="tx1"/>
                </a:solidFill>
                <a:latin typeface="Cambria" charset="0"/>
                <a:ea typeface="ＭＳ Ｐゴシック" charset="0"/>
                <a:cs typeface="Cambria" charset="0"/>
                <a:sym typeface="Cambria" charset="0"/>
              </a:rPr>
              <a:t>shells </a:t>
            </a:r>
            <a:r>
              <a:rPr lang="en-US" sz="1500" dirty="0" smtClean="0">
                <a:solidFill>
                  <a:schemeClr val="tx1"/>
                </a:solidFill>
                <a:latin typeface="Cambria" charset="0"/>
                <a:ea typeface="ＭＳ Ｐゴシック" charset="0"/>
                <a:cs typeface="Cambria" charset="0"/>
                <a:sym typeface="Cambria" charset="0"/>
              </a:rPr>
              <a:t>polishing</a:t>
            </a:r>
          </a:p>
        </p:txBody>
      </p:sp>
      <p:grpSp>
        <p:nvGrpSpPr>
          <p:cNvPr id="6" name="Group 5"/>
          <p:cNvGrpSpPr/>
          <p:nvPr/>
        </p:nvGrpSpPr>
        <p:grpSpPr>
          <a:xfrm>
            <a:off x="4080772" y="1796158"/>
            <a:ext cx="4682395" cy="4682395"/>
            <a:chOff x="4080772" y="1796158"/>
            <a:chExt cx="4682395" cy="4682395"/>
          </a:xfrm>
        </p:grpSpPr>
        <p:pic>
          <p:nvPicPr>
            <p:cNvPr id="4" name="Picture 3"/>
            <p:cNvPicPr>
              <a:picLocks noChangeAspect="1"/>
            </p:cNvPicPr>
            <p:nvPr/>
          </p:nvPicPr>
          <p:blipFill>
            <a:blip r:embed="rId9"/>
            <a:stretch>
              <a:fillRect/>
            </a:stretch>
          </p:blipFill>
          <p:spPr>
            <a:xfrm>
              <a:off x="4080772" y="1796158"/>
              <a:ext cx="4682395" cy="4682395"/>
            </a:xfrm>
            <a:prstGeom prst="rect">
              <a:avLst/>
            </a:prstGeom>
          </p:spPr>
        </p:pic>
        <p:sp>
          <p:nvSpPr>
            <p:cNvPr id="5" name="Rectangle 4"/>
            <p:cNvSpPr/>
            <p:nvPr/>
          </p:nvSpPr>
          <p:spPr>
            <a:xfrm>
              <a:off x="4103751" y="1815877"/>
              <a:ext cx="4572000" cy="342401"/>
            </a:xfrm>
            <a:prstGeom prst="rect">
              <a:avLst/>
            </a:prstGeom>
          </p:spPr>
          <p:txBody>
            <a:bodyPr>
              <a:spAutoFit/>
            </a:bodyPr>
            <a:lstStyle/>
            <a:p>
              <a:pPr marL="40182">
                <a:lnSpc>
                  <a:spcPct val="110000"/>
                </a:lnSpc>
                <a:buSzPct val="125000"/>
                <a:buFont typeface="Cambria" charset="0"/>
                <a:buChar char="•"/>
              </a:pPr>
              <a:r>
                <a:rPr lang="en-US" sz="1500" dirty="0">
                  <a:latin typeface="Cambria" charset="0"/>
                  <a:ea typeface="ＭＳ Ｐゴシック" charset="0"/>
                  <a:cs typeface="Cambria" charset="0"/>
                  <a:sym typeface="Cambria" charset="0"/>
                </a:rPr>
                <a:t> </a:t>
              </a:r>
              <a:r>
                <a:rPr lang="en-US" sz="1400" dirty="0">
                  <a:latin typeface="Cambria" charset="0"/>
                  <a:ea typeface="ＭＳ Ｐゴシック" charset="0"/>
                  <a:cs typeface="Cambria" charset="0"/>
                  <a:sym typeface="Cambria" charset="0"/>
                </a:rPr>
                <a:t>Contract to PDR with </a:t>
              </a:r>
              <a:r>
                <a:rPr lang="en-US" sz="1400" dirty="0" err="1">
                  <a:latin typeface="Cambria" charset="0"/>
                  <a:ea typeface="ＭＳ Ｐゴシック" charset="0"/>
                  <a:cs typeface="Cambria" charset="0"/>
                  <a:sym typeface="Cambria" charset="0"/>
                </a:rPr>
                <a:t>AdOptica</a:t>
              </a:r>
              <a:r>
                <a:rPr lang="en-US" sz="1400" dirty="0">
                  <a:latin typeface="Cambria" charset="0"/>
                  <a:ea typeface="ＭＳ Ｐゴシック" charset="0"/>
                  <a:cs typeface="Cambria" charset="0"/>
                  <a:sym typeface="Cambria" charset="0"/>
                </a:rPr>
                <a:t> (ADS/</a:t>
              </a:r>
              <a:r>
                <a:rPr lang="en-US" sz="1400" dirty="0" err="1">
                  <a:latin typeface="Cambria" charset="0"/>
                  <a:ea typeface="ＭＳ Ｐゴシック" charset="0"/>
                  <a:cs typeface="Cambria" charset="0"/>
                  <a:sym typeface="Cambria" charset="0"/>
                </a:rPr>
                <a:t>Microgate</a:t>
              </a:r>
              <a:r>
                <a:rPr lang="en-US" sz="1400" dirty="0">
                  <a:latin typeface="Cambria" charset="0"/>
                  <a:ea typeface="ＭＳ Ｐゴシック" charset="0"/>
                  <a:cs typeface="Cambria" charset="0"/>
                  <a:sym typeface="Cambria" charset="0"/>
                </a:rPr>
                <a:t>)</a:t>
              </a:r>
              <a:endParaRPr lang="en-US" sz="1400" dirty="0">
                <a:latin typeface="Cambria" charset="0"/>
                <a:ea typeface="ＭＳ Ｐゴシック" charset="0"/>
                <a:cs typeface="Cambria" charset="0"/>
                <a:sym typeface="Cambria" charset="0"/>
              </a:endParaRPr>
            </a:p>
          </p:txBody>
        </p:sp>
      </p:grpSp>
    </p:spTree>
    <p:extLst>
      <p:ext uri="{BB962C8B-B14F-4D97-AF65-F5344CB8AC3E}">
        <p14:creationId xmlns:p14="http://schemas.microsoft.com/office/powerpoint/2010/main" val="36402401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ln/>
        </p:spPr>
        <p:txBody>
          <a:bodyPr rIns="116994"/>
          <a:lstStyle/>
          <a:p>
            <a:pPr marL="40182"/>
            <a:r>
              <a:rPr lang="en-US"/>
              <a:t>The E-ELT: overview</a:t>
            </a:r>
          </a:p>
        </p:txBody>
      </p:sp>
      <p:sp>
        <p:nvSpPr>
          <p:cNvPr id="31748" name="Rectangle 4"/>
          <p:cNvSpPr>
            <a:spLocks/>
          </p:cNvSpPr>
          <p:nvPr/>
        </p:nvSpPr>
        <p:spPr bwMode="auto">
          <a:xfrm>
            <a:off x="4188024" y="1268016"/>
            <a:ext cx="4704456"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smtClean="0">
                <a:solidFill>
                  <a:schemeClr val="tx1"/>
                </a:solidFill>
                <a:latin typeface="Cambria" charset="0"/>
                <a:ea typeface="ＭＳ Ｐゴシック" charset="0"/>
                <a:cs typeface="Cambria" charset="0"/>
                <a:sym typeface="Cambria" charset="0"/>
              </a:rPr>
              <a:t>2.4m x 3m M5 </a:t>
            </a:r>
            <a:r>
              <a:rPr lang="en-US" dirty="0">
                <a:solidFill>
                  <a:schemeClr val="tx1"/>
                </a:solidFill>
                <a:latin typeface="Cambria" charset="0"/>
                <a:ea typeface="ＭＳ Ｐゴシック" charset="0"/>
                <a:cs typeface="Cambria" charset="0"/>
                <a:sym typeface="Cambria" charset="0"/>
              </a:rPr>
              <a:t>unit</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scale-1 electromechanical prototype FEED</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final stages of testing </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4 mirror polishing studies (including heavy option</a:t>
            </a:r>
            <a:r>
              <a:rPr lang="en-US" sz="1500" dirty="0" smtClean="0">
                <a:solidFill>
                  <a:schemeClr val="tx1"/>
                </a:solidFill>
                <a:latin typeface="Cambria" charset="0"/>
                <a:ea typeface="ＭＳ Ｐゴシック" charset="0"/>
                <a:cs typeface="Cambria" charset="0"/>
                <a:sym typeface="Cambria" charset="0"/>
              </a:rPr>
              <a:t>)</a:t>
            </a:r>
            <a:endParaRPr lang="en-US" sz="1500" dirty="0">
              <a:solidFill>
                <a:schemeClr val="tx1"/>
              </a:solidFill>
              <a:latin typeface="Cambria" charset="0"/>
              <a:ea typeface="ＭＳ Ｐゴシック" charset="0"/>
              <a:cs typeface="Cambria" charset="0"/>
              <a:sym typeface="Cambria" charset="0"/>
            </a:endParaRPr>
          </a:p>
        </p:txBody>
      </p:sp>
      <p:pic>
        <p:nvPicPr>
          <p:cNvPr id="3" name="Picture 2"/>
          <p:cNvPicPr>
            <a:picLocks noChangeAspect="1"/>
          </p:cNvPicPr>
          <p:nvPr/>
        </p:nvPicPr>
        <p:blipFill>
          <a:blip r:embed="rId2" cstate="print"/>
          <a:stretch>
            <a:fillRect/>
          </a:stretch>
        </p:blipFill>
        <p:spPr>
          <a:xfrm>
            <a:off x="4219882" y="2392006"/>
            <a:ext cx="4456574" cy="4221088"/>
          </a:xfrm>
          <a:prstGeom prst="rect">
            <a:avLst/>
          </a:prstGeom>
        </p:spPr>
      </p:pic>
      <p:pic>
        <p:nvPicPr>
          <p:cNvPr id="9" name="Picture 4" descr="D_Fig2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6" b="100000" l="54306" r="99649"/>
                    </a14:imgEffect>
                  </a14:imgLayer>
                </a14:imgProps>
              </a:ext>
              <a:ext uri="{28A0092B-C50C-407E-A947-70E740481C1C}">
                <a14:useLocalDpi xmlns:a14="http://schemas.microsoft.com/office/drawing/2010/main" val="0"/>
              </a:ext>
            </a:extLst>
          </a:blip>
          <a:srcRect l="51208"/>
          <a:stretch/>
        </p:blipFill>
        <p:spPr bwMode="auto">
          <a:xfrm>
            <a:off x="323528" y="1333474"/>
            <a:ext cx="2603500" cy="5335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4" name="Slide Number Placeholder 3"/>
          <p:cNvSpPr>
            <a:spLocks noGrp="1"/>
          </p:cNvSpPr>
          <p:nvPr>
            <p:ph type="sldNum" sz="quarter" idx="11"/>
          </p:nvPr>
        </p:nvSpPr>
        <p:spPr/>
        <p:txBody>
          <a:bodyPr/>
          <a:lstStyle/>
          <a:p>
            <a:fld id="{883DF5DD-7590-0F49-B4F0-B218536AAE5C}" type="slidenum">
              <a:rPr lang="en-GB" smtClean="0"/>
              <a:t>16</a:t>
            </a:fld>
            <a:endParaRPr lang="en-GB" dirty="0"/>
          </a:p>
        </p:txBody>
      </p:sp>
      <p:sp>
        <p:nvSpPr>
          <p:cNvPr id="31751" name="Line 7"/>
          <p:cNvSpPr>
            <a:spLocks noChangeShapeType="1"/>
          </p:cNvSpPr>
          <p:nvPr/>
        </p:nvSpPr>
        <p:spPr bwMode="auto">
          <a:xfrm rot="10800000" flipH="1">
            <a:off x="2289540" y="1654225"/>
            <a:ext cx="1710960" cy="2567000"/>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Tree>
    <p:extLst>
      <p:ext uri="{BB962C8B-B14F-4D97-AF65-F5344CB8AC3E}">
        <p14:creationId xmlns:p14="http://schemas.microsoft.com/office/powerpoint/2010/main" val="416498392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ln/>
        </p:spPr>
        <p:txBody>
          <a:bodyPr rIns="116994"/>
          <a:lstStyle/>
          <a:p>
            <a:pPr marL="40182"/>
            <a:r>
              <a:rPr lang="en-US"/>
              <a:t>The E-ELT: overview</a:t>
            </a:r>
          </a:p>
        </p:txBody>
      </p:sp>
      <p:sp>
        <p:nvSpPr>
          <p:cNvPr id="33798" name="Rectangle 6"/>
          <p:cNvSpPr>
            <a:spLocks/>
          </p:cNvSpPr>
          <p:nvPr/>
        </p:nvSpPr>
        <p:spPr bwMode="auto">
          <a:xfrm>
            <a:off x="5348883" y="973336"/>
            <a:ext cx="3786188"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err="1">
                <a:solidFill>
                  <a:schemeClr val="tx1"/>
                </a:solidFill>
                <a:latin typeface="Cambria" charset="0"/>
                <a:ea typeface="ＭＳ Ｐゴシック" charset="0"/>
                <a:cs typeface="Cambria" charset="0"/>
                <a:sym typeface="Cambria" charset="0"/>
              </a:rPr>
              <a:t>Prefocal</a:t>
            </a:r>
            <a:r>
              <a:rPr lang="en-US" dirty="0">
                <a:solidFill>
                  <a:schemeClr val="tx1"/>
                </a:solidFill>
                <a:latin typeface="Cambria" charset="0"/>
                <a:ea typeface="ＭＳ Ｐゴシック" charset="0"/>
                <a:cs typeface="Cambria" charset="0"/>
                <a:sym typeface="Cambria" charset="0"/>
              </a:rPr>
              <a:t> station</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a:t>
            </a:r>
            <a:r>
              <a:rPr lang="en-US" sz="1500" dirty="0" smtClean="0">
                <a:solidFill>
                  <a:schemeClr val="tx1"/>
                </a:solidFill>
                <a:latin typeface="Cambria" charset="0"/>
                <a:ea typeface="ＭＳ Ｐゴシック" charset="0"/>
                <a:cs typeface="Cambria" charset="0"/>
                <a:sym typeface="Cambria" charset="0"/>
              </a:rPr>
              <a:t>on-goin</a:t>
            </a:r>
            <a:r>
              <a:rPr lang="en-US" sz="1500" dirty="0" smtClean="0">
                <a:latin typeface="Cambria" charset="0"/>
                <a:ea typeface="ＭＳ Ｐゴシック" charset="0"/>
                <a:cs typeface="Cambria" charset="0"/>
                <a:sym typeface="Cambria" charset="0"/>
              </a:rPr>
              <a:t>g work this summer</a:t>
            </a:r>
            <a:endParaRPr lang="en-US" sz="1500" dirty="0">
              <a:solidFill>
                <a:schemeClr val="tx1"/>
              </a:solidFill>
              <a:latin typeface="Cambria" charset="0"/>
              <a:ea typeface="ＭＳ Ｐゴシック" charset="0"/>
              <a:cs typeface="Cambria" charset="0"/>
              <a:sym typeface="Cambria" charset="0"/>
            </a:endParaRPr>
          </a:p>
        </p:txBody>
      </p:sp>
      <p:pic>
        <p:nvPicPr>
          <p:cNvPr id="33799"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5977" y="1566530"/>
            <a:ext cx="3143250" cy="266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800"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650" y="5032101"/>
            <a:ext cx="3000375"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80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298" y="4806626"/>
            <a:ext cx="892969" cy="18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80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2502" y="2800528"/>
            <a:ext cx="1643063"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803"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4135" y="1607344"/>
            <a:ext cx="1303734"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3" name="Picture 12" descr="39.3 solid model.jpg"/>
          <p:cNvPicPr>
            <a:picLocks noChangeAspect="1"/>
          </p:cNvPicPr>
          <p:nvPr/>
        </p:nvPicPr>
        <p:blipFill>
          <a:blip r:embed="rId7">
            <a:extLst>
              <a:ext uri="{BEBA8EAE-BF5A-486C-A8C5-ECC9F3942E4B}">
                <a14:imgProps xmlns:a14="http://schemas.microsoft.com/office/drawing/2010/main">
                  <a14:imgLayer r:embed="rId8">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6638"/>
            <a:ext cx="5901922" cy="5760640"/>
          </a:xfrm>
          <a:prstGeom prst="rect">
            <a:avLst/>
          </a:prstGeom>
        </p:spPr>
      </p:pic>
      <p:sp>
        <p:nvSpPr>
          <p:cNvPr id="33797" name="Line 5"/>
          <p:cNvSpPr>
            <a:spLocks noChangeShapeType="1"/>
          </p:cNvSpPr>
          <p:nvPr/>
        </p:nvSpPr>
        <p:spPr bwMode="auto">
          <a:xfrm rot="10800000" flipH="1">
            <a:off x="1395190" y="1607344"/>
            <a:ext cx="3902348" cy="2452902"/>
          </a:xfrm>
          <a:prstGeom prst="line">
            <a:avLst/>
          </a:prstGeom>
          <a:noFill/>
          <a:ln w="63500" cap="flat">
            <a:solidFill>
              <a:srgbClr val="FF6600"/>
            </a:solidFill>
            <a:prstDash val="solid"/>
            <a:round/>
            <a:headEnd type="stealth" w="med" len="med"/>
            <a:tailEnd type="none" w="med" len="med"/>
          </a:ln>
          <a:effectLst>
            <a:glow rad="50800">
              <a:schemeClr val="accent6">
                <a:lumMod val="60000"/>
                <a:lumOff val="40000"/>
                <a:alpha val="75000"/>
              </a:schemeClr>
            </a:glo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a:xfrm>
            <a:off x="5308060" y="6568007"/>
            <a:ext cx="843336" cy="270351"/>
          </a:xfrm>
        </p:spPr>
        <p:txBody>
          <a:bodyPr/>
          <a:lstStyle/>
          <a:p>
            <a:fld id="{883DF5DD-7590-0F49-B4F0-B218536AAE5C}" type="slidenum">
              <a:rPr lang="en-GB" smtClean="0"/>
              <a:t>17</a:t>
            </a:fld>
            <a:endParaRPr lang="en-GB" dirty="0"/>
          </a:p>
        </p:txBody>
      </p:sp>
    </p:spTree>
    <p:extLst>
      <p:ext uri="{BB962C8B-B14F-4D97-AF65-F5344CB8AC3E}">
        <p14:creationId xmlns:p14="http://schemas.microsoft.com/office/powerpoint/2010/main" val="408178491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ln/>
        </p:spPr>
        <p:txBody>
          <a:bodyPr rIns="116994"/>
          <a:lstStyle/>
          <a:p>
            <a:pPr marL="40182"/>
            <a:r>
              <a:rPr lang="en-US"/>
              <a:t>The E-ELT: overview</a:t>
            </a:r>
          </a:p>
        </p:txBody>
      </p:sp>
      <p:sp>
        <p:nvSpPr>
          <p:cNvPr id="36868" name="Rectangle 4"/>
          <p:cNvSpPr>
            <a:spLocks/>
          </p:cNvSpPr>
          <p:nvPr/>
        </p:nvSpPr>
        <p:spPr bwMode="auto">
          <a:xfrm>
            <a:off x="5336152" y="1268617"/>
            <a:ext cx="3786188"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a:solidFill>
                  <a:schemeClr val="tx1"/>
                </a:solidFill>
                <a:latin typeface="Cambria" charset="0"/>
                <a:ea typeface="ＭＳ Ｐゴシック" charset="0"/>
                <a:cs typeface="Cambria" charset="0"/>
                <a:sym typeface="Cambria" charset="0"/>
              </a:rPr>
              <a:t>Dome</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2 FEED contracts</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Erection sequence</a:t>
            </a:r>
          </a:p>
        </p:txBody>
      </p:sp>
      <p:pic>
        <p:nvPicPr>
          <p:cNvPr id="36869"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0" y="1994669"/>
            <a:ext cx="5322094"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68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5806" y="3144551"/>
            <a:ext cx="3411141"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6872" name="Pictur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3857" y="1357914"/>
            <a:ext cx="2214563" cy="15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18</a:t>
            </a:fld>
            <a:endParaRPr lang="en-GB" dirty="0"/>
          </a:p>
        </p:txBody>
      </p:sp>
      <p:pic>
        <p:nvPicPr>
          <p:cNvPr id="4" name="Erection (1.30m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080550"/>
            <a:ext cx="9144000" cy="5124450"/>
          </a:xfrm>
          <a:prstGeom prst="rect">
            <a:avLst/>
          </a:prstGeom>
        </p:spPr>
      </p:pic>
    </p:spTree>
    <p:extLst>
      <p:ext uri="{BB962C8B-B14F-4D97-AF65-F5344CB8AC3E}">
        <p14:creationId xmlns:p14="http://schemas.microsoft.com/office/powerpoint/2010/main" val="183758182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xfrm>
            <a:off x="795339" y="-10411"/>
            <a:ext cx="7122250" cy="1035050"/>
          </a:xfrm>
          <a:ln/>
        </p:spPr>
        <p:txBody>
          <a:bodyPr rIns="116994"/>
          <a:lstStyle/>
          <a:p>
            <a:pPr marL="40182"/>
            <a:r>
              <a:rPr lang="en-US"/>
              <a:t>The E-ELT: overview</a:t>
            </a:r>
          </a:p>
        </p:txBody>
      </p:sp>
      <p:sp>
        <p:nvSpPr>
          <p:cNvPr id="33798" name="Rectangle 6"/>
          <p:cNvSpPr>
            <a:spLocks/>
          </p:cNvSpPr>
          <p:nvPr/>
        </p:nvSpPr>
        <p:spPr bwMode="auto">
          <a:xfrm>
            <a:off x="5348883" y="973336"/>
            <a:ext cx="3786188"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smtClean="0">
                <a:solidFill>
                  <a:schemeClr val="tx1"/>
                </a:solidFill>
                <a:latin typeface="Cambria" charset="0"/>
                <a:ea typeface="ＭＳ Ｐゴシック" charset="0"/>
                <a:cs typeface="Cambria" charset="0"/>
                <a:sym typeface="Cambria" charset="0"/>
              </a:rPr>
              <a:t>Instrumentation</a:t>
            </a:r>
            <a:endParaRPr lang="en-US" dirty="0">
              <a:solidFill>
                <a:schemeClr val="tx1"/>
              </a:solidFill>
              <a:latin typeface="Cambria" charset="0"/>
              <a:ea typeface="ＭＳ Ｐゴシック" charset="0"/>
              <a:cs typeface="Cambria" charset="0"/>
              <a:sym typeface="Cambria" charset="0"/>
            </a:endParaRP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8 instrument concepts Phase A concluded</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2 post-focal AO modules Phase A concluded</a:t>
            </a:r>
          </a:p>
        </p:txBody>
      </p:sp>
      <p:pic>
        <p:nvPicPr>
          <p:cNvPr id="3" name="Picture 2"/>
          <p:cNvPicPr>
            <a:picLocks noChangeAspect="1"/>
          </p:cNvPicPr>
          <p:nvPr/>
        </p:nvPicPr>
        <p:blipFill>
          <a:blip r:embed="rId2" cstate="print"/>
          <a:stretch>
            <a:fillRect/>
          </a:stretch>
        </p:blipFill>
        <p:spPr>
          <a:xfrm>
            <a:off x="5354243" y="1783315"/>
            <a:ext cx="3672408" cy="1767880"/>
          </a:xfrm>
          <a:prstGeom prst="rect">
            <a:avLst/>
          </a:prstGeom>
        </p:spPr>
      </p:pic>
      <p:pic>
        <p:nvPicPr>
          <p:cNvPr id="7" name="Picture 6"/>
          <p:cNvPicPr>
            <a:picLocks noChangeAspect="1"/>
          </p:cNvPicPr>
          <p:nvPr/>
        </p:nvPicPr>
        <p:blipFill>
          <a:blip r:embed="rId3" cstate="print"/>
          <a:stretch>
            <a:fillRect/>
          </a:stretch>
        </p:blipFill>
        <p:spPr>
          <a:xfrm>
            <a:off x="5382494" y="3750566"/>
            <a:ext cx="1574552" cy="1335380"/>
          </a:xfrm>
          <a:prstGeom prst="rect">
            <a:avLst/>
          </a:prstGeom>
        </p:spPr>
      </p:pic>
      <p:pic>
        <p:nvPicPr>
          <p:cNvPr id="8" name="Picture 7"/>
          <p:cNvPicPr>
            <a:picLocks noChangeAspect="1"/>
          </p:cNvPicPr>
          <p:nvPr/>
        </p:nvPicPr>
        <p:blipFill>
          <a:blip r:embed="rId4" cstate="print"/>
          <a:stretch>
            <a:fillRect/>
          </a:stretch>
        </p:blipFill>
        <p:spPr>
          <a:xfrm>
            <a:off x="7686750" y="5035958"/>
            <a:ext cx="1590722" cy="1728192"/>
          </a:xfrm>
          <a:prstGeom prst="rect">
            <a:avLst/>
          </a:prstGeom>
        </p:spPr>
      </p:pic>
      <p:pic>
        <p:nvPicPr>
          <p:cNvPr id="9" name="Picture 8"/>
          <p:cNvPicPr>
            <a:picLocks noChangeAspect="1"/>
          </p:cNvPicPr>
          <p:nvPr/>
        </p:nvPicPr>
        <p:blipFill>
          <a:blip r:embed="rId5" cstate="print"/>
          <a:stretch>
            <a:fillRect/>
          </a:stretch>
        </p:blipFill>
        <p:spPr>
          <a:xfrm>
            <a:off x="4590406" y="3772442"/>
            <a:ext cx="4648159" cy="2952328"/>
          </a:xfrm>
          <a:prstGeom prst="rect">
            <a:avLst/>
          </a:prstGeom>
        </p:spPr>
      </p:pic>
      <p:pic>
        <p:nvPicPr>
          <p:cNvPr id="13" name="Picture 12" descr="39.3 solid model.jpg"/>
          <p:cNvPicPr>
            <a:picLocks noChangeAspect="1"/>
          </p:cNvPicPr>
          <p:nvPr/>
        </p:nvPicPr>
        <p:blipFill>
          <a:blip r:embed="rId6">
            <a:alphaModFix/>
            <a:extLst>
              <a:ext uri="{BEBA8EAE-BF5A-486C-A8C5-ECC9F3942E4B}">
                <a14:imgProps xmlns:a14="http://schemas.microsoft.com/office/drawing/2010/main">
                  <a14:imgLayer r:embed="rId7">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9718"/>
            <a:ext cx="5901922" cy="5760640"/>
          </a:xfrm>
          <a:prstGeom prst="rect">
            <a:avLst/>
          </a:prstGeom>
        </p:spPr>
      </p:pic>
      <p:sp>
        <p:nvSpPr>
          <p:cNvPr id="4" name="Footer Placeholder 3"/>
          <p:cNvSpPr>
            <a:spLocks noGrp="1"/>
          </p:cNvSpPr>
          <p:nvPr>
            <p:ph type="ftr" sz="quarter" idx="10"/>
          </p:nvPr>
        </p:nvSpPr>
        <p:spPr/>
        <p:txBody>
          <a:bodyPr/>
          <a:lstStyle/>
          <a:p>
            <a:r>
              <a:rPr lang="en-GB" smtClean="0"/>
              <a:t>Realising the Astronomy of the Future: Oxford June 2012</a:t>
            </a:r>
            <a:endParaRPr lang="en-GB" dirty="0"/>
          </a:p>
        </p:txBody>
      </p:sp>
      <p:sp>
        <p:nvSpPr>
          <p:cNvPr id="5" name="Slide Number Placeholder 4"/>
          <p:cNvSpPr>
            <a:spLocks noGrp="1"/>
          </p:cNvSpPr>
          <p:nvPr>
            <p:ph type="sldNum" sz="quarter" idx="11"/>
          </p:nvPr>
        </p:nvSpPr>
        <p:spPr/>
        <p:txBody>
          <a:bodyPr/>
          <a:lstStyle/>
          <a:p>
            <a:fld id="{883DF5DD-7590-0F49-B4F0-B218536AAE5C}" type="slidenum">
              <a:rPr lang="en-GB" smtClean="0"/>
              <a:t>19</a:t>
            </a:fld>
            <a:endParaRPr lang="en-GB" dirty="0"/>
          </a:p>
        </p:txBody>
      </p:sp>
    </p:spTree>
    <p:extLst>
      <p:ext uri="{BB962C8B-B14F-4D97-AF65-F5344CB8AC3E}">
        <p14:creationId xmlns:p14="http://schemas.microsoft.com/office/powerpoint/2010/main" val="373352137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830461" y="1205508"/>
            <a:ext cx="776882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26788" tIns="26788" rIns="26788" bIns="26788" anchor="ctr"/>
          <a:lstStyle/>
          <a:p>
            <a:r>
              <a:rPr lang="en-US" sz="3100" dirty="0">
                <a:solidFill>
                  <a:srgbClr val="000080"/>
                </a:solidFill>
                <a:latin typeface="+mn-lt"/>
                <a:ea typeface="+mn-ea"/>
                <a:cs typeface="+mn-cs"/>
                <a:sym typeface="Calibri" charset="0"/>
              </a:rPr>
              <a:t>ESO</a:t>
            </a:r>
            <a:r>
              <a:rPr lang="ja-JP" altLang="en-US" sz="3100" dirty="0">
                <a:solidFill>
                  <a:srgbClr val="000080"/>
                </a:solidFill>
                <a:latin typeface="+mn-lt"/>
                <a:ea typeface="+mn-ea"/>
                <a:cs typeface="+mn-cs"/>
                <a:sym typeface="Calibri" charset="0"/>
              </a:rPr>
              <a:t>’</a:t>
            </a:r>
            <a:r>
              <a:rPr lang="en-US" sz="3100" dirty="0">
                <a:solidFill>
                  <a:srgbClr val="000080"/>
                </a:solidFill>
                <a:latin typeface="+mn-lt"/>
                <a:ea typeface="+mn-ea"/>
                <a:cs typeface="+mn-cs"/>
                <a:sym typeface="Calibri" charset="0"/>
              </a:rPr>
              <a:t>s</a:t>
            </a:r>
            <a:r>
              <a:rPr lang="en-US" sz="3100" dirty="0">
                <a:solidFill>
                  <a:srgbClr val="000090"/>
                </a:solidFill>
                <a:latin typeface="+mn-lt"/>
                <a:ea typeface="+mn-ea"/>
                <a:cs typeface="+mn-cs"/>
                <a:sym typeface="Calibri" charset="0"/>
              </a:rPr>
              <a:t> Strategic </a:t>
            </a:r>
            <a:r>
              <a:rPr lang="en-US" sz="3100" dirty="0">
                <a:solidFill>
                  <a:srgbClr val="000080"/>
                </a:solidFill>
                <a:latin typeface="+mn-lt"/>
                <a:ea typeface="+mn-ea"/>
                <a:cs typeface="+mn-cs"/>
                <a:sym typeface="Calibri" charset="0"/>
              </a:rPr>
              <a:t>Principles</a:t>
            </a:r>
            <a:r>
              <a:rPr lang="en-US" sz="2300" dirty="0">
                <a:solidFill>
                  <a:srgbClr val="000080"/>
                </a:solidFill>
                <a:latin typeface="+mn-lt"/>
                <a:ea typeface="+mn-ea"/>
                <a:cs typeface="+mn-cs"/>
                <a:sym typeface="Calibri" charset="0"/>
              </a:rPr>
              <a:t/>
            </a:r>
            <a:br>
              <a:rPr lang="en-US" sz="2300" dirty="0">
                <a:solidFill>
                  <a:srgbClr val="000080"/>
                </a:solidFill>
                <a:latin typeface="+mn-lt"/>
                <a:ea typeface="+mn-ea"/>
                <a:cs typeface="+mn-cs"/>
                <a:sym typeface="Calibri" charset="0"/>
              </a:rPr>
            </a:br>
            <a:r>
              <a:rPr lang="en-US" sz="2300" dirty="0">
                <a:solidFill>
                  <a:srgbClr val="000080"/>
                </a:solidFill>
                <a:latin typeface="+mn-lt"/>
                <a:ea typeface="+mn-ea"/>
                <a:cs typeface="+mn-cs"/>
                <a:sym typeface="Calibri" charset="0"/>
              </a:rPr>
              <a:t>ESO Council Resolution, Dec.2004</a:t>
            </a:r>
          </a:p>
        </p:txBody>
      </p:sp>
      <p:sp>
        <p:nvSpPr>
          <p:cNvPr id="21511" name="Rectangle 7"/>
          <p:cNvSpPr>
            <a:spLocks noGrp="1" noChangeArrowheads="1"/>
          </p:cNvSpPr>
          <p:nvPr>
            <p:ph type="title"/>
          </p:nvPr>
        </p:nvSpPr>
        <p:spPr/>
        <p:txBody>
          <a:bodyPr/>
          <a:lstStyle/>
          <a:p>
            <a:r>
              <a:rPr lang="en-US" dirty="0" smtClean="0"/>
              <a:t>The Task</a:t>
            </a:r>
            <a:endParaRPr lang="en-US" dirty="0"/>
          </a:p>
        </p:txBody>
      </p:sp>
      <p:sp>
        <p:nvSpPr>
          <p:cNvPr id="3" name="Content Placeholder 2"/>
          <p:cNvSpPr>
            <a:spLocks noGrp="1"/>
          </p:cNvSpPr>
          <p:nvPr>
            <p:ph idx="1"/>
          </p:nvPr>
        </p:nvSpPr>
        <p:spPr>
          <a:xfrm>
            <a:off x="795338" y="2440099"/>
            <a:ext cx="8272462" cy="3185604"/>
          </a:xfrm>
        </p:spPr>
        <p:txBody>
          <a:bodyPr>
            <a:normAutofit fontScale="85000" lnSpcReduction="20000"/>
          </a:bodyPr>
          <a:lstStyle/>
          <a:p>
            <a:r>
              <a:rPr lang="en-US" i="1" dirty="0" smtClean="0">
                <a:solidFill>
                  <a:schemeClr val="accent2"/>
                </a:solidFill>
                <a:sym typeface="Calibri Bold Italic" charset="0"/>
              </a:rPr>
              <a:t>Retention of European astronomical leadership into the era of Extremely Large Telescopes</a:t>
            </a:r>
          </a:p>
          <a:p>
            <a:r>
              <a:rPr lang="en-US" dirty="0" smtClean="0">
                <a:sym typeface="Calibri" charset="0"/>
              </a:rPr>
              <a:t>Assure completion of ALMA, and efficiently  exploit its superb scientific capabilities</a:t>
            </a:r>
          </a:p>
          <a:p>
            <a:r>
              <a:rPr lang="en-US" dirty="0" smtClean="0">
                <a:sym typeface="Calibri" charset="0"/>
              </a:rPr>
              <a:t>Maintain VLT in world-leading position for another 10-15 years by continued upgrades</a:t>
            </a:r>
          </a:p>
          <a:p>
            <a:r>
              <a:rPr lang="en-US" dirty="0" smtClean="0">
                <a:sym typeface="Calibri" charset="0"/>
              </a:rPr>
              <a:t>Exploit </a:t>
            </a:r>
            <a:r>
              <a:rPr lang="en-US" dirty="0" smtClean="0">
                <a:sym typeface="Calibri Italic" charset="0"/>
              </a:rPr>
              <a:t>unique</a:t>
            </a:r>
            <a:r>
              <a:rPr lang="en-US" dirty="0" smtClean="0">
                <a:sym typeface="Calibri" charset="0"/>
              </a:rPr>
              <a:t> capabilities of the VLTI</a:t>
            </a:r>
          </a:p>
          <a:p>
            <a:r>
              <a:rPr lang="en-US" dirty="0" smtClean="0">
                <a:sym typeface="Calibri Bold Italic" charset="0"/>
              </a:rPr>
              <a:t>Lead in the construction of an ELT on a competitive timescale</a:t>
            </a:r>
          </a:p>
          <a:p>
            <a:endParaRPr lang="en-GB" dirty="0"/>
          </a:p>
        </p:txBody>
      </p:sp>
      <p:sp>
        <p:nvSpPr>
          <p:cNvPr id="5" name="Footer Placeholder 4"/>
          <p:cNvSpPr>
            <a:spLocks noGrp="1"/>
          </p:cNvSpPr>
          <p:nvPr>
            <p:ph type="ftr" sz="quarter" idx="10"/>
          </p:nvPr>
        </p:nvSpPr>
        <p:spPr/>
        <p:txBody>
          <a:bodyPr/>
          <a:lstStyle/>
          <a:p>
            <a:r>
              <a:rPr lang="en-GB" smtClean="0"/>
              <a:t>Realising the Astronomy of the Future: Oxford June 2012</a:t>
            </a:r>
            <a:endParaRPr lang="en-GB" dirty="0"/>
          </a:p>
        </p:txBody>
      </p:sp>
      <p:sp>
        <p:nvSpPr>
          <p:cNvPr id="6" name="Slide Number Placeholder 5"/>
          <p:cNvSpPr>
            <a:spLocks noGrp="1"/>
          </p:cNvSpPr>
          <p:nvPr>
            <p:ph type="sldNum" sz="quarter" idx="11"/>
          </p:nvPr>
        </p:nvSpPr>
        <p:spPr/>
        <p:txBody>
          <a:bodyPr/>
          <a:lstStyle/>
          <a:p>
            <a:fld id="{883DF5DD-7590-0F49-B4F0-B218536AAE5C}" type="slidenum">
              <a:rPr lang="en-GB" smtClean="0"/>
              <a:t>2</a:t>
            </a:fld>
            <a:endParaRPr lang="en-GB" dirty="0"/>
          </a:p>
        </p:txBody>
      </p:sp>
    </p:spTree>
    <p:extLst>
      <p:ext uri="{BB962C8B-B14F-4D97-AF65-F5344CB8AC3E}">
        <p14:creationId xmlns:p14="http://schemas.microsoft.com/office/powerpoint/2010/main" val="21531745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srcRect t="41252" r="66847"/>
          <a:stretch/>
        </p:blipFill>
        <p:spPr>
          <a:xfrm>
            <a:off x="4578635" y="4998940"/>
            <a:ext cx="1541023" cy="1734416"/>
          </a:xfrm>
          <a:prstGeom prst="rect">
            <a:avLst/>
          </a:prstGeom>
        </p:spPr>
      </p:pic>
      <p:sp>
        <p:nvSpPr>
          <p:cNvPr id="33795" name="Rectangle 3"/>
          <p:cNvSpPr>
            <a:spLocks noGrp="1" noChangeArrowheads="1"/>
          </p:cNvSpPr>
          <p:nvPr>
            <p:ph type="title"/>
          </p:nvPr>
        </p:nvSpPr>
        <p:spPr>
          <a:ln/>
        </p:spPr>
        <p:txBody>
          <a:bodyPr rIns="116994"/>
          <a:lstStyle/>
          <a:p>
            <a:pPr marL="40182"/>
            <a:r>
              <a:rPr lang="en-US"/>
              <a:t>The E-ELT: overview</a:t>
            </a:r>
          </a:p>
        </p:txBody>
      </p:sp>
      <p:pic>
        <p:nvPicPr>
          <p:cNvPr id="7" name="Picture 6"/>
          <p:cNvPicPr>
            <a:picLocks noChangeAspect="1"/>
          </p:cNvPicPr>
          <p:nvPr/>
        </p:nvPicPr>
        <p:blipFill>
          <a:blip r:embed="rId3" cstate="print"/>
          <a:stretch>
            <a:fillRect/>
          </a:stretch>
        </p:blipFill>
        <p:spPr>
          <a:xfrm>
            <a:off x="5364088" y="3788955"/>
            <a:ext cx="1574552" cy="1335380"/>
          </a:xfrm>
          <a:prstGeom prst="rect">
            <a:avLst/>
          </a:prstGeom>
        </p:spPr>
      </p:pic>
      <p:pic>
        <p:nvPicPr>
          <p:cNvPr id="8" name="Picture 7"/>
          <p:cNvPicPr>
            <a:picLocks noChangeAspect="1"/>
          </p:cNvPicPr>
          <p:nvPr/>
        </p:nvPicPr>
        <p:blipFill>
          <a:blip r:embed="rId4" cstate="print"/>
          <a:stretch>
            <a:fillRect/>
          </a:stretch>
        </p:blipFill>
        <p:spPr>
          <a:xfrm>
            <a:off x="7668344" y="5034967"/>
            <a:ext cx="1590722" cy="1728192"/>
          </a:xfrm>
          <a:prstGeom prst="rect">
            <a:avLst/>
          </a:prstGeom>
        </p:spPr>
      </p:pic>
      <p:grpSp>
        <p:nvGrpSpPr>
          <p:cNvPr id="17" name="Group 16"/>
          <p:cNvGrpSpPr/>
          <p:nvPr/>
        </p:nvGrpSpPr>
        <p:grpSpPr>
          <a:xfrm>
            <a:off x="5220072" y="2197038"/>
            <a:ext cx="4320480" cy="4782145"/>
            <a:chOff x="5220072" y="2391271"/>
            <a:chExt cx="4320480" cy="4782145"/>
          </a:xfrm>
        </p:grpSpPr>
        <p:sp>
          <p:nvSpPr>
            <p:cNvPr id="5" name="Oval 4"/>
            <p:cNvSpPr/>
            <p:nvPr/>
          </p:nvSpPr>
          <p:spPr bwMode="auto">
            <a:xfrm>
              <a:off x="5220072" y="3573016"/>
              <a:ext cx="2160240" cy="2160240"/>
            </a:xfrm>
            <a:prstGeom prst="ellipse">
              <a:avLst/>
            </a:prstGeom>
            <a:noFill/>
            <a:ln w="5715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4" name="Oval 13"/>
            <p:cNvSpPr/>
            <p:nvPr/>
          </p:nvSpPr>
          <p:spPr bwMode="auto">
            <a:xfrm>
              <a:off x="7380312" y="5013176"/>
              <a:ext cx="2160240" cy="2160240"/>
            </a:xfrm>
            <a:prstGeom prst="ellipse">
              <a:avLst/>
            </a:prstGeom>
            <a:noFill/>
            <a:ln w="5715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6" name="TextBox 5"/>
            <p:cNvSpPr txBox="1"/>
            <p:nvPr/>
          </p:nvSpPr>
          <p:spPr>
            <a:xfrm>
              <a:off x="5436096" y="2391271"/>
              <a:ext cx="3600400" cy="461665"/>
            </a:xfrm>
            <a:prstGeom prst="rect">
              <a:avLst/>
            </a:prstGeom>
            <a:noFill/>
          </p:spPr>
          <p:txBody>
            <a:bodyPr wrap="square" rtlCol="0">
              <a:spAutoFit/>
            </a:bodyPr>
            <a:lstStyle/>
            <a:p>
              <a:r>
                <a:rPr lang="en-GB" sz="2400" b="1" dirty="0" smtClean="0">
                  <a:latin typeface="Cambria"/>
                  <a:cs typeface="Cambria"/>
                </a:rPr>
                <a:t>First Light Instruments</a:t>
              </a:r>
              <a:endParaRPr lang="en-GB" sz="2400" b="1" dirty="0">
                <a:latin typeface="Cambria"/>
                <a:cs typeface="Cambria"/>
              </a:endParaRPr>
            </a:p>
          </p:txBody>
        </p:sp>
        <p:cxnSp>
          <p:nvCxnSpPr>
            <p:cNvPr id="11" name="Straight Arrow Connector 10"/>
            <p:cNvCxnSpPr>
              <a:stCxn id="6" idx="2"/>
            </p:cNvCxnSpPr>
            <p:nvPr/>
          </p:nvCxnSpPr>
          <p:spPr bwMode="auto">
            <a:xfrm>
              <a:off x="7236296" y="2852936"/>
              <a:ext cx="1008112" cy="2160240"/>
            </a:xfrm>
            <a:prstGeom prst="straightConnector1">
              <a:avLst/>
            </a:prstGeom>
            <a:solidFill>
              <a:srgbClr val="BBE0E3"/>
            </a:solidFill>
            <a:ln w="57150" cap="flat" cmpd="sng" algn="ctr">
              <a:solidFill>
                <a:srgbClr val="0000FF"/>
              </a:solidFill>
              <a:prstDash val="solid"/>
              <a:round/>
              <a:headEnd type="none" w="med" len="med"/>
              <a:tailEnd type="stealth"/>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6732240" y="2852936"/>
              <a:ext cx="504056" cy="792088"/>
            </a:xfrm>
            <a:prstGeom prst="straightConnector1">
              <a:avLst/>
            </a:prstGeom>
            <a:solidFill>
              <a:srgbClr val="BBE0E3"/>
            </a:solidFill>
            <a:ln w="57150" cap="flat" cmpd="sng" algn="ctr">
              <a:solidFill>
                <a:srgbClr val="0000FF"/>
              </a:solidFill>
              <a:prstDash val="solid"/>
              <a:round/>
              <a:headEnd type="none" w="med" len="med"/>
              <a:tailEnd type="stealth"/>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19" name="Picture 18" descr="39.3 solid model.jpg"/>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2480"/>
            <a:ext cx="5901922" cy="5760640"/>
          </a:xfrm>
          <a:prstGeom prst="rect">
            <a:avLst/>
          </a:prstGeom>
        </p:spPr>
      </p:pic>
      <p:pic>
        <p:nvPicPr>
          <p:cNvPr id="20" name="Picture 19"/>
          <p:cNvPicPr>
            <a:picLocks noChangeAspect="1"/>
          </p:cNvPicPr>
          <p:nvPr/>
        </p:nvPicPr>
        <p:blipFill>
          <a:blip r:embed="rId7" cstate="print">
            <a:alphaModFix amt="19000"/>
          </a:blip>
          <a:stretch>
            <a:fillRect/>
          </a:stretch>
        </p:blipFill>
        <p:spPr>
          <a:xfrm>
            <a:off x="5364088" y="1758524"/>
            <a:ext cx="3672408" cy="1767880"/>
          </a:xfrm>
          <a:prstGeom prst="rect">
            <a:avLst/>
          </a:prstGeom>
        </p:spPr>
      </p:pic>
      <p:sp>
        <p:nvSpPr>
          <p:cNvPr id="2" name="Oval 1"/>
          <p:cNvSpPr/>
          <p:nvPr/>
        </p:nvSpPr>
        <p:spPr>
          <a:xfrm>
            <a:off x="4482352" y="5073644"/>
            <a:ext cx="1980000" cy="1980243"/>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10"/>
          </p:nvPr>
        </p:nvSpPr>
        <p:spPr/>
        <p:txBody>
          <a:bodyPr/>
          <a:lstStyle/>
          <a:p>
            <a:r>
              <a:rPr lang="en-GB" smtClean="0"/>
              <a:t>Realising the Astronomy of the Future: Oxford June 2012</a:t>
            </a:r>
            <a:endParaRPr lang="en-GB" dirty="0"/>
          </a:p>
        </p:txBody>
      </p:sp>
      <p:sp>
        <p:nvSpPr>
          <p:cNvPr id="4" name="Slide Number Placeholder 3"/>
          <p:cNvSpPr>
            <a:spLocks noGrp="1"/>
          </p:cNvSpPr>
          <p:nvPr>
            <p:ph type="sldNum" sz="quarter" idx="11"/>
          </p:nvPr>
        </p:nvSpPr>
        <p:spPr/>
        <p:txBody>
          <a:bodyPr/>
          <a:lstStyle/>
          <a:p>
            <a:fld id="{883DF5DD-7590-0F49-B4F0-B218536AAE5C}" type="slidenum">
              <a:rPr lang="en-GB" smtClean="0"/>
              <a:t>20</a:t>
            </a:fld>
            <a:endParaRPr lang="en-GB" dirty="0"/>
          </a:p>
        </p:txBody>
      </p:sp>
    </p:spTree>
    <p:extLst>
      <p:ext uri="{BB962C8B-B14F-4D97-AF65-F5344CB8AC3E}">
        <p14:creationId xmlns:p14="http://schemas.microsoft.com/office/powerpoint/2010/main" val="239008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Arial" charset="0"/>
                <a:cs typeface="Arial" charset="0"/>
              </a:rPr>
              <a:t>Instrument Roadmap</a:t>
            </a:r>
          </a:p>
        </p:txBody>
      </p:sp>
      <p:sp>
        <p:nvSpPr>
          <p:cNvPr id="23554" name="Content Placeholder 2"/>
          <p:cNvSpPr>
            <a:spLocks noGrp="1"/>
          </p:cNvSpPr>
          <p:nvPr>
            <p:ph idx="1"/>
          </p:nvPr>
        </p:nvSpPr>
        <p:spPr>
          <a:xfrm>
            <a:off x="6039856" y="1039374"/>
            <a:ext cx="2987134" cy="4525962"/>
          </a:xfrm>
        </p:spPr>
        <p:txBody>
          <a:bodyPr/>
          <a:lstStyle/>
          <a:p>
            <a:r>
              <a:rPr lang="en-US" sz="2000" dirty="0" smtClean="0">
                <a:latin typeface="Arial" charset="0"/>
                <a:cs typeface="Arial" charset="0"/>
              </a:rPr>
              <a:t>Endorsed by STC &amp; Council</a:t>
            </a:r>
          </a:p>
          <a:p>
            <a:r>
              <a:rPr lang="en-US" sz="2000" dirty="0" smtClean="0">
                <a:latin typeface="Arial" charset="0"/>
                <a:cs typeface="Arial" charset="0"/>
              </a:rPr>
              <a:t>7 </a:t>
            </a:r>
            <a:r>
              <a:rPr lang="en-US" sz="2000" dirty="0">
                <a:latin typeface="Arial" charset="0"/>
                <a:cs typeface="Arial" charset="0"/>
              </a:rPr>
              <a:t>instruments currently identified for construction</a:t>
            </a:r>
          </a:p>
          <a:p>
            <a:r>
              <a:rPr lang="en-US" sz="2000" dirty="0">
                <a:latin typeface="Arial" charset="0"/>
                <a:cs typeface="Arial" charset="0"/>
              </a:rPr>
              <a:t>Construction proposal covers first four </a:t>
            </a:r>
            <a:r>
              <a:rPr lang="en-US" sz="2000" dirty="0" smtClean="0">
                <a:latin typeface="Arial" charset="0"/>
                <a:cs typeface="Arial" charset="0"/>
              </a:rPr>
              <a:t>instruments</a:t>
            </a:r>
          </a:p>
          <a:p>
            <a:pPr lvl="1"/>
            <a:r>
              <a:rPr lang="en-US" sz="1600" dirty="0" smtClean="0">
                <a:latin typeface="Arial" charset="0"/>
                <a:cs typeface="Arial" charset="0"/>
              </a:rPr>
              <a:t>Others </a:t>
            </a:r>
            <a:r>
              <a:rPr lang="en-US" sz="1600" dirty="0">
                <a:latin typeface="Arial" charset="0"/>
                <a:cs typeface="Arial" charset="0"/>
              </a:rPr>
              <a:t>funded from </a:t>
            </a:r>
            <a:r>
              <a:rPr lang="en-US" sz="1600" dirty="0" smtClean="0">
                <a:latin typeface="Arial" charset="0"/>
                <a:cs typeface="Arial" charset="0"/>
              </a:rPr>
              <a:t>operations</a:t>
            </a:r>
            <a:endParaRPr lang="en-US" sz="1600" dirty="0">
              <a:latin typeface="Arial" charset="0"/>
              <a:cs typeface="Arial" charset="0"/>
            </a:endParaRPr>
          </a:p>
          <a:p>
            <a:r>
              <a:rPr lang="en-US" sz="2000" dirty="0">
                <a:latin typeface="Arial" charset="0"/>
                <a:cs typeface="Arial" charset="0"/>
              </a:rPr>
              <a:t>Project Science Team leadership in science requirements definition</a:t>
            </a:r>
          </a:p>
        </p:txBody>
      </p:sp>
      <p:graphicFrame>
        <p:nvGraphicFramePr>
          <p:cNvPr id="23555" name="Object 6"/>
          <p:cNvGraphicFramePr>
            <a:graphicFrameLocks noChangeAspect="1"/>
          </p:cNvGraphicFramePr>
          <p:nvPr>
            <p:extLst>
              <p:ext uri="{D42A27DB-BD31-4B8C-83A1-F6EECF244321}">
                <p14:modId xmlns:p14="http://schemas.microsoft.com/office/powerpoint/2010/main" val="611962883"/>
              </p:ext>
            </p:extLst>
          </p:nvPr>
        </p:nvGraphicFramePr>
        <p:xfrm>
          <a:off x="794496" y="1036954"/>
          <a:ext cx="5305551" cy="6097705"/>
        </p:xfrm>
        <a:graphic>
          <a:graphicData uri="http://schemas.openxmlformats.org/presentationml/2006/ole">
            <mc:AlternateContent xmlns:mc="http://schemas.openxmlformats.org/markup-compatibility/2006">
              <mc:Choice xmlns:v="urn:schemas-microsoft-com:vml" Requires="v">
                <p:oleObj spid="_x0000_s14358" name="Document" r:id="rId4" imgW="7021921" imgH="8082023" progId="Word.Document.12">
                  <p:embed/>
                </p:oleObj>
              </mc:Choice>
              <mc:Fallback>
                <p:oleObj name="Document" r:id="rId4" imgW="7021921" imgH="8082023"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496" y="1036954"/>
                        <a:ext cx="5305551" cy="6097705"/>
                      </a:xfrm>
                      <a:prstGeom prst="rect">
                        <a:avLst/>
                      </a:prstGeom>
                      <a:noFill/>
                      <a:ln>
                        <a:noFill/>
                      </a:ln>
                      <a:effectLst/>
                    </p:spPr>
                  </p:pic>
                </p:oleObj>
              </mc:Fallback>
            </mc:AlternateContent>
          </a:graphicData>
        </a:graphic>
      </p:graphicFrame>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21</a:t>
            </a:fld>
            <a:endParaRPr lang="en-GB" dirty="0"/>
          </a:p>
        </p:txBody>
      </p:sp>
    </p:spTree>
    <p:extLst>
      <p:ext uri="{BB962C8B-B14F-4D97-AF65-F5344CB8AC3E}">
        <p14:creationId xmlns:p14="http://schemas.microsoft.com/office/powerpoint/2010/main" val="3121855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smtClean="0"/>
              <a:t>Construction Proposal Schedule</a:t>
            </a:r>
            <a:endParaRPr lang="en-GB" dirty="0"/>
          </a:p>
        </p:txBody>
      </p:sp>
      <p:sp>
        <p:nvSpPr>
          <p:cNvPr id="3" name="Content Placeholder 2"/>
          <p:cNvSpPr>
            <a:spLocks noGrp="1"/>
          </p:cNvSpPr>
          <p:nvPr>
            <p:ph idx="1"/>
          </p:nvPr>
        </p:nvSpPr>
        <p:spPr/>
        <p:txBody>
          <a:bodyPr/>
          <a:lstStyle/>
          <a:p>
            <a:pPr lvl="0"/>
            <a:r>
              <a:rPr lang="en-GB" dirty="0" smtClean="0"/>
              <a:t>Start assumed					Jan 2012</a:t>
            </a:r>
          </a:p>
          <a:p>
            <a:pPr lvl="0"/>
            <a:r>
              <a:rPr lang="en-GB" dirty="0" smtClean="0"/>
              <a:t>AIV Starts				Jan 2020</a:t>
            </a:r>
          </a:p>
          <a:p>
            <a:pPr lvl="0"/>
            <a:r>
              <a:rPr lang="en-GB" dirty="0" smtClean="0"/>
              <a:t>Technical First Light			Dec 2021</a:t>
            </a:r>
          </a:p>
          <a:p>
            <a:pPr lvl="0"/>
            <a:r>
              <a:rPr lang="en-GB" dirty="0" smtClean="0"/>
              <a:t>First Instrument “Sky Ready”	Jun 2022</a:t>
            </a:r>
          </a:p>
          <a:p>
            <a:pPr lvl="0"/>
            <a:r>
              <a:rPr lang="en-GB" dirty="0" smtClean="0"/>
              <a:t>Observatory Operations		Oct 2022 </a:t>
            </a:r>
          </a:p>
          <a:p>
            <a:endParaRPr lang="en-GB" dirty="0"/>
          </a:p>
        </p:txBody>
      </p:sp>
      <p:sp>
        <p:nvSpPr>
          <p:cNvPr id="4" name="Footer Placeholder 3"/>
          <p:cNvSpPr>
            <a:spLocks noGrp="1"/>
          </p:cNvSpPr>
          <p:nvPr>
            <p:ph type="ftr" sz="quarter" idx="10"/>
          </p:nvPr>
        </p:nvSpPr>
        <p:spPr/>
        <p:txBody>
          <a:bodyPr/>
          <a:lstStyle/>
          <a:p>
            <a:r>
              <a:rPr lang="en-GB" smtClean="0"/>
              <a:t>Realising the Astronomy of the Future: Oxford June 2012</a:t>
            </a:r>
            <a:endParaRPr lang="en-GB" dirty="0"/>
          </a:p>
        </p:txBody>
      </p:sp>
      <p:sp>
        <p:nvSpPr>
          <p:cNvPr id="5" name="Slide Number Placeholder 4"/>
          <p:cNvSpPr>
            <a:spLocks noGrp="1"/>
          </p:cNvSpPr>
          <p:nvPr>
            <p:ph type="sldNum" sz="quarter" idx="11"/>
          </p:nvPr>
        </p:nvSpPr>
        <p:spPr/>
        <p:txBody>
          <a:bodyPr/>
          <a:lstStyle/>
          <a:p>
            <a:fld id="{883DF5DD-7590-0F49-B4F0-B218536AAE5C}" type="slidenum">
              <a:rPr lang="en-GB" smtClean="0"/>
              <a:t>22</a:t>
            </a:fld>
            <a:endParaRPr lang="en-GB" dirty="0"/>
          </a:p>
        </p:txBody>
      </p:sp>
    </p:spTree>
    <p:extLst>
      <p:ext uri="{BB962C8B-B14F-4D97-AF65-F5344CB8AC3E}">
        <p14:creationId xmlns:p14="http://schemas.microsoft.com/office/powerpoint/2010/main" val="165013772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a:t>
            </a:r>
            <a:r>
              <a:rPr lang="en-GB" dirty="0" smtClean="0"/>
              <a:t>Steps</a:t>
            </a:r>
            <a:endParaRPr lang="en-GB" dirty="0"/>
          </a:p>
        </p:txBody>
      </p:sp>
      <p:sp>
        <p:nvSpPr>
          <p:cNvPr id="3" name="Content Placeholder 2"/>
          <p:cNvSpPr>
            <a:spLocks noGrp="1"/>
          </p:cNvSpPr>
          <p:nvPr>
            <p:ph idx="1"/>
          </p:nvPr>
        </p:nvSpPr>
        <p:spPr/>
        <p:txBody>
          <a:bodyPr/>
          <a:lstStyle/>
          <a:p>
            <a:r>
              <a:rPr lang="en-GB" dirty="0" smtClean="0"/>
              <a:t>Project Manager now in place, offer out to Project Engineer</a:t>
            </a:r>
          </a:p>
          <a:p>
            <a:pPr lvl="0"/>
            <a:r>
              <a:rPr lang="en-GB" dirty="0" smtClean="0"/>
              <a:t>In December 2011 Council established that E-ELT could start once 90% of the budget is in place</a:t>
            </a:r>
          </a:p>
          <a:p>
            <a:pPr lvl="0"/>
            <a:r>
              <a:rPr lang="en-GB" dirty="0" smtClean="0"/>
              <a:t>Several Member States have the additional money in place</a:t>
            </a:r>
          </a:p>
          <a:p>
            <a:pPr lvl="0"/>
            <a:r>
              <a:rPr lang="en-GB" dirty="0" smtClean="0"/>
              <a:t>Formally E-ELT will be a supplementary programme for ESO and its approval requires a 2/3</a:t>
            </a:r>
            <a:r>
              <a:rPr lang="en-GB" baseline="30000" dirty="0" smtClean="0"/>
              <a:t>rds </a:t>
            </a:r>
            <a:r>
              <a:rPr lang="en-GB" dirty="0" smtClean="0"/>
              <a:t>majority (10 yes votes)</a:t>
            </a:r>
          </a:p>
          <a:p>
            <a:r>
              <a:rPr lang="en-GB" dirty="0" smtClean="0"/>
              <a:t>Approval at Council next week!</a:t>
            </a:r>
          </a:p>
        </p:txBody>
      </p:sp>
      <p:sp>
        <p:nvSpPr>
          <p:cNvPr id="5" name="Footer Placeholder 4"/>
          <p:cNvSpPr>
            <a:spLocks noGrp="1"/>
          </p:cNvSpPr>
          <p:nvPr>
            <p:ph type="ftr" sz="quarter" idx="10"/>
          </p:nvPr>
        </p:nvSpPr>
        <p:spPr/>
        <p:txBody>
          <a:bodyPr/>
          <a:lstStyle/>
          <a:p>
            <a:r>
              <a:rPr lang="en-GB" smtClean="0"/>
              <a:t>Realising the Astronomy of the Future: Oxford June 2012</a:t>
            </a:r>
            <a:endParaRPr lang="en-GB" dirty="0"/>
          </a:p>
        </p:txBody>
      </p:sp>
      <p:sp>
        <p:nvSpPr>
          <p:cNvPr id="6" name="Slide Number Placeholder 5"/>
          <p:cNvSpPr>
            <a:spLocks noGrp="1"/>
          </p:cNvSpPr>
          <p:nvPr>
            <p:ph type="sldNum" sz="quarter" idx="11"/>
          </p:nvPr>
        </p:nvSpPr>
        <p:spPr/>
        <p:txBody>
          <a:bodyPr/>
          <a:lstStyle/>
          <a:p>
            <a:fld id="{883DF5DD-7590-0F49-B4F0-B218536AAE5C}" type="slidenum">
              <a:rPr lang="en-GB" smtClean="0"/>
              <a:t>23</a:t>
            </a:fld>
            <a:endParaRPr lang="en-GB" dirty="0"/>
          </a:p>
        </p:txBody>
      </p:sp>
      <p:pic>
        <p:nvPicPr>
          <p:cNvPr id="7" name="Content Placeholder 4" descr="elt-2011-01-c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650" y="-434975"/>
            <a:ext cx="11306175" cy="771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590659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p:txBody>
          <a:bodyPr/>
          <a:lstStyle/>
          <a:p>
            <a:r>
              <a:rPr lang="en-US" dirty="0" smtClean="0"/>
              <a:t>The driver</a:t>
            </a:r>
            <a:endParaRPr lang="en-US" dirty="0"/>
          </a:p>
        </p:txBody>
      </p:sp>
      <p:sp>
        <p:nvSpPr>
          <p:cNvPr id="22532" name="Rectangle 4"/>
          <p:cNvSpPr>
            <a:spLocks noGrp="1" noChangeArrowheads="1"/>
          </p:cNvSpPr>
          <p:nvPr>
            <p:ph idx="1"/>
          </p:nvPr>
        </p:nvSpPr>
        <p:spPr/>
        <p:txBody>
          <a:bodyPr>
            <a:normAutofit fontScale="77500" lnSpcReduction="20000"/>
          </a:bodyPr>
          <a:lstStyle/>
          <a:p>
            <a:r>
              <a:rPr lang="en-US" dirty="0" smtClean="0">
                <a:sym typeface="Arial Bold" charset="0"/>
              </a:rPr>
              <a:t>Planets in other stellar systems</a:t>
            </a:r>
          </a:p>
          <a:p>
            <a:pPr lvl="1"/>
            <a:r>
              <a:rPr lang="en-US" dirty="0" smtClean="0"/>
              <a:t>Imaging </a:t>
            </a:r>
            <a:r>
              <a:rPr lang="en-US" dirty="0" smtClean="0">
                <a:sym typeface="Arial Bold Italic" charset="0"/>
              </a:rPr>
              <a:t>and</a:t>
            </a:r>
            <a:r>
              <a:rPr lang="en-US" dirty="0" smtClean="0"/>
              <a:t> spectroscopy</a:t>
            </a:r>
          </a:p>
          <a:p>
            <a:pPr lvl="1"/>
            <a:r>
              <a:rPr lang="en-US" dirty="0" smtClean="0">
                <a:sym typeface="Arial Italic" charset="0"/>
              </a:rPr>
              <a:t>The quest for Earth-like </a:t>
            </a:r>
            <a:r>
              <a:rPr lang="en-US" dirty="0" err="1" smtClean="0">
                <a:sym typeface="Arial Italic" charset="0"/>
              </a:rPr>
              <a:t>exo</a:t>
            </a:r>
            <a:r>
              <a:rPr lang="en-US" dirty="0" smtClean="0">
                <a:sym typeface="Arial Italic" charset="0"/>
              </a:rPr>
              <a:t>-planets</a:t>
            </a:r>
          </a:p>
          <a:p>
            <a:r>
              <a:rPr lang="en-US" dirty="0" smtClean="0">
                <a:sym typeface="Arial Bold" charset="0"/>
              </a:rPr>
              <a:t>Stellar populations</a:t>
            </a:r>
          </a:p>
          <a:p>
            <a:pPr lvl="1"/>
            <a:r>
              <a:rPr lang="en-US" dirty="0" smtClean="0"/>
              <a:t>In galaxies inaccessible today                                   (e.g. </a:t>
            </a:r>
            <a:r>
              <a:rPr lang="en-US" dirty="0" err="1" smtClean="0"/>
              <a:t>ellipticals</a:t>
            </a:r>
            <a:r>
              <a:rPr lang="en-US" dirty="0" smtClean="0"/>
              <a:t> in Virgo cluster)</a:t>
            </a:r>
          </a:p>
          <a:p>
            <a:pPr lvl="1"/>
            <a:r>
              <a:rPr lang="en-US" dirty="0" smtClean="0"/>
              <a:t>Across the whole </a:t>
            </a:r>
            <a:br>
              <a:rPr lang="en-US" dirty="0" smtClean="0"/>
            </a:br>
            <a:r>
              <a:rPr lang="en-US" dirty="0" smtClean="0"/>
              <a:t>history i.e. extent) of </a:t>
            </a:r>
            <a:br>
              <a:rPr lang="en-US" dirty="0" smtClean="0"/>
            </a:br>
            <a:r>
              <a:rPr lang="en-US" dirty="0" smtClean="0"/>
              <a:t>the Universe</a:t>
            </a:r>
          </a:p>
          <a:p>
            <a:r>
              <a:rPr lang="en-US" dirty="0" smtClean="0">
                <a:sym typeface="Arial Bold" charset="0"/>
              </a:rPr>
              <a:t>Cosmology</a:t>
            </a:r>
          </a:p>
          <a:p>
            <a:pPr lvl="1"/>
            <a:r>
              <a:rPr lang="en-US" dirty="0" smtClean="0"/>
              <a:t>The first stars/galaxies</a:t>
            </a:r>
          </a:p>
          <a:p>
            <a:pPr lvl="1"/>
            <a:r>
              <a:rPr lang="en-US" dirty="0" smtClean="0"/>
              <a:t>Direct measure of </a:t>
            </a:r>
            <a:br>
              <a:rPr lang="en-US" dirty="0" smtClean="0"/>
            </a:br>
            <a:r>
              <a:rPr lang="en-US" dirty="0" smtClean="0"/>
              <a:t>deceleration </a:t>
            </a:r>
          </a:p>
          <a:p>
            <a:pPr lvl="1"/>
            <a:r>
              <a:rPr lang="en-US" dirty="0" smtClean="0"/>
              <a:t>Evolution of cosmic parameters</a:t>
            </a:r>
          </a:p>
          <a:p>
            <a:pPr lvl="1"/>
            <a:r>
              <a:rPr lang="en-US" dirty="0" smtClean="0"/>
              <a:t>Dark matter, dark energy</a:t>
            </a:r>
          </a:p>
          <a:p>
            <a:pPr lvl="1"/>
            <a:r>
              <a:rPr lang="en-US" dirty="0" smtClean="0"/>
              <a:t>Tests of GR around black holes</a:t>
            </a:r>
          </a:p>
          <a:p>
            <a:r>
              <a:rPr lang="en-US" dirty="0" smtClean="0">
                <a:sym typeface="Arial Bold" charset="0"/>
              </a:rPr>
              <a:t>The unknown</a:t>
            </a:r>
          </a:p>
          <a:p>
            <a:pPr lvl="1"/>
            <a:r>
              <a:rPr lang="en-US" dirty="0" smtClean="0"/>
              <a:t>Open new parameter space</a:t>
            </a:r>
            <a:endParaRPr lang="en-US" dirty="0"/>
          </a:p>
        </p:txBody>
      </p:sp>
      <p:pic>
        <p:nvPicPr>
          <p:cNvPr id="22533" name="Picture 5"/>
          <p:cNvPicPr>
            <a:picLocks noChangeArrowheads="1"/>
          </p:cNvPicPr>
          <p:nvPr/>
        </p:nvPicPr>
        <p:blipFill>
          <a:blip r:embed="rId4" cstate="print">
            <a:extLst>
              <a:ext uri="{28A0092B-C50C-407E-A947-70E740481C1C}">
                <a14:useLocalDpi xmlns:a14="http://schemas.microsoft.com/office/drawing/2010/main" val="0"/>
              </a:ext>
            </a:extLst>
          </a:blip>
          <a:srcRect b="819"/>
          <a:stretch>
            <a:fillRect/>
          </a:stretch>
        </p:blipFill>
        <p:spPr bwMode="auto">
          <a:xfrm>
            <a:off x="6425111" y="4778918"/>
            <a:ext cx="2678906" cy="18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4"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342" y="1151882"/>
            <a:ext cx="2581796" cy="174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5"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9566" y="2970709"/>
            <a:ext cx="2571750" cy="17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hst15_black_hole2-28.mov" descr="/Users/arussell/Documents/ESO/Presentations/Granada 2011/Status of the E-ELT Programme.ppt_media/hst15_black_hole2-28.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cstate="print">
            <a:extLst>
              <a:ext uri="{28A0092B-C50C-407E-A947-70E740481C1C}">
                <a14:useLocalDpi xmlns:a14="http://schemas.microsoft.com/office/drawing/2010/main" val="0"/>
              </a:ext>
            </a:extLst>
          </a:blip>
          <a:srcRect/>
          <a:stretch>
            <a:fillRect/>
          </a:stretch>
        </p:blipFill>
        <p:spPr bwMode="auto">
          <a:xfrm>
            <a:off x="4078242" y="2965207"/>
            <a:ext cx="2376264" cy="178251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GB" smtClean="0"/>
              <a:t>Realising the Astronomy of the Future: Oxford June 2012</a:t>
            </a:r>
            <a:endParaRPr lang="en-GB" dirty="0"/>
          </a:p>
        </p:txBody>
      </p:sp>
      <p:sp>
        <p:nvSpPr>
          <p:cNvPr id="5" name="Slide Number Placeholder 4"/>
          <p:cNvSpPr>
            <a:spLocks noGrp="1"/>
          </p:cNvSpPr>
          <p:nvPr>
            <p:ph type="sldNum" sz="quarter" idx="11"/>
          </p:nvPr>
        </p:nvSpPr>
        <p:spPr/>
        <p:txBody>
          <a:bodyPr/>
          <a:lstStyle/>
          <a:p>
            <a:fld id="{883DF5DD-7590-0F49-B4F0-B218536AAE5C}" type="slidenum">
              <a:rPr lang="en-GB" smtClean="0"/>
              <a:t>3</a:t>
            </a:fld>
            <a:endParaRPr lang="en-GB" dirty="0"/>
          </a:p>
        </p:txBody>
      </p:sp>
    </p:spTree>
    <p:extLst>
      <p:ext uri="{BB962C8B-B14F-4D97-AF65-F5344CB8AC3E}">
        <p14:creationId xmlns:p14="http://schemas.microsoft.com/office/powerpoint/2010/main" val="2250686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13" y="1187649"/>
            <a:ext cx="2794992" cy="1724546"/>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5362" name="Rectangle 2"/>
          <p:cNvSpPr>
            <a:spLocks/>
          </p:cNvSpPr>
          <p:nvPr/>
        </p:nvSpPr>
        <p:spPr bwMode="auto">
          <a:xfrm rot="10800000" flipH="1">
            <a:off x="580430" y="2723555"/>
            <a:ext cx="80367" cy="80367"/>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64" y="3810744"/>
            <a:ext cx="1491258" cy="993428"/>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461" y="3408909"/>
            <a:ext cx="1446609" cy="1011287"/>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5365" name="Rectangle 5"/>
          <p:cNvSpPr>
            <a:spLocks/>
          </p:cNvSpPr>
          <p:nvPr/>
        </p:nvSpPr>
        <p:spPr bwMode="auto">
          <a:xfrm rot="10800000" flipH="1">
            <a:off x="2214563" y="2634258"/>
            <a:ext cx="80367" cy="80367"/>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903742"/>
            <a:ext cx="2536031" cy="172901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5367" name="Rectangle 7"/>
          <p:cNvSpPr>
            <a:spLocks/>
          </p:cNvSpPr>
          <p:nvPr/>
        </p:nvSpPr>
        <p:spPr bwMode="auto">
          <a:xfrm rot="10800000" flipH="1">
            <a:off x="3937992" y="5089922"/>
            <a:ext cx="116086" cy="116086"/>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68" name="Line 8"/>
          <p:cNvSpPr>
            <a:spLocks noChangeShapeType="1"/>
          </p:cNvSpPr>
          <p:nvPr/>
        </p:nvSpPr>
        <p:spPr bwMode="auto">
          <a:xfrm flipH="1">
            <a:off x="169664" y="2803922"/>
            <a:ext cx="410766" cy="1009055"/>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69" name="Line 9"/>
          <p:cNvSpPr>
            <a:spLocks noChangeShapeType="1"/>
          </p:cNvSpPr>
          <p:nvPr/>
        </p:nvSpPr>
        <p:spPr bwMode="auto">
          <a:xfrm>
            <a:off x="660797" y="2803922"/>
            <a:ext cx="1000125" cy="1007939"/>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70" name="Line 10"/>
          <p:cNvSpPr>
            <a:spLocks noChangeShapeType="1"/>
          </p:cNvSpPr>
          <p:nvPr/>
        </p:nvSpPr>
        <p:spPr bwMode="auto">
          <a:xfrm flipH="1">
            <a:off x="1976810" y="2714625"/>
            <a:ext cx="237753" cy="696516"/>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71" name="Line 11"/>
          <p:cNvSpPr>
            <a:spLocks noChangeShapeType="1"/>
          </p:cNvSpPr>
          <p:nvPr/>
        </p:nvSpPr>
        <p:spPr bwMode="auto">
          <a:xfrm>
            <a:off x="2294930" y="2714625"/>
            <a:ext cx="1130722" cy="696516"/>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72" name="Line 12"/>
          <p:cNvSpPr>
            <a:spLocks noChangeShapeType="1"/>
          </p:cNvSpPr>
          <p:nvPr/>
        </p:nvSpPr>
        <p:spPr bwMode="auto">
          <a:xfrm>
            <a:off x="1974578" y="4420195"/>
            <a:ext cx="1972344" cy="669727"/>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73" name="Line 13"/>
          <p:cNvSpPr>
            <a:spLocks noChangeShapeType="1"/>
          </p:cNvSpPr>
          <p:nvPr/>
        </p:nvSpPr>
        <p:spPr bwMode="auto">
          <a:xfrm>
            <a:off x="3420070" y="4420195"/>
            <a:ext cx="639589" cy="666378"/>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537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3893344"/>
            <a:ext cx="1259086" cy="8661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537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0844" y="3549551"/>
            <a:ext cx="2062758" cy="1384102"/>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537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7496" y="5091561"/>
            <a:ext cx="2059409" cy="1544836"/>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5377" name="Rectangle 17"/>
          <p:cNvSpPr>
            <a:spLocks/>
          </p:cNvSpPr>
          <p:nvPr/>
        </p:nvSpPr>
        <p:spPr bwMode="auto">
          <a:xfrm>
            <a:off x="986954" y="102691"/>
            <a:ext cx="498276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a:solidFill>
                  <a:schemeClr val="tx1"/>
                </a:solidFill>
                <a:latin typeface="Georgia" charset="0"/>
                <a:ea typeface="ＭＳ Ｐゴシック" charset="0"/>
                <a:cs typeface="Georgia" charset="0"/>
                <a:sym typeface="Georgia" charset="0"/>
              </a:rPr>
              <a:t>One top goal of the E-ELT is to find and to characterise exo-planets...</a:t>
            </a:r>
          </a:p>
        </p:txBody>
      </p:sp>
      <p:sp>
        <p:nvSpPr>
          <p:cNvPr id="15378" name="Rectangle 18"/>
          <p:cNvSpPr>
            <a:spLocks/>
          </p:cNvSpPr>
          <p:nvPr/>
        </p:nvSpPr>
        <p:spPr bwMode="auto">
          <a:xfrm>
            <a:off x="3330773" y="1254621"/>
            <a:ext cx="4143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latin typeface="Georgia" charset="0"/>
                <a:ea typeface="ＭＳ Ｐゴシック" charset="0"/>
                <a:cs typeface="Georgia" charset="0"/>
                <a:sym typeface="Georgia" charset="0"/>
              </a:rPr>
              <a:t>... it is the first telescope ever that can explore </a:t>
            </a:r>
            <a:r>
              <a:rPr lang="en-US" dirty="0">
                <a:solidFill>
                  <a:srgbClr val="008000"/>
                </a:solidFill>
                <a:latin typeface="Georgia" charset="0"/>
                <a:ea typeface="ＭＳ Ｐゴシック" charset="0"/>
                <a:cs typeface="Georgia" charset="0"/>
                <a:sym typeface="Georgia" charset="0"/>
              </a:rPr>
              <a:t>Earth-twins</a:t>
            </a:r>
            <a:r>
              <a:rPr lang="en-US" dirty="0">
                <a:solidFill>
                  <a:schemeClr val="tx1"/>
                </a:solidFill>
                <a:latin typeface="Georgia" charset="0"/>
                <a:ea typeface="ＭＳ Ｐゴシック" charset="0"/>
                <a:cs typeface="Georgia" charset="0"/>
                <a:sym typeface="Georgia" charset="0"/>
              </a:rPr>
              <a:t>...</a:t>
            </a:r>
          </a:p>
        </p:txBody>
      </p:sp>
      <p:sp>
        <p:nvSpPr>
          <p:cNvPr id="15379" name="Rectangle 19"/>
          <p:cNvSpPr>
            <a:spLocks/>
          </p:cNvSpPr>
          <p:nvPr/>
        </p:nvSpPr>
        <p:spPr bwMode="auto">
          <a:xfrm>
            <a:off x="4598789" y="2411016"/>
            <a:ext cx="436661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a:solidFill>
                  <a:schemeClr val="tx1"/>
                </a:solidFill>
                <a:latin typeface="Georgia" charset="0"/>
                <a:ea typeface="ＭＳ Ｐゴシック" charset="0"/>
                <a:cs typeface="Georgia" charset="0"/>
                <a:sym typeface="Georgia" charset="0"/>
              </a:rPr>
              <a:t>... with ultimately the chance to find </a:t>
            </a:r>
            <a:r>
              <a:rPr lang="en-US">
                <a:solidFill>
                  <a:srgbClr val="FFAA22"/>
                </a:solidFill>
                <a:latin typeface="Georgia" charset="0"/>
                <a:ea typeface="ＭＳ Ｐゴシック" charset="0"/>
                <a:cs typeface="Georgia" charset="0"/>
                <a:sym typeface="Georgia" charset="0"/>
              </a:rPr>
              <a:t>life beyond the Solar system</a:t>
            </a:r>
            <a:r>
              <a:rPr lang="en-US">
                <a:solidFill>
                  <a:schemeClr val="tx1"/>
                </a:solidFill>
                <a:latin typeface="Georgia" charset="0"/>
                <a:ea typeface="ＭＳ Ｐゴシック" charset="0"/>
                <a:cs typeface="Georgia" charset="0"/>
                <a:sym typeface="Georgia" charset="0"/>
              </a:rPr>
              <a:t>.</a:t>
            </a:r>
          </a:p>
        </p:txBody>
      </p:sp>
      <p:sp>
        <p:nvSpPr>
          <p:cNvPr id="15380" name="Line 20"/>
          <p:cNvSpPr>
            <a:spLocks noChangeShapeType="1"/>
          </p:cNvSpPr>
          <p:nvPr/>
        </p:nvSpPr>
        <p:spPr bwMode="auto">
          <a:xfrm rot="10800000" flipH="1">
            <a:off x="4054079" y="3896693"/>
            <a:ext cx="658564" cy="1190997"/>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81" name="Line 21"/>
          <p:cNvSpPr>
            <a:spLocks noChangeShapeType="1"/>
          </p:cNvSpPr>
          <p:nvPr/>
        </p:nvSpPr>
        <p:spPr bwMode="auto">
          <a:xfrm rot="10800000" flipH="1">
            <a:off x="4054078" y="4759524"/>
            <a:ext cx="660797" cy="446484"/>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82" name="Line 22"/>
          <p:cNvSpPr>
            <a:spLocks noChangeShapeType="1"/>
          </p:cNvSpPr>
          <p:nvPr/>
        </p:nvSpPr>
        <p:spPr bwMode="auto">
          <a:xfrm rot="10800000" flipH="1">
            <a:off x="5973961" y="3543970"/>
            <a:ext cx="785813" cy="352723"/>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5383" name="Line 23"/>
          <p:cNvSpPr>
            <a:spLocks noChangeShapeType="1"/>
          </p:cNvSpPr>
          <p:nvPr/>
        </p:nvSpPr>
        <p:spPr bwMode="auto">
          <a:xfrm>
            <a:off x="5973961" y="4759524"/>
            <a:ext cx="772418" cy="1902023"/>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15384"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2636" y="1153027"/>
            <a:ext cx="1785938" cy="118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4</a:t>
            </a:fld>
            <a:endParaRPr lang="en-GB" dirty="0"/>
          </a:p>
        </p:txBody>
      </p:sp>
    </p:spTree>
    <p:extLst>
      <p:ext uri="{BB962C8B-B14F-4D97-AF65-F5344CB8AC3E}">
        <p14:creationId xmlns:p14="http://schemas.microsoft.com/office/powerpoint/2010/main" val="3872767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972013" y="102691"/>
            <a:ext cx="498276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latin typeface="Georgia" charset="0"/>
                <a:ea typeface="ＭＳ Ｐゴシック" charset="0"/>
                <a:cs typeface="Georgia" charset="0"/>
                <a:sym typeface="Georgia" charset="0"/>
              </a:rPr>
              <a:t>Another top goal of the E-ELT are fundamental physics...</a:t>
            </a:r>
          </a:p>
        </p:txBody>
      </p:sp>
      <p:sp>
        <p:nvSpPr>
          <p:cNvPr id="18434" name="Rectangle 2"/>
          <p:cNvSpPr>
            <a:spLocks/>
          </p:cNvSpPr>
          <p:nvPr/>
        </p:nvSpPr>
        <p:spPr bwMode="auto">
          <a:xfrm>
            <a:off x="972013" y="1313935"/>
            <a:ext cx="4143375"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r"/>
            <a:r>
              <a:rPr lang="en-US" dirty="0">
                <a:solidFill>
                  <a:schemeClr val="tx1"/>
                </a:solidFill>
                <a:latin typeface="Georgia" charset="0"/>
                <a:ea typeface="ＭＳ Ｐゴシック" charset="0"/>
                <a:cs typeface="Georgia" charset="0"/>
                <a:sym typeface="Georgia" charset="0"/>
              </a:rPr>
              <a:t>...the E-ELT will be able to test whether </a:t>
            </a:r>
            <a:r>
              <a:rPr lang="en-US" dirty="0">
                <a:solidFill>
                  <a:srgbClr val="008000"/>
                </a:solidFill>
                <a:latin typeface="Georgia" charset="0"/>
                <a:ea typeface="ＭＳ Ｐゴシック" charset="0"/>
                <a:cs typeface="Georgia" charset="0"/>
                <a:sym typeface="Georgia" charset="0"/>
              </a:rPr>
              <a:t>todays physics</a:t>
            </a:r>
            <a:r>
              <a:rPr lang="en-US" dirty="0">
                <a:solidFill>
                  <a:schemeClr val="tx1"/>
                </a:solidFill>
                <a:latin typeface="Georgia" charset="0"/>
                <a:ea typeface="ＭＳ Ｐゴシック" charset="0"/>
                <a:cs typeface="Georgia" charset="0"/>
                <a:sym typeface="Georgia" charset="0"/>
              </a:rPr>
              <a:t> were valid </a:t>
            </a:r>
            <a:r>
              <a:rPr lang="en-US" dirty="0">
                <a:solidFill>
                  <a:srgbClr val="FFAA22"/>
                </a:solidFill>
                <a:latin typeface="Georgia" charset="0"/>
                <a:ea typeface="ＭＳ Ｐゴシック" charset="0"/>
                <a:cs typeface="Georgia" charset="0"/>
                <a:sym typeface="Georgia" charset="0"/>
              </a:rPr>
              <a:t>10 billion years ago</a:t>
            </a:r>
            <a:r>
              <a:rPr lang="en-US" dirty="0">
                <a:solidFill>
                  <a:schemeClr val="tx1"/>
                </a:solidFill>
                <a:latin typeface="Georgia" charset="0"/>
                <a:ea typeface="ＭＳ Ｐゴシック" charset="0"/>
                <a:cs typeface="Georgia" charset="0"/>
                <a:sym typeface="Georgia" charset="0"/>
              </a:rPr>
              <a:t>...</a:t>
            </a:r>
          </a:p>
        </p:txBody>
      </p:sp>
      <p:sp>
        <p:nvSpPr>
          <p:cNvPr id="18435" name="Rectangle 3"/>
          <p:cNvSpPr>
            <a:spLocks/>
          </p:cNvSpPr>
          <p:nvPr/>
        </p:nvSpPr>
        <p:spPr bwMode="auto">
          <a:xfrm>
            <a:off x="4179094" y="5107781"/>
            <a:ext cx="434875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latin typeface="Georgia" charset="0"/>
                <a:ea typeface="ＭＳ Ｐゴシック" charset="0"/>
                <a:cs typeface="Georgia" charset="0"/>
                <a:sym typeface="Georgia" charset="0"/>
              </a:rPr>
              <a:t>... and it will be able to trace the </a:t>
            </a:r>
            <a:r>
              <a:rPr lang="en-US" dirty="0">
                <a:solidFill>
                  <a:srgbClr val="008000"/>
                </a:solidFill>
                <a:latin typeface="Georgia" charset="0"/>
                <a:ea typeface="ＭＳ Ｐゴシック" charset="0"/>
                <a:cs typeface="Georgia" charset="0"/>
                <a:sym typeface="Georgia" charset="0"/>
              </a:rPr>
              <a:t>expansion history of the universe</a:t>
            </a:r>
            <a:r>
              <a:rPr lang="en-US" dirty="0">
                <a:solidFill>
                  <a:schemeClr val="tx1"/>
                </a:solidFill>
                <a:latin typeface="Georgia" charset="0"/>
                <a:ea typeface="ＭＳ Ｐゴシック" charset="0"/>
                <a:cs typeface="Georgia" charset="0"/>
                <a:sym typeface="Georgia" charset="0"/>
              </a:rPr>
              <a:t>, providing clues about </a:t>
            </a:r>
            <a:r>
              <a:rPr lang="en-US" dirty="0" smtClean="0">
                <a:solidFill>
                  <a:srgbClr val="FFAA22"/>
                </a:solidFill>
                <a:latin typeface="Georgia" charset="0"/>
                <a:ea typeface="ＭＳ Ｐゴシック" charset="0"/>
                <a:cs typeface="Georgia" charset="0"/>
                <a:sym typeface="Georgia" charset="0"/>
              </a:rPr>
              <a:t>dark </a:t>
            </a:r>
            <a:r>
              <a:rPr lang="en-US" dirty="0">
                <a:solidFill>
                  <a:srgbClr val="FFAA22"/>
                </a:solidFill>
                <a:latin typeface="Georgia" charset="0"/>
                <a:ea typeface="ＭＳ Ｐゴシック" charset="0"/>
                <a:cs typeface="Georgia" charset="0"/>
                <a:sym typeface="Georgia" charset="0"/>
              </a:rPr>
              <a:t>energy</a:t>
            </a:r>
            <a:r>
              <a:rPr lang="en-US" dirty="0">
                <a:solidFill>
                  <a:schemeClr val="tx1"/>
                </a:solidFill>
                <a:latin typeface="Georgia" charset="0"/>
                <a:ea typeface="ＭＳ Ｐゴシック" charset="0"/>
                <a:cs typeface="Georgia" charset="0"/>
                <a:sym typeface="Georgia" charset="0"/>
              </a:rPr>
              <a:t>.</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033" y="1126412"/>
            <a:ext cx="1644178" cy="12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367" y="2457180"/>
            <a:ext cx="4009430" cy="2743646"/>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02" y="3643312"/>
            <a:ext cx="3639964" cy="2812852"/>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5</a:t>
            </a:fld>
            <a:endParaRPr lang="en-GB" dirty="0"/>
          </a:p>
        </p:txBody>
      </p:sp>
    </p:spTree>
    <p:extLst>
      <p:ext uri="{BB962C8B-B14F-4D97-AF65-F5344CB8AC3E}">
        <p14:creationId xmlns:p14="http://schemas.microsoft.com/office/powerpoint/2010/main" val="107704739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316" y="-171400"/>
            <a:ext cx="10802958" cy="72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7" name="Title 6"/>
          <p:cNvSpPr>
            <a:spLocks noGrp="1"/>
          </p:cNvSpPr>
          <p:nvPr>
            <p:ph type="title"/>
          </p:nvPr>
        </p:nvSpPr>
        <p:spPr/>
        <p:txBody>
          <a:bodyPr/>
          <a:lstStyle/>
          <a:p>
            <a:r>
              <a:rPr lang="en-US" sz="3600" dirty="0">
                <a:solidFill>
                  <a:srgbClr val="FFFF00"/>
                </a:solidFill>
                <a:ea typeface="ＭＳ Ｐゴシック" charset="0"/>
                <a:cs typeface="Trajan Pro Bold" charset="0"/>
                <a:sym typeface="Trajan Pro Bold" charset="0"/>
              </a:rPr>
              <a:t>The E-ELT </a:t>
            </a:r>
            <a:r>
              <a:rPr lang="en-US" sz="3600" dirty="0" smtClean="0">
                <a:solidFill>
                  <a:srgbClr val="FFFF00"/>
                </a:solidFill>
                <a:ea typeface="ＭＳ Ｐゴシック" charset="0"/>
                <a:cs typeface="Trajan Pro Bold" charset="0"/>
                <a:sym typeface="Trajan Pro Bold" charset="0"/>
              </a:rPr>
              <a:t>Design</a:t>
            </a:r>
            <a:endParaRPr lang="en-GB" dirty="0"/>
          </a:p>
        </p:txBody>
      </p:sp>
      <p:sp>
        <p:nvSpPr>
          <p:cNvPr id="5" name="Footer Placeholder 4"/>
          <p:cNvSpPr>
            <a:spLocks noGrp="1"/>
          </p:cNvSpPr>
          <p:nvPr>
            <p:ph type="ftr" sz="quarter" idx="10"/>
          </p:nvPr>
        </p:nvSpPr>
        <p:spPr/>
        <p:txBody>
          <a:bodyPr/>
          <a:lstStyle/>
          <a:p>
            <a:r>
              <a:rPr lang="en-GB" smtClean="0"/>
              <a:t>Realising the Astronomy of the Future: Oxford June 2012</a:t>
            </a:r>
            <a:endParaRPr lang="en-GB" dirty="0"/>
          </a:p>
        </p:txBody>
      </p:sp>
      <p:sp>
        <p:nvSpPr>
          <p:cNvPr id="6" name="Slide Number Placeholder 5"/>
          <p:cNvSpPr>
            <a:spLocks noGrp="1"/>
          </p:cNvSpPr>
          <p:nvPr>
            <p:ph type="sldNum" sz="quarter" idx="11"/>
          </p:nvPr>
        </p:nvSpPr>
        <p:spPr/>
        <p:txBody>
          <a:bodyPr/>
          <a:lstStyle/>
          <a:p>
            <a:fld id="{883DF5DD-7590-0F49-B4F0-B218536AAE5C}" type="slidenum">
              <a:rPr lang="en-GB" smtClean="0"/>
              <a:t>6</a:t>
            </a:fld>
            <a:endParaRPr lang="en-GB" dirty="0"/>
          </a:p>
        </p:txBody>
      </p:sp>
    </p:spTree>
    <p:extLst>
      <p:ext uri="{BB962C8B-B14F-4D97-AF65-F5344CB8AC3E}">
        <p14:creationId xmlns:p14="http://schemas.microsoft.com/office/powerpoint/2010/main" val="380775317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5338" y="1031605"/>
            <a:ext cx="7408333" cy="5556250"/>
          </a:xfrm>
          <a:prstGeom prst="rect">
            <a:avLst/>
          </a:prstGeom>
        </p:spPr>
      </p:pic>
      <p:pic>
        <p:nvPicPr>
          <p:cNvPr id="4" name="Picture 3"/>
          <p:cNvPicPr>
            <a:picLocks noChangeAspect="1"/>
          </p:cNvPicPr>
          <p:nvPr/>
        </p:nvPicPr>
        <p:blipFill>
          <a:blip r:embed="rId4">
            <a:alphaModFix/>
            <a:extLst>
              <a:ext uri="{BEBA8EAE-BF5A-486C-A8C5-ECC9F3942E4B}">
                <a14:imgProps xmlns:a14="http://schemas.microsoft.com/office/drawing/2010/main">
                  <a14:imgLayer r:embed="rId5">
                    <a14:imgEffect>
                      <a14:backgroundRemoval t="2732" b="89854" l="5702" r="97544">
                        <a14:foregroundMark x1="40088" y1="25659" x2="40088" y2="25659"/>
                        <a14:backgroundMark x1="57368" y1="16585" x2="57368" y2="16585"/>
                        <a14:backgroundMark x1="60789" y1="15220" x2="60789" y2="15220"/>
                        <a14:backgroundMark x1="63947" y1="17756" x2="63947" y2="17756"/>
                        <a14:backgroundMark x1="66228" y1="22049" x2="66228" y2="22049"/>
                        <a14:backgroundMark x1="72193" y1="19024" x2="72193" y2="19024"/>
                        <a14:backgroundMark x1="70789" y1="17366" x2="70789" y2="17366"/>
                        <a14:backgroundMark x1="47368" y1="17561" x2="47368" y2="17561"/>
                        <a14:backgroundMark x1="30439" y1="18927" x2="30439" y2="18927"/>
                        <a14:backgroundMark x1="33509" y1="14927" x2="33509" y2="14927"/>
                        <a14:backgroundMark x1="40526" y1="13073" x2="40526" y2="13073"/>
                        <a14:backgroundMark x1="38596" y1="14927" x2="38596" y2="14927"/>
                        <a14:backgroundMark x1="57456" y1="7805" x2="57456" y2="7805"/>
                        <a14:backgroundMark x1="54386" y1="11024" x2="54386" y2="11024"/>
                        <a14:backgroundMark x1="56053" y1="14341" x2="56053" y2="14341"/>
                        <a14:backgroundMark x1="37895" y1="16293" x2="37895" y2="16293"/>
                        <a14:backgroundMark x1="33860" y1="20683" x2="33860" y2="20683"/>
                        <a14:backgroundMark x1="36140" y1="20000" x2="36140" y2="20000"/>
                        <a14:backgroundMark x1="35965" y1="18146" x2="35965" y2="18146"/>
                        <a14:backgroundMark x1="73596" y1="22439" x2="73596" y2="22439"/>
                      </a14:backgroundRemoval>
                    </a14:imgEffect>
                  </a14:imgLayer>
                </a14:imgProps>
              </a:ext>
            </a:extLst>
          </a:blip>
          <a:stretch>
            <a:fillRect/>
          </a:stretch>
        </p:blipFill>
        <p:spPr>
          <a:xfrm>
            <a:off x="795338" y="-184651"/>
            <a:ext cx="9266774" cy="8331968"/>
          </a:xfrm>
          <a:prstGeom prst="rect">
            <a:avLst/>
          </a:prstGeom>
        </p:spPr>
      </p:pic>
      <p:sp>
        <p:nvSpPr>
          <p:cNvPr id="2" name="Title 1"/>
          <p:cNvSpPr>
            <a:spLocks noGrp="1"/>
          </p:cNvSpPr>
          <p:nvPr>
            <p:ph type="title"/>
          </p:nvPr>
        </p:nvSpPr>
        <p:spPr/>
        <p:txBody>
          <a:bodyPr>
            <a:normAutofit/>
          </a:bodyPr>
          <a:lstStyle/>
          <a:p>
            <a:r>
              <a:rPr lang="en-GB" dirty="0" smtClean="0"/>
              <a:t>To put it in perspective…</a:t>
            </a:r>
            <a:endParaRPr lang="en-GB" dirty="0"/>
          </a:p>
        </p:txBody>
      </p:sp>
      <p:sp>
        <p:nvSpPr>
          <p:cNvPr id="3" name="Footer Placeholder 2"/>
          <p:cNvSpPr>
            <a:spLocks noGrp="1"/>
          </p:cNvSpPr>
          <p:nvPr>
            <p:ph type="ftr" sz="quarter" idx="10"/>
          </p:nvPr>
        </p:nvSpPr>
        <p:spPr/>
        <p:txBody>
          <a:bodyPr/>
          <a:lstStyle/>
          <a:p>
            <a:r>
              <a:rPr lang="en-GB" smtClean="0"/>
              <a:t>Realising the Astronomy of the Future: Oxford June 2012</a:t>
            </a:r>
            <a:endParaRPr lang="en-GB" dirty="0"/>
          </a:p>
        </p:txBody>
      </p:sp>
      <p:sp>
        <p:nvSpPr>
          <p:cNvPr id="6" name="Slide Number Placeholder 5"/>
          <p:cNvSpPr>
            <a:spLocks noGrp="1"/>
          </p:cNvSpPr>
          <p:nvPr>
            <p:ph type="sldNum" sz="quarter" idx="11"/>
          </p:nvPr>
        </p:nvSpPr>
        <p:spPr/>
        <p:txBody>
          <a:bodyPr/>
          <a:lstStyle/>
          <a:p>
            <a:fld id="{883DF5DD-7590-0F49-B4F0-B218536AAE5C}" type="slidenum">
              <a:rPr lang="en-GB" smtClean="0"/>
              <a:t>7</a:t>
            </a:fld>
            <a:endParaRPr lang="en-GB" dirty="0"/>
          </a:p>
        </p:txBody>
      </p:sp>
    </p:spTree>
    <p:extLst>
      <p:ext uri="{BB962C8B-B14F-4D97-AF65-F5344CB8AC3E}">
        <p14:creationId xmlns:p14="http://schemas.microsoft.com/office/powerpoint/2010/main" val="335844999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ln/>
        </p:spPr>
        <p:txBody>
          <a:bodyPr rIns="116994"/>
          <a:lstStyle/>
          <a:p>
            <a:pPr marL="40182"/>
            <a:r>
              <a:rPr lang="en-US"/>
              <a:t>The E-ELT: overview</a:t>
            </a:r>
          </a:p>
        </p:txBody>
      </p:sp>
      <p:pic>
        <p:nvPicPr>
          <p:cNvPr id="3" name="Picture 2" descr="39.3 solid model.jpg"/>
          <p:cNvPicPr>
            <a:picLocks noChangeAspect="1"/>
          </p:cNvPicPr>
          <p:nvPr/>
        </p:nvPicPr>
        <p:blipFill>
          <a:blip r:embed="rId2">
            <a:extLst>
              <a:ext uri="{BEBA8EAE-BF5A-486C-A8C5-ECC9F3942E4B}">
                <a14:imgProps xmlns:a14="http://schemas.microsoft.com/office/drawing/2010/main">
                  <a14:imgLayer r:embed="rId3">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5050"/>
            <a:ext cx="5901922" cy="5760640"/>
          </a:xfrm>
          <a:prstGeom prst="rect">
            <a:avLst/>
          </a:prstGeom>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4" name="Slide Number Placeholder 3"/>
          <p:cNvSpPr>
            <a:spLocks noGrp="1"/>
          </p:cNvSpPr>
          <p:nvPr>
            <p:ph type="sldNum" sz="quarter" idx="11"/>
          </p:nvPr>
        </p:nvSpPr>
        <p:spPr/>
        <p:txBody>
          <a:bodyPr/>
          <a:lstStyle/>
          <a:p>
            <a:fld id="{883DF5DD-7590-0F49-B4F0-B218536AAE5C}" type="slidenum">
              <a:rPr lang="en-GB" smtClean="0"/>
              <a:t>8</a:t>
            </a:fld>
            <a:endParaRPr lang="en-GB" dirty="0"/>
          </a:p>
        </p:txBody>
      </p:sp>
    </p:spTree>
    <p:extLst>
      <p:ext uri="{BB962C8B-B14F-4D97-AF65-F5344CB8AC3E}">
        <p14:creationId xmlns:p14="http://schemas.microsoft.com/office/powerpoint/2010/main" val="233375670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ln/>
        </p:spPr>
        <p:txBody>
          <a:bodyPr rIns="116994"/>
          <a:lstStyle/>
          <a:p>
            <a:pPr marL="40182"/>
            <a:r>
              <a:rPr lang="en-US"/>
              <a:t>The E-ELT: overview</a:t>
            </a:r>
          </a:p>
        </p:txBody>
      </p:sp>
      <p:sp>
        <p:nvSpPr>
          <p:cNvPr id="25606" name="Rectangle 6"/>
          <p:cNvSpPr>
            <a:spLocks/>
          </p:cNvSpPr>
          <p:nvPr/>
        </p:nvSpPr>
        <p:spPr bwMode="auto">
          <a:xfrm>
            <a:off x="5527477" y="1009055"/>
            <a:ext cx="3616523"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nSpc>
                <a:spcPct val="110000"/>
              </a:lnSpc>
            </a:pPr>
            <a:r>
              <a:rPr lang="en-US" dirty="0">
                <a:solidFill>
                  <a:schemeClr val="tx1"/>
                </a:solidFill>
                <a:latin typeface="Cambria" charset="0"/>
                <a:ea typeface="ＭＳ Ｐゴシック" charset="0"/>
                <a:cs typeface="Cambria" charset="0"/>
                <a:sym typeface="Cambria" charset="0"/>
              </a:rPr>
              <a:t>Optical design</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3-mirror </a:t>
            </a:r>
            <a:r>
              <a:rPr lang="en-US" sz="1500" dirty="0" err="1">
                <a:solidFill>
                  <a:schemeClr val="tx1"/>
                </a:solidFill>
                <a:latin typeface="Cambria" charset="0"/>
                <a:ea typeface="ＭＳ Ｐゴシック" charset="0"/>
                <a:cs typeface="Cambria" charset="0"/>
                <a:sym typeface="Cambria" charset="0"/>
              </a:rPr>
              <a:t>anastigmat</a:t>
            </a:r>
            <a:r>
              <a:rPr lang="en-US" sz="1500" dirty="0">
                <a:solidFill>
                  <a:schemeClr val="tx1"/>
                </a:solidFill>
                <a:latin typeface="Cambria" charset="0"/>
                <a:ea typeface="ＭＳ Ｐゴシック" charset="0"/>
                <a:cs typeface="Cambria" charset="0"/>
                <a:sym typeface="Cambria" charset="0"/>
              </a:rPr>
              <a:t> on axis + 2 flats</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diffraction limited over full 10′ </a:t>
            </a:r>
            <a:r>
              <a:rPr lang="en-US" sz="1500" dirty="0" err="1">
                <a:solidFill>
                  <a:schemeClr val="tx1"/>
                </a:solidFill>
                <a:latin typeface="Cambria" charset="0"/>
                <a:ea typeface="ＭＳ Ｐゴシック" charset="0"/>
                <a:cs typeface="Cambria" charset="0"/>
                <a:sym typeface="Cambria" charset="0"/>
              </a:rPr>
              <a:t>FoV</a:t>
            </a:r>
            <a:r>
              <a:rPr lang="en-US" sz="1500" dirty="0">
                <a:solidFill>
                  <a:schemeClr val="tx1"/>
                </a:solidFill>
                <a:latin typeface="Cambria" charset="0"/>
                <a:ea typeface="ＭＳ Ｐゴシック" charset="0"/>
                <a:cs typeface="Cambria" charset="0"/>
                <a:sym typeface="Cambria" charset="0"/>
              </a:rPr>
              <a:t> Nasmyth</a:t>
            </a:r>
            <a:r>
              <a:rPr lang="en-US" sz="1500" dirty="0" smtClean="0">
                <a:solidFill>
                  <a:schemeClr val="tx1"/>
                </a:solidFill>
                <a:latin typeface="Cambria" charset="0"/>
                <a:ea typeface="ＭＳ Ｐゴシック" charset="0"/>
                <a:cs typeface="Cambria" charset="0"/>
                <a:sym typeface="Cambria" charset="0"/>
              </a:rPr>
              <a:t>, </a:t>
            </a:r>
            <a:r>
              <a:rPr lang="en-US" sz="1500" dirty="0" err="1">
                <a:solidFill>
                  <a:schemeClr val="tx1"/>
                </a:solidFill>
                <a:latin typeface="Cambria" charset="0"/>
                <a:ea typeface="ＭＳ Ｐゴシック" charset="0"/>
                <a:cs typeface="Cambria" charset="0"/>
                <a:sym typeface="Cambria" charset="0"/>
              </a:rPr>
              <a:t>coudé</a:t>
            </a:r>
            <a:r>
              <a:rPr lang="en-US" sz="1500" dirty="0">
                <a:solidFill>
                  <a:schemeClr val="tx1"/>
                </a:solidFill>
                <a:latin typeface="Cambria" charset="0"/>
                <a:ea typeface="ＭＳ Ｐゴシック" charset="0"/>
                <a:cs typeface="Cambria" charset="0"/>
                <a:sym typeface="Cambria" charset="0"/>
              </a:rPr>
              <a:t> foci</a:t>
            </a:r>
          </a:p>
          <a:p>
            <a:pPr marL="40182">
              <a:lnSpc>
                <a:spcPct val="110000"/>
              </a:lnSpc>
              <a:buSzPct val="125000"/>
              <a:buFont typeface="Cambria" charset="0"/>
              <a:buChar char="•"/>
            </a:pPr>
            <a:r>
              <a:rPr lang="en-US" sz="1500" dirty="0">
                <a:solidFill>
                  <a:schemeClr val="tx1"/>
                </a:solidFill>
                <a:latin typeface="Cambria" charset="0"/>
                <a:ea typeface="ＭＳ Ｐゴシック" charset="0"/>
                <a:cs typeface="Cambria" charset="0"/>
                <a:sym typeface="Cambria" charset="0"/>
              </a:rPr>
              <a:t> very low LGS wavefront aberrations</a:t>
            </a:r>
          </a:p>
        </p:txBody>
      </p:sp>
      <p:pic>
        <p:nvPicPr>
          <p:cNvPr id="25607"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9984" y="2175982"/>
            <a:ext cx="3071813"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nvGrpSpPr>
          <p:cNvPr id="11" name="Group 10"/>
          <p:cNvGrpSpPr>
            <a:grpSpLocks noChangeAspect="1"/>
          </p:cNvGrpSpPr>
          <p:nvPr/>
        </p:nvGrpSpPr>
        <p:grpSpPr>
          <a:xfrm>
            <a:off x="5047174" y="2818720"/>
            <a:ext cx="4104456" cy="3819130"/>
            <a:chOff x="1786375" y="332656"/>
            <a:chExt cx="6345832" cy="5904656"/>
          </a:xfrm>
        </p:grpSpPr>
        <p:pic>
          <p:nvPicPr>
            <p:cNvPr id="12" name="Picture 2"/>
            <p:cNvPicPr>
              <a:picLocks noChangeAspect="1" noChangeArrowheads="1"/>
            </p:cNvPicPr>
            <p:nvPr/>
          </p:nvPicPr>
          <p:blipFill rotWithShape="1">
            <a:blip r:embed="rId3" cstate="print"/>
            <a:srcRect l="26095" t="15214" r="22182" b="4917"/>
            <a:stretch/>
          </p:blipFill>
          <p:spPr bwMode="auto">
            <a:xfrm>
              <a:off x="1889148" y="332656"/>
              <a:ext cx="6243059" cy="5904656"/>
            </a:xfrm>
            <a:prstGeom prst="rect">
              <a:avLst/>
            </a:prstGeom>
            <a:noFill/>
            <a:ln w="9525">
              <a:noFill/>
              <a:miter lim="800000"/>
              <a:headEnd/>
              <a:tailEnd/>
            </a:ln>
          </p:spPr>
        </p:pic>
        <p:sp>
          <p:nvSpPr>
            <p:cNvPr id="13" name="TextBox 12"/>
            <p:cNvSpPr txBox="1"/>
            <p:nvPr/>
          </p:nvSpPr>
          <p:spPr>
            <a:xfrm>
              <a:off x="5071409" y="5680664"/>
              <a:ext cx="2505997" cy="475846"/>
            </a:xfrm>
            <a:prstGeom prst="rect">
              <a:avLst/>
            </a:prstGeom>
            <a:noFill/>
          </p:spPr>
          <p:txBody>
            <a:bodyPr wrap="none" rtlCol="0">
              <a:spAutoFit/>
            </a:bodyPr>
            <a:lstStyle/>
            <a:p>
              <a:r>
                <a:rPr lang="en-US" sz="1400" dirty="0" smtClean="0">
                  <a:solidFill>
                    <a:srgbClr val="FFFF00"/>
                  </a:solidFill>
                </a:rPr>
                <a:t>Primary Mirror M1</a:t>
              </a:r>
              <a:endParaRPr lang="en-US" sz="1400" dirty="0">
                <a:solidFill>
                  <a:srgbClr val="FFFF00"/>
                </a:solidFill>
              </a:endParaRPr>
            </a:p>
          </p:txBody>
        </p:sp>
        <p:sp>
          <p:nvSpPr>
            <p:cNvPr id="14" name="Rectangle 13"/>
            <p:cNvSpPr/>
            <p:nvPr/>
          </p:nvSpPr>
          <p:spPr>
            <a:xfrm>
              <a:off x="4860032" y="620688"/>
              <a:ext cx="2506752" cy="428261"/>
            </a:xfrm>
            <a:prstGeom prst="rect">
              <a:avLst/>
            </a:prstGeom>
          </p:spPr>
          <p:txBody>
            <a:bodyPr wrap="none">
              <a:spAutoFit/>
            </a:bodyPr>
            <a:lstStyle/>
            <a:p>
              <a:r>
                <a:rPr lang="en-US" sz="1200" dirty="0" smtClean="0">
                  <a:solidFill>
                    <a:srgbClr val="FFFF00"/>
                  </a:solidFill>
                </a:rPr>
                <a:t>Secondary Mirror M2</a:t>
              </a:r>
              <a:endParaRPr lang="en-US" sz="1200" dirty="0">
                <a:solidFill>
                  <a:srgbClr val="FFFF00"/>
                </a:solidFill>
              </a:endParaRPr>
            </a:p>
          </p:txBody>
        </p:sp>
        <p:sp>
          <p:nvSpPr>
            <p:cNvPr id="15" name="Rectangle 14"/>
            <p:cNvSpPr/>
            <p:nvPr/>
          </p:nvSpPr>
          <p:spPr>
            <a:xfrm>
              <a:off x="4779399" y="2852935"/>
              <a:ext cx="2559495" cy="713768"/>
            </a:xfrm>
            <a:prstGeom prst="rect">
              <a:avLst/>
            </a:prstGeom>
          </p:spPr>
          <p:txBody>
            <a:bodyPr wrap="none">
              <a:spAutoFit/>
            </a:bodyPr>
            <a:lstStyle/>
            <a:p>
              <a:pPr algn="ctr"/>
              <a:r>
                <a:rPr lang="en-US" sz="1200" dirty="0" smtClean="0">
                  <a:solidFill>
                    <a:srgbClr val="FFFF00"/>
                  </a:solidFill>
                </a:rPr>
                <a:t>Quaternary Mirror M4</a:t>
              </a:r>
            </a:p>
            <a:p>
              <a:pPr algn="ctr"/>
              <a:r>
                <a:rPr lang="en-US" sz="1200" dirty="0" smtClean="0">
                  <a:solidFill>
                    <a:srgbClr val="FFFF00"/>
                  </a:solidFill>
                </a:rPr>
                <a:t>(adaptive)</a:t>
              </a:r>
              <a:endParaRPr lang="en-US" sz="1200" dirty="0">
                <a:solidFill>
                  <a:srgbClr val="FFFF00"/>
                </a:solidFill>
              </a:endParaRPr>
            </a:p>
          </p:txBody>
        </p:sp>
        <p:sp>
          <p:nvSpPr>
            <p:cNvPr id="16" name="Rectangle 15"/>
            <p:cNvSpPr/>
            <p:nvPr/>
          </p:nvSpPr>
          <p:spPr>
            <a:xfrm>
              <a:off x="3735446" y="5363732"/>
              <a:ext cx="2149285" cy="428261"/>
            </a:xfrm>
            <a:prstGeom prst="rect">
              <a:avLst/>
            </a:prstGeom>
          </p:spPr>
          <p:txBody>
            <a:bodyPr wrap="none">
              <a:spAutoFit/>
            </a:bodyPr>
            <a:lstStyle/>
            <a:p>
              <a:r>
                <a:rPr lang="en-US" sz="1200" dirty="0" smtClean="0"/>
                <a:t>Tertiary Mirror M3</a:t>
              </a:r>
              <a:endParaRPr lang="en-US" sz="1200" dirty="0"/>
            </a:p>
          </p:txBody>
        </p:sp>
        <p:sp>
          <p:nvSpPr>
            <p:cNvPr id="17" name="Rectangle 16"/>
            <p:cNvSpPr/>
            <p:nvPr/>
          </p:nvSpPr>
          <p:spPr>
            <a:xfrm>
              <a:off x="5617225" y="4293097"/>
              <a:ext cx="1881955" cy="678080"/>
            </a:xfrm>
            <a:prstGeom prst="rect">
              <a:avLst/>
            </a:prstGeom>
          </p:spPr>
          <p:txBody>
            <a:bodyPr wrap="none">
              <a:spAutoFit/>
            </a:bodyPr>
            <a:lstStyle/>
            <a:p>
              <a:pPr algn="ctr"/>
              <a:r>
                <a:rPr lang="en-US" sz="1200" dirty="0" smtClean="0">
                  <a:solidFill>
                    <a:schemeClr val="tx1"/>
                  </a:solidFill>
                </a:rPr>
                <a:t>Fifth Mirror M5</a:t>
              </a:r>
            </a:p>
            <a:p>
              <a:pPr algn="ctr"/>
              <a:r>
                <a:rPr lang="en-US" sz="1050" dirty="0" smtClean="0"/>
                <a:t>(tip tilt correction)</a:t>
              </a:r>
              <a:endParaRPr lang="en-US" sz="1050" dirty="0"/>
            </a:p>
          </p:txBody>
        </p:sp>
        <p:sp>
          <p:nvSpPr>
            <p:cNvPr id="18" name="TextBox 17"/>
            <p:cNvSpPr txBox="1"/>
            <p:nvPr/>
          </p:nvSpPr>
          <p:spPr>
            <a:xfrm>
              <a:off x="1786375" y="5733256"/>
              <a:ext cx="1674019" cy="428261"/>
            </a:xfrm>
            <a:prstGeom prst="rect">
              <a:avLst/>
            </a:prstGeom>
            <a:noFill/>
          </p:spPr>
          <p:txBody>
            <a:bodyPr wrap="none" rtlCol="0">
              <a:spAutoFit/>
            </a:bodyPr>
            <a:lstStyle/>
            <a:p>
              <a:r>
                <a:rPr lang="en-US" sz="1200" dirty="0" smtClean="0">
                  <a:solidFill>
                    <a:srgbClr val="FFFF00"/>
                  </a:solidFill>
                </a:rPr>
                <a:t>F/17.5 Focus</a:t>
              </a:r>
              <a:endParaRPr lang="en-US" sz="1200" dirty="0">
                <a:solidFill>
                  <a:srgbClr val="FFFF00"/>
                </a:solidFill>
              </a:endParaRPr>
            </a:p>
          </p:txBody>
        </p:sp>
      </p:grpSp>
      <p:pic>
        <p:nvPicPr>
          <p:cNvPr id="9" name="Picture 8" descr="39.3 solid model.jpg"/>
          <p:cNvPicPr>
            <a:picLocks noChangeAspect="1"/>
          </p:cNvPicPr>
          <p:nvPr/>
        </p:nvPicPr>
        <p:blipFill>
          <a:blip r:embed="rId4">
            <a:extLst>
              <a:ext uri="{BEBA8EAE-BF5A-486C-A8C5-ECC9F3942E4B}">
                <a14:imgProps xmlns:a14="http://schemas.microsoft.com/office/drawing/2010/main">
                  <a14:imgLayer r:embed="rId5">
                    <a14:imgEffect>
                      <a14:backgroundRemoval t="2769" b="97864" l="1081" r="96525"/>
                    </a14:imgEffect>
                  </a14:imgLayer>
                </a14:imgProps>
              </a:ext>
              <a:ext uri="{28A0092B-C50C-407E-A947-70E740481C1C}">
                <a14:useLocalDpi xmlns:a14="http://schemas.microsoft.com/office/drawing/2010/main" val="0"/>
              </a:ext>
            </a:extLst>
          </a:blip>
          <a:stretch>
            <a:fillRect/>
          </a:stretch>
        </p:blipFill>
        <p:spPr>
          <a:xfrm>
            <a:off x="38230" y="1036638"/>
            <a:ext cx="5901922" cy="5760640"/>
          </a:xfrm>
          <a:prstGeom prst="rect">
            <a:avLst/>
          </a:prstGeom>
        </p:spPr>
      </p:pic>
      <p:sp>
        <p:nvSpPr>
          <p:cNvPr id="2" name="Footer Placeholder 1"/>
          <p:cNvSpPr>
            <a:spLocks noGrp="1"/>
          </p:cNvSpPr>
          <p:nvPr>
            <p:ph type="ftr" sz="quarter" idx="10"/>
          </p:nvPr>
        </p:nvSpPr>
        <p:spPr/>
        <p:txBody>
          <a:bodyPr/>
          <a:lstStyle/>
          <a:p>
            <a:r>
              <a:rPr lang="en-GB" smtClean="0"/>
              <a:t>Realising the Astronomy of the Future: Oxford June 2012</a:t>
            </a:r>
            <a:endParaRPr lang="en-GB" dirty="0"/>
          </a:p>
        </p:txBody>
      </p:sp>
      <p:sp>
        <p:nvSpPr>
          <p:cNvPr id="3" name="Slide Number Placeholder 2"/>
          <p:cNvSpPr>
            <a:spLocks noGrp="1"/>
          </p:cNvSpPr>
          <p:nvPr>
            <p:ph type="sldNum" sz="quarter" idx="11"/>
          </p:nvPr>
        </p:nvSpPr>
        <p:spPr/>
        <p:txBody>
          <a:bodyPr/>
          <a:lstStyle/>
          <a:p>
            <a:fld id="{883DF5DD-7590-0F49-B4F0-B218536AAE5C}" type="slidenum">
              <a:rPr lang="en-GB" smtClean="0"/>
              <a:t>9</a:t>
            </a:fld>
            <a:endParaRPr lang="en-GB" dirty="0"/>
          </a:p>
        </p:txBody>
      </p:sp>
    </p:spTree>
    <p:extLst>
      <p:ext uri="{BB962C8B-B14F-4D97-AF65-F5344CB8AC3E}">
        <p14:creationId xmlns:p14="http://schemas.microsoft.com/office/powerpoint/2010/main" val="229273544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eso-official-helv">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wrap="none">
        <a:spAutoFit/>
      </a:bodyPr>
      <a:lstStyle>
        <a:defPPr>
          <a:defRPr sz="1000" dirty="0" smtClean="0">
            <a:latin typeface="HelveticaNeueLT Com 65 Md" pitchFamily="34" charset="0"/>
            <a:ea typeface="+mn-ea"/>
            <a:cs typeface="+mn-cs"/>
          </a:defRPr>
        </a:defPPr>
      </a:lstStyle>
    </a:tx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2088</TotalTime>
  <Words>1216</Words>
  <Application>Microsoft Macintosh PowerPoint</Application>
  <PresentationFormat>On-screen Show (4:3)</PresentationFormat>
  <Paragraphs>173</Paragraphs>
  <Slides>23</Slides>
  <Notes>4</Notes>
  <HiddenSlides>1</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26" baseType="lpstr">
      <vt:lpstr>eso-official-helv</vt:lpstr>
      <vt:lpstr>Photo Editor Photo</vt:lpstr>
      <vt:lpstr>Document</vt:lpstr>
      <vt:lpstr>The E-ELT Project</vt:lpstr>
      <vt:lpstr>The Task</vt:lpstr>
      <vt:lpstr>The driver</vt:lpstr>
      <vt:lpstr>PowerPoint Presentation</vt:lpstr>
      <vt:lpstr>PowerPoint Presentation</vt:lpstr>
      <vt:lpstr>The E-ELT Design</vt:lpstr>
      <vt:lpstr>To put it in perspective…</vt:lpstr>
      <vt:lpstr>The E-ELT: overview</vt:lpstr>
      <vt:lpstr>The E-ELT: overview</vt:lpstr>
      <vt:lpstr>The E-ELT: overview</vt:lpstr>
      <vt:lpstr>The E-ELT: overview</vt:lpstr>
      <vt:lpstr>The E-ELT: overview</vt:lpstr>
      <vt:lpstr>The E-ELT: overview</vt:lpstr>
      <vt:lpstr>The E-ELT: overview</vt:lpstr>
      <vt:lpstr>The E-ELT: overview</vt:lpstr>
      <vt:lpstr>The E-ELT: overview</vt:lpstr>
      <vt:lpstr>The E-ELT: overview</vt:lpstr>
      <vt:lpstr>The E-ELT: overview</vt:lpstr>
      <vt:lpstr>The E-ELT: overview</vt:lpstr>
      <vt:lpstr>The E-ELT: overview</vt:lpstr>
      <vt:lpstr>Instrument Roadmap</vt:lpstr>
      <vt:lpstr>Construction Proposal Schedule</vt:lpstr>
      <vt:lpstr>Next Steps</vt:lpstr>
    </vt:vector>
  </TitlesOfParts>
  <Company>European Southern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Directorate of Programmes</dc:title>
  <dc:creator>Adrian Russell</dc:creator>
  <cp:lastModifiedBy>Adrian Russell</cp:lastModifiedBy>
  <cp:revision>42</cp:revision>
  <dcterms:created xsi:type="dcterms:W3CDTF">2012-01-16T09:06:40Z</dcterms:created>
  <dcterms:modified xsi:type="dcterms:W3CDTF">2012-06-05T18:06:36Z</dcterms:modified>
</cp:coreProperties>
</file>