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1"/>
  </p:notesMasterIdLst>
  <p:handoutMasterIdLst>
    <p:handoutMasterId r:id="rId32"/>
  </p:handoutMasterIdLst>
  <p:sldIdLst>
    <p:sldId id="322" r:id="rId2"/>
    <p:sldId id="384" r:id="rId3"/>
    <p:sldId id="383" r:id="rId4"/>
    <p:sldId id="300" r:id="rId5"/>
    <p:sldId id="360" r:id="rId6"/>
    <p:sldId id="301" r:id="rId7"/>
    <p:sldId id="302" r:id="rId8"/>
    <p:sldId id="303" r:id="rId9"/>
    <p:sldId id="313" r:id="rId10"/>
    <p:sldId id="385" r:id="rId11"/>
    <p:sldId id="258" r:id="rId12"/>
    <p:sldId id="326" r:id="rId13"/>
    <p:sldId id="267" r:id="rId14"/>
    <p:sldId id="294" r:id="rId15"/>
    <p:sldId id="276" r:id="rId16"/>
    <p:sldId id="390" r:id="rId17"/>
    <p:sldId id="328" r:id="rId18"/>
    <p:sldId id="260" r:id="rId19"/>
    <p:sldId id="327" r:id="rId20"/>
    <p:sldId id="317" r:id="rId21"/>
    <p:sldId id="330" r:id="rId22"/>
    <p:sldId id="277" r:id="rId23"/>
    <p:sldId id="396" r:id="rId24"/>
    <p:sldId id="310" r:id="rId25"/>
    <p:sldId id="348" r:id="rId26"/>
    <p:sldId id="397" r:id="rId27"/>
    <p:sldId id="398" r:id="rId28"/>
    <p:sldId id="381" r:id="rId29"/>
    <p:sldId id="382" r:id="rId30"/>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F0066"/>
    <a:srgbClr val="4C4C4C"/>
    <a:srgbClr val="3470AD"/>
    <a:srgbClr val="448ED8"/>
    <a:srgbClr val="666666"/>
    <a:srgbClr val="BDD799"/>
    <a:srgbClr val="C28764"/>
    <a:srgbClr val="FFBF8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93" d="100"/>
          <a:sy n="93" d="100"/>
        </p:scale>
        <p:origin x="-2016" y="-112"/>
      </p:cViewPr>
      <p:guideLst>
        <p:guide orient="horz" pos="2160"/>
        <p:guide pos="2880"/>
      </p:guideLst>
    </p:cSldViewPr>
  </p:slideViewPr>
  <p:outlineViewPr>
    <p:cViewPr>
      <p:scale>
        <a:sx n="33" d="100"/>
        <a:sy n="33" d="100"/>
      </p:scale>
      <p:origin x="0" y="14976"/>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85" d="100"/>
        <a:sy n="85"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_rels/viewProps.xml.rels><?xml version="1.0" encoding="UTF-8" standalone="yes"?>
<Relationships xmlns="http://schemas.openxmlformats.org/package/2006/relationships"><Relationship Id="rId3" Type="http://schemas.openxmlformats.org/officeDocument/2006/relationships/slide" Target="slides/slide16.xml"/><Relationship Id="rId4" Type="http://schemas.openxmlformats.org/officeDocument/2006/relationships/slide" Target="slides/slide18.xml"/><Relationship Id="rId5" Type="http://schemas.openxmlformats.org/officeDocument/2006/relationships/slide" Target="slides/slide20.xml"/><Relationship Id="rId1" Type="http://schemas.openxmlformats.org/officeDocument/2006/relationships/slide" Target="slides/slide13.xml"/><Relationship Id="rId2"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06F6BB7-D581-964C-9CCA-6D68EC6A9DD3}" type="datetime1">
              <a:rPr lang="en-US"/>
              <a:pPr/>
              <a:t>03/07/2012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0C1D476-69D0-C34D-9433-2FCE2918F38E}" type="slidenum">
              <a:rPr lang="en-US"/>
              <a:pPr/>
              <a:t>‹#›</a:t>
            </a:fld>
            <a:endParaRPr lang="en-US"/>
          </a:p>
        </p:txBody>
      </p:sp>
    </p:spTree>
    <p:extLst>
      <p:ext uri="{BB962C8B-B14F-4D97-AF65-F5344CB8AC3E}">
        <p14:creationId xmlns:p14="http://schemas.microsoft.com/office/powerpoint/2010/main" val="14730304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06" charset="0"/>
                <a:ea typeface="ＭＳ Ｐゴシック" pitchFamily="-106" charset="-128"/>
                <a:cs typeface="ＭＳ Ｐゴシック" pitchFamily="-106" charset="-128"/>
              </a:defRPr>
            </a:lvl1pPr>
          </a:lstStyle>
          <a:p>
            <a:pPr>
              <a:defRPr/>
            </a:pPr>
            <a:endParaRPr lang="en-GB"/>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06" charset="0"/>
                <a:ea typeface="ＭＳ Ｐゴシック" pitchFamily="-106" charset="-128"/>
                <a:cs typeface="ＭＳ Ｐゴシック" pitchFamily="-106" charset="-128"/>
              </a:defRPr>
            </a:lvl1pPr>
          </a:lstStyle>
          <a:p>
            <a:pPr>
              <a:defRPr/>
            </a:pPr>
            <a:endParaRPr lang="en-GB"/>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06" charset="0"/>
                <a:ea typeface="ＭＳ Ｐゴシック" pitchFamily="-106" charset="-128"/>
                <a:cs typeface="ＭＳ Ｐゴシック" pitchFamily="-106" charset="-128"/>
              </a:defRPr>
            </a:lvl1pPr>
          </a:lstStyle>
          <a:p>
            <a:pPr>
              <a:defRPr/>
            </a:pPr>
            <a:endParaRPr lang="en-GB"/>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1B8DA513-8D25-D24E-94EB-EF9FF845A75B}" type="slidenum">
              <a:rPr lang="en-GB"/>
              <a:pPr/>
              <a:t>‹#›</a:t>
            </a:fld>
            <a:endParaRPr lang="en-GB"/>
          </a:p>
        </p:txBody>
      </p:sp>
    </p:spTree>
    <p:extLst>
      <p:ext uri="{BB962C8B-B14F-4D97-AF65-F5344CB8AC3E}">
        <p14:creationId xmlns:p14="http://schemas.microsoft.com/office/powerpoint/2010/main" val="367566912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F626622-362F-EE47-B874-545EEB3840A9}" type="slidenum">
              <a:rPr lang="en-US" sz="1200"/>
              <a:pPr/>
              <a:t>1</a:t>
            </a:fld>
            <a:endParaRPr lang="en-US" sz="12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BAF2E84-7469-9143-A4E9-5CAEDD410A52}" type="slidenum">
              <a:rPr lang="en-GB" sz="1200"/>
              <a:pPr/>
              <a:t>14</a:t>
            </a:fld>
            <a:endParaRPr lang="en-GB" sz="1200"/>
          </a:p>
        </p:txBody>
      </p:sp>
      <p:sp>
        <p:nvSpPr>
          <p:cNvPr id="34819" name="Slide Image Placeholder 1"/>
          <p:cNvSpPr>
            <a:spLocks noGrp="1" noRot="1" noChangeAspect="1" noTextEdit="1"/>
          </p:cNvSpPr>
          <p:nvPr>
            <p:ph type="sldImg"/>
          </p:nvPr>
        </p:nvSpPr>
        <p:spPr>
          <a:ln/>
        </p:spPr>
      </p:sp>
      <p:sp>
        <p:nvSpPr>
          <p:cNvPr id="34820"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i="1">
                <a:latin typeface="Arial" charset="0"/>
                <a:ea typeface="ＭＳ Ｐゴシック" charset="0"/>
                <a:cs typeface="ＭＳ Ｐゴシック" charset="0"/>
              </a:rPr>
              <a:t>Figure 31: This figure shows the results of our simulations showing the exquisite detail HARMONI will achieve for a typical LIRG at z~2 observed with LTAO. </a:t>
            </a:r>
          </a:p>
          <a:p>
            <a:pPr defTabSz="457200" eaLnBrk="1" hangingPunct="1">
              <a:spcBef>
                <a:spcPct val="0"/>
              </a:spcBef>
            </a:pPr>
            <a:r>
              <a:rPr lang="en-US" i="1">
                <a:latin typeface="Arial" charset="0"/>
                <a:ea typeface="ＭＳ Ｐゴシック" charset="0"/>
                <a:cs typeface="ＭＳ Ｐゴシック" charset="0"/>
              </a:rPr>
              <a:t>The line-maps are created by integrating the simulated data-cube around the H-alpha emission line (in the K-band at this redshift). </a:t>
            </a:r>
          </a:p>
          <a:p>
            <a:pPr defTabSz="457200" eaLnBrk="1" hangingPunct="1">
              <a:spcBef>
                <a:spcPct val="0"/>
              </a:spcBef>
            </a:pPr>
            <a:r>
              <a:rPr lang="en-US" i="1">
                <a:latin typeface="Arial" charset="0"/>
                <a:ea typeface="ＭＳ Ｐゴシック" charset="0"/>
                <a:cs typeface="ＭＳ Ｐゴシック" charset="0"/>
              </a:rPr>
              <a:t>The five panels show the original high-resolution image corresponding to a 5 mas per pixel scale, observations with the 10, 20, 40mas HARMONI scales </a:t>
            </a:r>
          </a:p>
          <a:p>
            <a:pPr defTabSz="457200" eaLnBrk="1" hangingPunct="1">
              <a:spcBef>
                <a:spcPct val="0"/>
              </a:spcBef>
            </a:pPr>
            <a:r>
              <a:rPr lang="en-US" i="1">
                <a:latin typeface="Arial" charset="0"/>
                <a:ea typeface="ＭＳ Ｐゴシック" charset="0"/>
                <a:cs typeface="ＭＳ Ｐゴシック" charset="0"/>
              </a:rPr>
              <a:t>and finally as observed on the VLT with a 100mas scale (SINFONI).</a:t>
            </a:r>
            <a:endParaRPr lang="en-US">
              <a:latin typeface="Arial" charset="0"/>
              <a:ea typeface="ＭＳ Ｐゴシック" charset="0"/>
              <a:cs typeface="ＭＳ Ｐゴシック" charset="0"/>
            </a:endParaRPr>
          </a:p>
        </p:txBody>
      </p:sp>
      <p:sp>
        <p:nvSpPr>
          <p:cNvPr id="3482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D7AFA7E2-CC2B-2645-8591-CE7A77720BC8}" type="slidenum">
              <a:rPr lang="en-US" sz="1200">
                <a:latin typeface="Calibri" charset="0"/>
              </a:rPr>
              <a:pPr algn="r" eaLnBrk="1" hangingPunct="1"/>
              <a:t>14</a:t>
            </a:fld>
            <a:endParaRPr lang="en-US"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BDD8F41-1162-EA43-BB24-C166EA4B6345}" type="slidenum">
              <a:rPr lang="en-US" sz="1200"/>
              <a:pPr/>
              <a:t>26</a:t>
            </a:fld>
            <a:endParaRPr lang="en-US" sz="1200"/>
          </a:p>
        </p:txBody>
      </p:sp>
      <p:sp>
        <p:nvSpPr>
          <p:cNvPr id="59395" name="Rectangle 1026"/>
          <p:cNvSpPr>
            <a:spLocks noGrp="1" noRot="1" noChangeAspect="1" noChangeArrowheads="1"/>
          </p:cNvSpPr>
          <p:nvPr>
            <p:ph type="sldImg"/>
          </p:nvPr>
        </p:nvSpPr>
        <p:spPr>
          <a:solidFill>
            <a:srgbClr val="FFFFFF"/>
          </a:solidFill>
          <a:ln/>
        </p:spPr>
      </p:sp>
      <p:sp>
        <p:nvSpPr>
          <p:cNvPr id="5939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61B8735-6E07-154B-BE3C-75EC17E0B8A1}" type="slidenum">
              <a:rPr lang="en-US" sz="1200"/>
              <a:pPr/>
              <a:t>27</a:t>
            </a:fld>
            <a:endParaRPr lang="en-US" sz="1200"/>
          </a:p>
        </p:txBody>
      </p:sp>
      <p:sp>
        <p:nvSpPr>
          <p:cNvPr id="61443" name="Rectangle 1026"/>
          <p:cNvSpPr>
            <a:spLocks noGrp="1" noRot="1" noChangeAspect="1" noChangeArrowheads="1"/>
          </p:cNvSpPr>
          <p:nvPr>
            <p:ph type="sldImg"/>
          </p:nvPr>
        </p:nvSpPr>
        <p:spPr>
          <a:solidFill>
            <a:srgbClr val="FFFFFF"/>
          </a:solidFill>
          <a:ln/>
        </p:spPr>
      </p:sp>
      <p:sp>
        <p:nvSpPr>
          <p:cNvPr id="6144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Date Placeholder 3"/>
          <p:cNvSpPr>
            <a:spLocks noGrp="1"/>
          </p:cNvSpPr>
          <p:nvPr>
            <p:ph type="dt" sz="half" idx="10"/>
          </p:nvPr>
        </p:nvSpPr>
        <p:spPr>
          <a:xfrm>
            <a:off x="6156325" y="6324600"/>
            <a:ext cx="2530475" cy="381000"/>
          </a:xfrm>
        </p:spPr>
        <p:txBody>
          <a:bodyPr rtlCol="0"/>
          <a:lstStyle>
            <a:lvl1pPr>
              <a:defRPr>
                <a:solidFill>
                  <a:schemeClr val="tx1"/>
                </a:solidFill>
                <a:latin typeface="Gill Sans" pitchFamily="-106" charset="0"/>
                <a:ea typeface="ＭＳ Ｐゴシック" pitchFamily="-106" charset="-128"/>
                <a:cs typeface="ＭＳ Ｐゴシック" pitchFamily="-106" charset="-128"/>
              </a:defRPr>
            </a:lvl1pPr>
          </a:lstStyle>
          <a:p>
            <a:pPr>
              <a:defRPr/>
            </a:pPr>
            <a:r>
              <a:rPr lang="en-GB"/>
              <a:t>ESO - 28 Jan 2010</a:t>
            </a:r>
          </a:p>
        </p:txBody>
      </p:sp>
    </p:spTree>
    <p:extLst>
      <p:ext uri="{BB962C8B-B14F-4D97-AF65-F5344CB8AC3E}">
        <p14:creationId xmlns:p14="http://schemas.microsoft.com/office/powerpoint/2010/main" val="2927882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6156325" y="6324600"/>
            <a:ext cx="2530475" cy="381000"/>
          </a:xfrm>
        </p:spPr>
        <p:txBody>
          <a:bodyPr rtlCol="0"/>
          <a:lstStyle>
            <a:lvl1pPr>
              <a:defRPr>
                <a:solidFill>
                  <a:schemeClr val="tx1"/>
                </a:solidFill>
                <a:latin typeface="Gill Sans" pitchFamily="-106" charset="0"/>
                <a:ea typeface="ＭＳ Ｐゴシック" pitchFamily="-106" charset="-128"/>
                <a:cs typeface="ＭＳ Ｐゴシック" pitchFamily="-106" charset="-128"/>
              </a:defRPr>
            </a:lvl1pPr>
          </a:lstStyle>
          <a:p>
            <a:pPr>
              <a:defRPr/>
            </a:pPr>
            <a:r>
              <a:rPr lang="en-GB"/>
              <a:t>ESO - 28 Jan 2010</a:t>
            </a:r>
          </a:p>
        </p:txBody>
      </p:sp>
    </p:spTree>
    <p:extLst>
      <p:ext uri="{BB962C8B-B14F-4D97-AF65-F5344CB8AC3E}">
        <p14:creationId xmlns:p14="http://schemas.microsoft.com/office/powerpoint/2010/main" val="2306220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6156325" y="6324600"/>
            <a:ext cx="2530475" cy="381000"/>
          </a:xfrm>
        </p:spPr>
        <p:txBody>
          <a:bodyPr rtlCol="0"/>
          <a:lstStyle>
            <a:lvl1pPr>
              <a:defRPr>
                <a:solidFill>
                  <a:schemeClr val="tx1"/>
                </a:solidFill>
                <a:latin typeface="Gill Sans" pitchFamily="-106" charset="0"/>
                <a:ea typeface="ＭＳ Ｐゴシック" pitchFamily="-106" charset="-128"/>
                <a:cs typeface="ＭＳ Ｐゴシック" pitchFamily="-106" charset="-128"/>
              </a:defRPr>
            </a:lvl1pPr>
          </a:lstStyle>
          <a:p>
            <a:pPr>
              <a:defRPr/>
            </a:pPr>
            <a:r>
              <a:rPr lang="en-GB"/>
              <a:t>ESO - 28 Jan 2010</a:t>
            </a:r>
          </a:p>
        </p:txBody>
      </p:sp>
    </p:spTree>
    <p:extLst>
      <p:ext uri="{BB962C8B-B14F-4D97-AF65-F5344CB8AC3E}">
        <p14:creationId xmlns:p14="http://schemas.microsoft.com/office/powerpoint/2010/main" val="1162546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GB"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quarter" idx="2"/>
          </p:nvPr>
        </p:nvSpPr>
        <p:spPr>
          <a:xfrm>
            <a:off x="4648200" y="1752600"/>
            <a:ext cx="3810000" cy="20955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Content Placeholder 4"/>
          <p:cNvSpPr>
            <a:spLocks noGrp="1"/>
          </p:cNvSpPr>
          <p:nvPr>
            <p:ph sz="quarter" idx="3"/>
          </p:nvPr>
        </p:nvSpPr>
        <p:spPr>
          <a:xfrm>
            <a:off x="4648200" y="4000500"/>
            <a:ext cx="3810000" cy="20955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Date Placeholder 5"/>
          <p:cNvSpPr>
            <a:spLocks noGrp="1"/>
          </p:cNvSpPr>
          <p:nvPr>
            <p:ph type="dt" sz="half" idx="10"/>
          </p:nvPr>
        </p:nvSpPr>
        <p:spPr>
          <a:xfrm>
            <a:off x="6156325" y="6324600"/>
            <a:ext cx="2530475" cy="381000"/>
          </a:xfrm>
        </p:spPr>
        <p:txBody>
          <a:bodyPr rtlCol="0"/>
          <a:lstStyle>
            <a:lvl1pPr>
              <a:defRPr>
                <a:solidFill>
                  <a:schemeClr val="tx1"/>
                </a:solidFill>
                <a:latin typeface="Gill Sans" pitchFamily="-106" charset="0"/>
                <a:ea typeface="ＭＳ Ｐゴシック" pitchFamily="-106" charset="-128"/>
                <a:cs typeface="ＭＳ Ｐゴシック" pitchFamily="-106" charset="-128"/>
              </a:defRPr>
            </a:lvl1pPr>
          </a:lstStyle>
          <a:p>
            <a:pPr>
              <a:defRPr/>
            </a:pPr>
            <a:r>
              <a:rPr lang="en-GB"/>
              <a:t>ESO - 28 Jan 2010</a:t>
            </a:r>
          </a:p>
        </p:txBody>
      </p:sp>
    </p:spTree>
    <p:extLst>
      <p:ext uri="{BB962C8B-B14F-4D97-AF65-F5344CB8AC3E}">
        <p14:creationId xmlns:p14="http://schemas.microsoft.com/office/powerpoint/2010/main" val="2084835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GB"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Media Placeholder 3"/>
          <p:cNvSpPr>
            <a:spLocks noGrp="1"/>
          </p:cNvSpPr>
          <p:nvPr>
            <p:ph type="media" sz="half" idx="2"/>
          </p:nvPr>
        </p:nvSpPr>
        <p:spPr>
          <a:xfrm>
            <a:off x="4648200" y="1752600"/>
            <a:ext cx="3810000" cy="4343400"/>
          </a:xfrm>
        </p:spPr>
        <p:txBody>
          <a:bodyPr/>
          <a:lstStyle/>
          <a:p>
            <a:pPr lvl="0"/>
            <a:endParaRPr lang="en-US" noProof="0" dirty="0" smtClean="0"/>
          </a:p>
        </p:txBody>
      </p:sp>
      <p:sp>
        <p:nvSpPr>
          <p:cNvPr id="5" name="Date Placeholder 4"/>
          <p:cNvSpPr>
            <a:spLocks noGrp="1"/>
          </p:cNvSpPr>
          <p:nvPr>
            <p:ph type="dt" sz="half" idx="10"/>
          </p:nvPr>
        </p:nvSpPr>
        <p:spPr>
          <a:xfrm>
            <a:off x="6156325" y="6324600"/>
            <a:ext cx="2530475" cy="381000"/>
          </a:xfrm>
        </p:spPr>
        <p:txBody>
          <a:bodyPr rtlCol="0"/>
          <a:lstStyle>
            <a:lvl1pPr>
              <a:defRPr>
                <a:solidFill>
                  <a:srgbClr val="606060"/>
                </a:solidFill>
                <a:latin typeface="+mj-lt"/>
                <a:ea typeface="ＭＳ Ｐゴシック" pitchFamily="-106" charset="-128"/>
                <a:cs typeface="ＭＳ Ｐゴシック" pitchFamily="-106" charset="-128"/>
              </a:defRPr>
            </a:lvl1pPr>
          </a:lstStyle>
          <a:p>
            <a:pPr>
              <a:defRPr/>
            </a:pPr>
            <a:r>
              <a:rPr lang="en-GB"/>
              <a:t>ESO - 28 Jan 2010</a:t>
            </a:r>
            <a:endParaRPr lang="en-GB" dirty="0"/>
          </a:p>
        </p:txBody>
      </p:sp>
      <p:sp>
        <p:nvSpPr>
          <p:cNvPr id="6" name="Slide Number Placeholder 5"/>
          <p:cNvSpPr>
            <a:spLocks noGrp="1"/>
          </p:cNvSpPr>
          <p:nvPr>
            <p:ph type="sldNum" sz="quarter" idx="11"/>
          </p:nvPr>
        </p:nvSpPr>
        <p:spPr/>
        <p:txBody>
          <a:bodyPr/>
          <a:lstStyle>
            <a:lvl1pPr>
              <a:defRPr/>
            </a:lvl1pPr>
          </a:lstStyle>
          <a:p>
            <a:fld id="{EA4F6507-65EE-3A40-B7E5-ACB14DB6FA4D}"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pPr>
              <a:defRPr/>
            </a:pPr>
            <a:r>
              <a:rPr lang="en-US"/>
              <a:t>Instrument Overview</a:t>
            </a:r>
            <a:endParaRPr lang="en-US" dirty="0"/>
          </a:p>
        </p:txBody>
      </p:sp>
    </p:spTree>
    <p:extLst>
      <p:ext uri="{BB962C8B-B14F-4D97-AF65-F5344CB8AC3E}">
        <p14:creationId xmlns:p14="http://schemas.microsoft.com/office/powerpoint/2010/main" val="3042287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6156325" y="6324600"/>
            <a:ext cx="2530475" cy="381000"/>
          </a:xfrm>
        </p:spPr>
        <p:txBody>
          <a:bodyPr rtlCol="0"/>
          <a:lstStyle>
            <a:lvl1pPr>
              <a:defRPr>
                <a:solidFill>
                  <a:schemeClr val="tx1"/>
                </a:solidFill>
                <a:latin typeface="Gill Sans" pitchFamily="-106" charset="0"/>
                <a:ea typeface="ＭＳ Ｐゴシック" pitchFamily="-106" charset="-128"/>
                <a:cs typeface="ＭＳ Ｐゴシック" pitchFamily="-106" charset="-128"/>
              </a:defRPr>
            </a:lvl1pPr>
          </a:lstStyle>
          <a:p>
            <a:pPr>
              <a:defRPr/>
            </a:pPr>
            <a:r>
              <a:rPr lang="en-GB"/>
              <a:t>ESO - 28 Jan 2010</a:t>
            </a:r>
          </a:p>
        </p:txBody>
      </p:sp>
    </p:spTree>
    <p:extLst>
      <p:ext uri="{BB962C8B-B14F-4D97-AF65-F5344CB8AC3E}">
        <p14:creationId xmlns:p14="http://schemas.microsoft.com/office/powerpoint/2010/main" val="2747261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Date Placeholder 3"/>
          <p:cNvSpPr>
            <a:spLocks noGrp="1"/>
          </p:cNvSpPr>
          <p:nvPr>
            <p:ph type="dt" sz="half" idx="10"/>
          </p:nvPr>
        </p:nvSpPr>
        <p:spPr>
          <a:xfrm>
            <a:off x="6156325" y="6324600"/>
            <a:ext cx="2530475" cy="381000"/>
          </a:xfrm>
        </p:spPr>
        <p:txBody>
          <a:bodyPr rtlCol="0"/>
          <a:lstStyle>
            <a:lvl1pPr>
              <a:defRPr>
                <a:solidFill>
                  <a:schemeClr val="tx1"/>
                </a:solidFill>
                <a:latin typeface="Gill Sans" pitchFamily="-106" charset="0"/>
                <a:ea typeface="ＭＳ Ｐゴシック" pitchFamily="-106" charset="-128"/>
                <a:cs typeface="ＭＳ Ｐゴシック" pitchFamily="-106" charset="-128"/>
              </a:defRPr>
            </a:lvl1pPr>
          </a:lstStyle>
          <a:p>
            <a:pPr>
              <a:defRPr/>
            </a:pPr>
            <a:r>
              <a:rPr lang="en-GB"/>
              <a:t>ESO - 28 Jan 2010</a:t>
            </a:r>
          </a:p>
        </p:txBody>
      </p:sp>
    </p:spTree>
    <p:extLst>
      <p:ext uri="{BB962C8B-B14F-4D97-AF65-F5344CB8AC3E}">
        <p14:creationId xmlns:p14="http://schemas.microsoft.com/office/powerpoint/2010/main" val="512156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6156325" y="6324600"/>
            <a:ext cx="2530475" cy="381000"/>
          </a:xfrm>
        </p:spPr>
        <p:txBody>
          <a:bodyPr rtlCol="0"/>
          <a:lstStyle>
            <a:lvl1pPr>
              <a:defRPr>
                <a:solidFill>
                  <a:schemeClr val="tx1"/>
                </a:solidFill>
                <a:latin typeface="Gill Sans" pitchFamily="-106" charset="0"/>
                <a:ea typeface="ＭＳ Ｐゴシック" pitchFamily="-106" charset="-128"/>
                <a:cs typeface="ＭＳ Ｐゴシック" pitchFamily="-106" charset="-128"/>
              </a:defRPr>
            </a:lvl1pPr>
          </a:lstStyle>
          <a:p>
            <a:pPr>
              <a:defRPr/>
            </a:pPr>
            <a:r>
              <a:rPr lang="en-GB"/>
              <a:t>ESO - 28 Jan 2010</a:t>
            </a:r>
          </a:p>
        </p:txBody>
      </p:sp>
    </p:spTree>
    <p:extLst>
      <p:ext uri="{BB962C8B-B14F-4D97-AF65-F5344CB8AC3E}">
        <p14:creationId xmlns:p14="http://schemas.microsoft.com/office/powerpoint/2010/main" val="2893540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6156325" y="6324600"/>
            <a:ext cx="2530475" cy="381000"/>
          </a:xfrm>
        </p:spPr>
        <p:txBody>
          <a:bodyPr rtlCol="0"/>
          <a:lstStyle>
            <a:lvl1pPr>
              <a:defRPr>
                <a:solidFill>
                  <a:schemeClr val="tx1"/>
                </a:solidFill>
                <a:latin typeface="Gill Sans" pitchFamily="-106" charset="0"/>
                <a:ea typeface="ＭＳ Ｐゴシック" pitchFamily="-106" charset="-128"/>
                <a:cs typeface="ＭＳ Ｐゴシック" pitchFamily="-106" charset="-128"/>
              </a:defRPr>
            </a:lvl1pPr>
          </a:lstStyle>
          <a:p>
            <a:pPr>
              <a:defRPr/>
            </a:pPr>
            <a:r>
              <a:rPr lang="en-GB"/>
              <a:t>ESO - 28 Jan 2010</a:t>
            </a:r>
          </a:p>
        </p:txBody>
      </p:sp>
    </p:spTree>
    <p:extLst>
      <p:ext uri="{BB962C8B-B14F-4D97-AF65-F5344CB8AC3E}">
        <p14:creationId xmlns:p14="http://schemas.microsoft.com/office/powerpoint/2010/main" val="2215458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6156325" y="6324600"/>
            <a:ext cx="2530475" cy="381000"/>
          </a:xfrm>
        </p:spPr>
        <p:txBody>
          <a:bodyPr rtlCol="0"/>
          <a:lstStyle>
            <a:lvl1pPr>
              <a:defRPr>
                <a:solidFill>
                  <a:schemeClr val="tx1"/>
                </a:solidFill>
                <a:latin typeface="Gill Sans" pitchFamily="-106" charset="0"/>
                <a:ea typeface="ＭＳ Ｐゴシック" pitchFamily="-106" charset="-128"/>
                <a:cs typeface="ＭＳ Ｐゴシック" pitchFamily="-106" charset="-128"/>
              </a:defRPr>
            </a:lvl1pPr>
          </a:lstStyle>
          <a:p>
            <a:pPr>
              <a:defRPr/>
            </a:pPr>
            <a:r>
              <a:rPr lang="en-GB"/>
              <a:t>ESO - 28 Jan 2010</a:t>
            </a:r>
          </a:p>
        </p:txBody>
      </p:sp>
      <p:sp>
        <p:nvSpPr>
          <p:cNvPr id="4" name="Slide Number Placeholder 3"/>
          <p:cNvSpPr>
            <a:spLocks noGrp="1"/>
          </p:cNvSpPr>
          <p:nvPr>
            <p:ph type="sldNum" sz="quarter" idx="11"/>
          </p:nvPr>
        </p:nvSpPr>
        <p:spPr/>
        <p:txBody>
          <a:bodyPr/>
          <a:lstStyle>
            <a:lvl1pPr>
              <a:defRPr/>
            </a:lvl1pPr>
          </a:lstStyle>
          <a:p>
            <a:fld id="{7F77E50E-57DB-C749-B366-62F2BBB3F2A5}" type="slidenum">
              <a:rPr lang="en-US"/>
              <a:pPr/>
              <a:t>‹#›</a:t>
            </a:fld>
            <a:endParaRPr lang="en-US"/>
          </a:p>
        </p:txBody>
      </p:sp>
      <p:sp>
        <p:nvSpPr>
          <p:cNvPr id="5" name="Footer Placeholder 4"/>
          <p:cNvSpPr>
            <a:spLocks noGrp="1"/>
          </p:cNvSpPr>
          <p:nvPr>
            <p:ph type="ftr" sz="quarter" idx="12"/>
          </p:nvPr>
        </p:nvSpPr>
        <p:spPr/>
        <p:txBody>
          <a:bodyPr/>
          <a:lstStyle>
            <a:lvl1pPr>
              <a:defRPr/>
            </a:lvl1pPr>
          </a:lstStyle>
          <a:p>
            <a:pPr>
              <a:defRPr/>
            </a:pPr>
            <a:r>
              <a:rPr lang="en-US"/>
              <a:t>Instrument Overview</a:t>
            </a:r>
            <a:endParaRPr lang="en-US" dirty="0"/>
          </a:p>
        </p:txBody>
      </p:sp>
    </p:spTree>
    <p:extLst>
      <p:ext uri="{BB962C8B-B14F-4D97-AF65-F5344CB8AC3E}">
        <p14:creationId xmlns:p14="http://schemas.microsoft.com/office/powerpoint/2010/main" val="369220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156325" y="6324600"/>
            <a:ext cx="2530475" cy="381000"/>
          </a:xfrm>
        </p:spPr>
        <p:txBody>
          <a:bodyPr rtlCol="0"/>
          <a:lstStyle>
            <a:lvl1pPr>
              <a:defRPr>
                <a:solidFill>
                  <a:schemeClr val="tx1"/>
                </a:solidFill>
                <a:latin typeface="Gill Sans" pitchFamily="-106" charset="0"/>
                <a:ea typeface="ＭＳ Ｐゴシック" pitchFamily="-106" charset="-128"/>
                <a:cs typeface="ＭＳ Ｐゴシック" pitchFamily="-106" charset="-128"/>
              </a:defRPr>
            </a:lvl1pPr>
          </a:lstStyle>
          <a:p>
            <a:pPr>
              <a:defRPr/>
            </a:pPr>
            <a:r>
              <a:rPr lang="en-GB"/>
              <a:t>ESO - 28 Jan 2010</a:t>
            </a:r>
          </a:p>
        </p:txBody>
      </p:sp>
    </p:spTree>
    <p:extLst>
      <p:ext uri="{BB962C8B-B14F-4D97-AF65-F5344CB8AC3E}">
        <p14:creationId xmlns:p14="http://schemas.microsoft.com/office/powerpoint/2010/main" val="2352446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6156325" y="6324600"/>
            <a:ext cx="2530475" cy="381000"/>
          </a:xfrm>
        </p:spPr>
        <p:txBody>
          <a:bodyPr rtlCol="0"/>
          <a:lstStyle>
            <a:lvl1pPr>
              <a:defRPr>
                <a:solidFill>
                  <a:schemeClr val="tx1"/>
                </a:solidFill>
                <a:latin typeface="Gill Sans" pitchFamily="-106" charset="0"/>
                <a:ea typeface="ＭＳ Ｐゴシック" pitchFamily="-106" charset="-128"/>
                <a:cs typeface="ＭＳ Ｐゴシック" pitchFamily="-106" charset="-128"/>
              </a:defRPr>
            </a:lvl1pPr>
          </a:lstStyle>
          <a:p>
            <a:pPr>
              <a:defRPr/>
            </a:pPr>
            <a:r>
              <a:rPr lang="en-GB"/>
              <a:t>ESO - 28 Jan 2010</a:t>
            </a:r>
          </a:p>
        </p:txBody>
      </p:sp>
    </p:spTree>
    <p:extLst>
      <p:ext uri="{BB962C8B-B14F-4D97-AF65-F5344CB8AC3E}">
        <p14:creationId xmlns:p14="http://schemas.microsoft.com/office/powerpoint/2010/main" val="788637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6156325" y="6324600"/>
            <a:ext cx="2530475" cy="381000"/>
          </a:xfrm>
        </p:spPr>
        <p:txBody>
          <a:bodyPr rtlCol="0"/>
          <a:lstStyle>
            <a:lvl1pPr>
              <a:defRPr>
                <a:solidFill>
                  <a:schemeClr val="tx1"/>
                </a:solidFill>
                <a:latin typeface="Gill Sans" pitchFamily="-106" charset="0"/>
                <a:ea typeface="ＭＳ Ｐゴシック" pitchFamily="-106" charset="-128"/>
                <a:cs typeface="ＭＳ Ｐゴシック" pitchFamily="-106" charset="-128"/>
              </a:defRPr>
            </a:lvl1pPr>
          </a:lstStyle>
          <a:p>
            <a:pPr>
              <a:defRPr/>
            </a:pPr>
            <a:r>
              <a:rPr lang="en-GB"/>
              <a:t>ESO - 28 Jan 2010</a:t>
            </a:r>
          </a:p>
        </p:txBody>
      </p:sp>
    </p:spTree>
    <p:extLst>
      <p:ext uri="{BB962C8B-B14F-4D97-AF65-F5344CB8AC3E}">
        <p14:creationId xmlns:p14="http://schemas.microsoft.com/office/powerpoint/2010/main" val="30656310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6" Type="http://schemas.openxmlformats.org/officeDocument/2006/relationships/image" Target="../media/image2.png"/><Relationship Id="rId17" Type="http://schemas.openxmlformats.org/officeDocument/2006/relationships/image" Target="../media/image3.png"/><Relationship Id="rId18" Type="http://schemas.openxmlformats.org/officeDocument/2006/relationships/image" Target="../media/image4.png"/><Relationship Id="rId19"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752600"/>
            <a:ext cx="7772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28" name="Picture 7" descr="ukatc"/>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 y="6477000"/>
            <a:ext cx="19050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9" descr="ox_rec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5800" y="6172200"/>
            <a:ext cx="121920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0" descr="logo_cral_25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4600" y="6324600"/>
            <a:ext cx="4572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1" descr="CSIC_logo_0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400" y="5791200"/>
            <a:ext cx="4365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2" descr="logoiac300"/>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1200" y="62484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ate Placeholder 10"/>
          <p:cNvSpPr>
            <a:spLocks noGrp="1"/>
          </p:cNvSpPr>
          <p:nvPr>
            <p:ph type="dt" sz="half" idx="2"/>
          </p:nvPr>
        </p:nvSpPr>
        <p:spPr>
          <a:xfrm>
            <a:off x="6172200" y="632460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606060"/>
                </a:solidFill>
                <a:latin typeface="Copperplate Gothic Bold" charset="0"/>
              </a:defRPr>
            </a:lvl1pPr>
          </a:lstStyle>
          <a:p>
            <a:r>
              <a:rPr lang="en-GB"/>
              <a:t>ESO - 28 Jan 2010</a:t>
            </a:r>
            <a:endParaRPr lang="en-US"/>
          </a:p>
        </p:txBody>
      </p:sp>
      <p:sp>
        <p:nvSpPr>
          <p:cNvPr id="12" name="Footer Placeholder 11"/>
          <p:cNvSpPr>
            <a:spLocks noGrp="1"/>
          </p:cNvSpPr>
          <p:nvPr>
            <p:ph type="ftr" sz="quarter" idx="3"/>
          </p:nvPr>
        </p:nvSpPr>
        <p:spPr>
          <a:xfrm>
            <a:off x="3124200" y="6324600"/>
            <a:ext cx="2895600" cy="365125"/>
          </a:xfrm>
          <a:prstGeom prst="rect">
            <a:avLst/>
          </a:prstGeom>
        </p:spPr>
        <p:txBody>
          <a:bodyPr vert="horz" lIns="91440" tIns="45720" rIns="91440" bIns="45720" rtlCol="0" anchor="ctr"/>
          <a:lstStyle>
            <a:lvl1pPr algn="ctr">
              <a:defRPr sz="1200">
                <a:solidFill>
                  <a:srgbClr val="606060"/>
                </a:solidFill>
                <a:latin typeface="+mj-lt"/>
                <a:ea typeface="ＭＳ Ｐゴシック" pitchFamily="-106" charset="-128"/>
                <a:cs typeface="ＭＳ Ｐゴシック" pitchFamily="-106" charset="-128"/>
              </a:defRPr>
            </a:lvl1pPr>
          </a:lstStyle>
          <a:p>
            <a:pPr>
              <a:defRPr/>
            </a:pPr>
            <a:r>
              <a:rPr lang="en-US"/>
              <a:t>Instrument Overview</a:t>
            </a:r>
            <a:endParaRPr lang="en-US" dirty="0"/>
          </a:p>
        </p:txBody>
      </p:sp>
      <p:sp>
        <p:nvSpPr>
          <p:cNvPr id="13" name="Slide Number Placeholder 12"/>
          <p:cNvSpPr>
            <a:spLocks noGrp="1"/>
          </p:cNvSpPr>
          <p:nvPr>
            <p:ph type="sldNum" sz="quarter" idx="4"/>
          </p:nvPr>
        </p:nvSpPr>
        <p:spPr>
          <a:xfrm>
            <a:off x="6858000" y="63246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606060"/>
                </a:solidFill>
                <a:latin typeface="Copperplate Gothic Bold" charset="0"/>
              </a:defRPr>
            </a:lvl1pPr>
          </a:lstStyle>
          <a:p>
            <a:fld id="{E8F839C8-4A03-2F46-A932-08039CB226B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Copperplate Gothic Bold"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000">
          <a:solidFill>
            <a:schemeClr val="tx1"/>
          </a:solidFill>
          <a:latin typeface="Copperplate Gothic Bold"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000">
          <a:solidFill>
            <a:schemeClr val="tx1"/>
          </a:solidFill>
          <a:latin typeface="Copperplate Gothic Bold"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000">
          <a:solidFill>
            <a:schemeClr val="tx1"/>
          </a:solidFill>
          <a:latin typeface="Copperplate Gothic Bold" pitchFamily="-106" charset="0"/>
          <a:ea typeface="ＭＳ Ｐゴシック" pitchFamily="-106" charset="-128"/>
          <a:cs typeface="ＭＳ Ｐゴシック" pitchFamily="-106" charset="-128"/>
        </a:defRPr>
      </a:lvl5pPr>
      <a:lvl6pPr marL="457200" algn="ctr" rtl="0" fontAlgn="base">
        <a:spcBef>
          <a:spcPct val="0"/>
        </a:spcBef>
        <a:spcAft>
          <a:spcPct val="0"/>
        </a:spcAft>
        <a:defRPr sz="4000">
          <a:solidFill>
            <a:schemeClr val="tx1"/>
          </a:solidFill>
          <a:latin typeface="Copperplate Gothic Bold" pitchFamily="-106" charset="0"/>
          <a:ea typeface="ＭＳ Ｐゴシック" pitchFamily="-106" charset="-128"/>
          <a:cs typeface="ＭＳ Ｐゴシック" pitchFamily="-106" charset="-128"/>
        </a:defRPr>
      </a:lvl6pPr>
      <a:lvl7pPr marL="914400" algn="ctr" rtl="0" fontAlgn="base">
        <a:spcBef>
          <a:spcPct val="0"/>
        </a:spcBef>
        <a:spcAft>
          <a:spcPct val="0"/>
        </a:spcAft>
        <a:defRPr sz="4000">
          <a:solidFill>
            <a:schemeClr val="tx1"/>
          </a:solidFill>
          <a:latin typeface="Copperplate Gothic Bold"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000">
          <a:solidFill>
            <a:schemeClr val="tx1"/>
          </a:solidFill>
          <a:latin typeface="Copperplate Gothic Bold"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000">
          <a:solidFill>
            <a:schemeClr val="tx1"/>
          </a:solidFill>
          <a:latin typeface="Copperplate Gothic Bold"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562100" indent="-228600" algn="l" rtl="0" eaLnBrk="0" fontAlgn="base" hangingPunct="0">
        <a:spcBef>
          <a:spcPct val="20000"/>
        </a:spcBef>
        <a:spcAft>
          <a:spcPct val="0"/>
        </a:spcAft>
        <a:buChar char="–"/>
        <a:defRPr>
          <a:solidFill>
            <a:schemeClr val="tx1"/>
          </a:solidFill>
          <a:latin typeface="+mn-lt"/>
          <a:ea typeface="+mn-ea"/>
        </a:defRPr>
      </a:lvl4pPr>
      <a:lvl5pPr marL="1981200" indent="-228600" algn="l" rtl="0" eaLnBrk="0" fontAlgn="base" hangingPunct="0">
        <a:spcBef>
          <a:spcPct val="20000"/>
        </a:spcBef>
        <a:spcAft>
          <a:spcPct val="0"/>
        </a:spcAft>
        <a:buChar char="»"/>
        <a:defRPr>
          <a:solidFill>
            <a:schemeClr val="tx1"/>
          </a:solidFill>
          <a:latin typeface="+mn-lt"/>
          <a:ea typeface="+mn-ea"/>
        </a:defRPr>
      </a:lvl5pPr>
      <a:lvl6pPr marL="2438400" indent="-228600" algn="l" rtl="0" fontAlgn="base">
        <a:spcBef>
          <a:spcPct val="20000"/>
        </a:spcBef>
        <a:spcAft>
          <a:spcPct val="0"/>
        </a:spcAft>
        <a:buChar char="»"/>
        <a:defRPr>
          <a:solidFill>
            <a:schemeClr val="tx1"/>
          </a:solidFill>
          <a:latin typeface="+mn-lt"/>
          <a:ea typeface="+mn-ea"/>
        </a:defRPr>
      </a:lvl6pPr>
      <a:lvl7pPr marL="2895600" indent="-228600" algn="l" rtl="0" fontAlgn="base">
        <a:spcBef>
          <a:spcPct val="20000"/>
        </a:spcBef>
        <a:spcAft>
          <a:spcPct val="0"/>
        </a:spcAft>
        <a:buChar char="»"/>
        <a:defRPr>
          <a:solidFill>
            <a:schemeClr val="tx1"/>
          </a:solidFill>
          <a:latin typeface="+mn-lt"/>
          <a:ea typeface="+mn-ea"/>
        </a:defRPr>
      </a:lvl7pPr>
      <a:lvl8pPr marL="3352800" indent="-228600" algn="l" rtl="0" fontAlgn="base">
        <a:spcBef>
          <a:spcPct val="20000"/>
        </a:spcBef>
        <a:spcAft>
          <a:spcPct val="0"/>
        </a:spcAft>
        <a:buChar char="»"/>
        <a:defRPr>
          <a:solidFill>
            <a:schemeClr val="tx1"/>
          </a:solidFill>
          <a:latin typeface="+mn-lt"/>
          <a:ea typeface="+mn-ea"/>
        </a:defRPr>
      </a:lvl8pPr>
      <a:lvl9pPr marL="38100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wmf"/><Relationship Id="rId3" Type="http://schemas.openxmlformats.org/officeDocument/2006/relationships/image" Target="../media/image34.wmf"/></Relationships>
</file>

<file path=ppt/slides/_rels/slide17.xml.rels><?xml version="1.0" encoding="UTF-8" standalone="yes"?>
<Relationships xmlns="http://schemas.openxmlformats.org/package/2006/relationships"><Relationship Id="rId3" Type="http://schemas.openxmlformats.org/officeDocument/2006/relationships/image" Target="../media/image35.wmf"/><Relationship Id="rId4" Type="http://schemas.openxmlformats.org/officeDocument/2006/relationships/image" Target="../media/image36.wmf"/><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wmf"/></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oleObject" Target="file:///\\localhost\Volumes\Users\thatteadmin\Documents\HARMONI\!OLE_LINK2" TargetMode="External"/><Relationship Id="rId4" Type="http://schemas.openxmlformats.org/officeDocument/2006/relationships/image" Target="../media/image4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emf"/></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5.png"/><Relationship Id="rId1" Type="http://schemas.microsoft.com/office/2007/relationships/media" Target="file://localhost/Users/thatteadmin/Documents/HARMONI/harmoni-3.mpg" TargetMode="External"/><Relationship Id="rId2" Type="http://schemas.openxmlformats.org/officeDocument/2006/relationships/video" Target="file://localhost/Users/thatteadmin/Documents/HARMONI/harmoni-3.m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emf"/><Relationship Id="rId5" Type="http://schemas.openxmlformats.org/officeDocument/2006/relationships/image" Target="../media/image14.emf"/><Relationship Id="rId6" Type="http://schemas.openxmlformats.org/officeDocument/2006/relationships/image" Target="../media/image15.emf"/><Relationship Id="rId7"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8" descr="ELT_vlt"/>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26988"/>
            <a:ext cx="9213851"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4"/>
          <p:cNvSpPr>
            <a:spLocks/>
          </p:cNvSpPr>
          <p:nvPr/>
        </p:nvSpPr>
        <p:spPr bwMode="auto">
          <a:xfrm>
            <a:off x="3314700" y="5753100"/>
            <a:ext cx="7413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p>
            <a:pPr marL="39688"/>
            <a:r>
              <a:rPr lang="en-US" sz="1800" b="1">
                <a:solidFill>
                  <a:srgbClr val="FFFFFF"/>
                </a:solidFill>
                <a:latin typeface="Gill Sans" charset="0"/>
                <a:sym typeface="Gill Sans" charset="0"/>
              </a:rPr>
              <a:t>E-ELT</a:t>
            </a:r>
          </a:p>
        </p:txBody>
      </p:sp>
      <p:sp>
        <p:nvSpPr>
          <p:cNvPr id="18436" name="Rectangle 5"/>
          <p:cNvSpPr>
            <a:spLocks/>
          </p:cNvSpPr>
          <p:nvPr/>
        </p:nvSpPr>
        <p:spPr bwMode="auto">
          <a:xfrm>
            <a:off x="7380288" y="5661025"/>
            <a:ext cx="5127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p>
            <a:pPr marL="39688"/>
            <a:r>
              <a:rPr lang="en-US" sz="1800" b="1">
                <a:solidFill>
                  <a:srgbClr val="FFFFFF"/>
                </a:solidFill>
                <a:latin typeface="Gill Sans" charset="0"/>
                <a:sym typeface="Gill Sans" charset="0"/>
              </a:rPr>
              <a:t>VLT</a:t>
            </a:r>
          </a:p>
        </p:txBody>
      </p:sp>
      <p:sp>
        <p:nvSpPr>
          <p:cNvPr id="18437" name="Rectangle 6"/>
          <p:cNvSpPr>
            <a:spLocks/>
          </p:cNvSpPr>
          <p:nvPr/>
        </p:nvSpPr>
        <p:spPr bwMode="auto">
          <a:xfrm>
            <a:off x="2411760" y="260648"/>
            <a:ext cx="5953968" cy="150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ctr">
              <a:spcBef>
                <a:spcPts val="300"/>
              </a:spcBef>
            </a:pPr>
            <a:r>
              <a:rPr lang="en-US" sz="3600" dirty="0" smtClean="0">
                <a:solidFill>
                  <a:srgbClr val="FFFFFF"/>
                </a:solidFill>
                <a:latin typeface="Gill Sans" charset="0"/>
                <a:sym typeface="Gill Sans" charset="0"/>
              </a:rPr>
              <a:t>HARMONI – the first light integral field spectrograph for the E-ELT</a:t>
            </a:r>
            <a:endParaRPr lang="en-US" sz="3600" dirty="0">
              <a:solidFill>
                <a:srgbClr val="FFFFFF"/>
              </a:solidFill>
              <a:latin typeface="Gill Sans" charset="0"/>
              <a:sym typeface="Gill Sans" charset="0"/>
            </a:endParaRPr>
          </a:p>
        </p:txBody>
      </p:sp>
      <p:sp>
        <p:nvSpPr>
          <p:cNvPr id="18438" name="TextBox 6"/>
          <p:cNvSpPr txBox="1">
            <a:spLocks noChangeArrowheads="1"/>
          </p:cNvSpPr>
          <p:nvPr/>
        </p:nvSpPr>
        <p:spPr bwMode="auto">
          <a:xfrm>
            <a:off x="5462778" y="2492896"/>
            <a:ext cx="3681222"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dirty="0"/>
              <a:t>Niranjan </a:t>
            </a:r>
            <a:r>
              <a:rPr lang="en-US" dirty="0" smtClean="0"/>
              <a:t>Thatte</a:t>
            </a:r>
          </a:p>
          <a:p>
            <a:pPr algn="ctr"/>
            <a:r>
              <a:rPr lang="en-US" dirty="0" smtClean="0"/>
              <a:t>On behalf of the HARMONI consortium</a:t>
            </a:r>
            <a:endParaRPr lang="en-US" dirty="0"/>
          </a:p>
        </p:txBody>
      </p:sp>
      <p:sp>
        <p:nvSpPr>
          <p:cNvPr id="18439" name="TextBox 7"/>
          <p:cNvSpPr txBox="1">
            <a:spLocks noChangeArrowheads="1"/>
          </p:cNvSpPr>
          <p:nvPr/>
        </p:nvSpPr>
        <p:spPr bwMode="auto">
          <a:xfrm>
            <a:off x="539552" y="6165304"/>
            <a:ext cx="75000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Special thanks </a:t>
            </a:r>
            <a:r>
              <a:rPr lang="en-US" dirty="0" smtClean="0"/>
              <a:t>to M. </a:t>
            </a:r>
            <a:r>
              <a:rPr lang="en-US" dirty="0" err="1" smtClean="0"/>
              <a:t>Tecza</a:t>
            </a:r>
            <a:r>
              <a:rPr lang="en-US" dirty="0" smtClean="0"/>
              <a:t>, F. Clarke, D. Montgomery</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539750" y="1052513"/>
            <a:ext cx="8275638" cy="1143000"/>
          </a:xfrm>
        </p:spPr>
        <p:txBody>
          <a:bodyPr/>
          <a:lstStyle/>
          <a:p>
            <a:pPr eaLnBrk="1" hangingPunct="1"/>
            <a:r>
              <a:rPr lang="en-GB" sz="3600" b="1">
                <a:latin typeface="Copperplate Gothic Bold" charset="0"/>
                <a:ea typeface="ＭＳ Ｐゴシック" charset="0"/>
                <a:cs typeface="ＭＳ Ｐゴシック" charset="0"/>
              </a:rPr>
              <a:t>Science Case &amp; Requirements</a:t>
            </a:r>
            <a:r>
              <a:rPr lang="en-GB" sz="3600">
                <a:latin typeface="Copperplate Gothic Bold" charset="0"/>
                <a:ea typeface="ＭＳ Ｐゴシック" charset="0"/>
                <a:cs typeface="ＭＳ Ｐゴシック" charset="0"/>
              </a:rPr>
              <a:t> </a:t>
            </a:r>
          </a:p>
        </p:txBody>
      </p:sp>
      <p:sp>
        <p:nvSpPr>
          <p:cNvPr id="30723" name="Rectangle 3"/>
          <p:cNvSpPr>
            <a:spLocks noGrp="1" noChangeArrowheads="1"/>
          </p:cNvSpPr>
          <p:nvPr>
            <p:ph type="subTitle" idx="1"/>
          </p:nvPr>
        </p:nvSpPr>
        <p:spPr>
          <a:xfrm>
            <a:off x="468313" y="3276600"/>
            <a:ext cx="8207375" cy="1752600"/>
          </a:xfrm>
        </p:spPr>
        <p:txBody>
          <a:bodyPr/>
          <a:lstStyle/>
          <a:p>
            <a:pPr eaLnBrk="1" hangingPunct="1">
              <a:lnSpc>
                <a:spcPct val="90000"/>
              </a:lnSpc>
            </a:pPr>
            <a:r>
              <a:rPr lang="en-GB" sz="2000" b="1">
                <a:latin typeface="Gill Sans MT" charset="0"/>
                <a:ea typeface="ＭＳ Ｐゴシック" charset="0"/>
                <a:cs typeface="ＭＳ Ｐゴシック" charset="0"/>
              </a:rPr>
              <a:t>Contributors:</a:t>
            </a:r>
            <a:r>
              <a:rPr lang="en-GB" sz="2000">
                <a:latin typeface="Gill Sans MT" charset="0"/>
                <a:ea typeface="ＭＳ Ｐゴシック" charset="0"/>
                <a:cs typeface="ＭＳ Ｐゴシック" charset="0"/>
              </a:rPr>
              <a:t> Roger Davies, Matthias Tecza, Santiago Arribas, Roland, Bacon, Fraser Clarke, Luis Colina, Eric Emsellem, Tim Goodsall, Isobel Hook, Matt Jarvis, Andrew Levan, John Magorrian, Livia Origlia, Rafael Rebolo, Dimitra Rigopoulou, Mark Swinbank, Nial Tanvir, Niranjan Thatte, Eline Tolstoy, Aprajita Verma.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GB" sz="3600">
                <a:latin typeface="Copperplate Gothic Bold" charset="0"/>
                <a:ea typeface="ＭＳ Ｐゴシック" charset="0"/>
                <a:cs typeface="ＭＳ Ｐゴシック" charset="0"/>
              </a:rPr>
              <a:t>Scientific motivation</a:t>
            </a:r>
            <a:br>
              <a:rPr lang="en-GB" sz="3600">
                <a:latin typeface="Copperplate Gothic Bold" charset="0"/>
                <a:ea typeface="ＭＳ Ｐゴシック" charset="0"/>
                <a:cs typeface="ＭＳ Ｐゴシック" charset="0"/>
              </a:rPr>
            </a:br>
            <a:endParaRPr lang="en-GB" sz="3600">
              <a:latin typeface="Copperplate Gothic Bold" charset="0"/>
              <a:ea typeface="ＭＳ Ｐゴシック" charset="0"/>
              <a:cs typeface="ＭＳ Ｐゴシック" charset="0"/>
            </a:endParaRPr>
          </a:p>
        </p:txBody>
      </p:sp>
      <p:sp>
        <p:nvSpPr>
          <p:cNvPr id="28675" name="Rectangle 3"/>
          <p:cNvSpPr>
            <a:spLocks noGrp="1" noChangeArrowheads="1"/>
          </p:cNvSpPr>
          <p:nvPr>
            <p:ph type="body" sz="half" idx="1"/>
          </p:nvPr>
        </p:nvSpPr>
        <p:spPr>
          <a:xfrm>
            <a:off x="685800" y="1196975"/>
            <a:ext cx="7990656" cy="2880097"/>
          </a:xfrm>
        </p:spPr>
        <p:txBody>
          <a:bodyPr/>
          <a:lstStyle/>
          <a:p>
            <a:pPr eaLnBrk="1" hangingPunct="1">
              <a:lnSpc>
                <a:spcPct val="90000"/>
              </a:lnSpc>
            </a:pPr>
            <a:r>
              <a:rPr lang="en-GB" sz="2000" dirty="0">
                <a:latin typeface="Gill Sans MT" charset="0"/>
                <a:ea typeface="ＭＳ Ｐゴシック" charset="0"/>
                <a:cs typeface="ＭＳ Ｐゴシック" charset="0"/>
              </a:rPr>
              <a:t>At the fine scale of E-ELT + HARMONI working in the diffraction limit there is enormous value in being able to reconstruct where, in a complex image, a spectrum arises. </a:t>
            </a:r>
          </a:p>
          <a:p>
            <a:pPr eaLnBrk="1" hangingPunct="1">
              <a:lnSpc>
                <a:spcPct val="90000"/>
              </a:lnSpc>
            </a:pPr>
            <a:r>
              <a:rPr lang="en-GB" sz="2000" dirty="0">
                <a:latin typeface="Gill Sans MT" charset="0"/>
                <a:ea typeface="ＭＳ Ｐゴシック" charset="0"/>
                <a:cs typeface="ＭＳ Ｐゴシック" charset="0"/>
              </a:rPr>
              <a:t>Using AO in the infrared conditions change rapidly so that a simultaneous recording of all positions and wavelengths removes ambiguities. </a:t>
            </a:r>
          </a:p>
          <a:p>
            <a:pPr eaLnBrk="1" hangingPunct="1">
              <a:lnSpc>
                <a:spcPct val="90000"/>
              </a:lnSpc>
            </a:pPr>
            <a:r>
              <a:rPr lang="en-GB" sz="2000" dirty="0">
                <a:latin typeface="Gill Sans MT" charset="0"/>
                <a:ea typeface="ＭＳ Ｐゴシック" charset="0"/>
                <a:cs typeface="ＭＳ Ｐゴシック" charset="0"/>
              </a:rPr>
              <a:t>At high z there are many more morphologically complex, low mass objects. Fine angular resolution and high spectral resolution are needed.</a:t>
            </a:r>
          </a:p>
          <a:p>
            <a:pPr eaLnBrk="1" hangingPunct="1">
              <a:lnSpc>
                <a:spcPct val="90000"/>
              </a:lnSpc>
            </a:pPr>
            <a:r>
              <a:rPr lang="en-GB" sz="2000" dirty="0">
                <a:latin typeface="Gill Sans MT" charset="0"/>
                <a:ea typeface="ＭＳ Ｐゴシック" charset="0"/>
                <a:cs typeface="ＭＳ Ｐゴシック" charset="0"/>
              </a:rPr>
              <a:t>IFU records PSF from observations (if </a:t>
            </a:r>
            <a:r>
              <a:rPr lang="en-GB" sz="2000" dirty="0" err="1">
                <a:latin typeface="Gill Sans MT" charset="0"/>
                <a:ea typeface="ＭＳ Ｐゴシック" charset="0"/>
                <a:cs typeface="ＭＳ Ｐゴシック" charset="0"/>
              </a:rPr>
              <a:t>FoV</a:t>
            </a:r>
            <a:r>
              <a:rPr lang="en-GB" sz="2000" dirty="0">
                <a:latin typeface="Gill Sans MT" charset="0"/>
                <a:ea typeface="ＭＳ Ｐゴシック" charset="0"/>
                <a:cs typeface="ＭＳ Ｐゴシック" charset="0"/>
              </a:rPr>
              <a:t> contains a point source </a:t>
            </a:r>
            <a:r>
              <a:rPr lang="en-GB" sz="2000" dirty="0" err="1">
                <a:latin typeface="Gill Sans MT" charset="0"/>
                <a:ea typeface="ＭＳ Ｐゴシック" charset="0"/>
                <a:cs typeface="ＭＳ Ｐゴシック" charset="0"/>
              </a:rPr>
              <a:t>eg</a:t>
            </a:r>
            <a:r>
              <a:rPr lang="en-GB" sz="2000" dirty="0">
                <a:latin typeface="Gill Sans MT" charset="0"/>
                <a:ea typeface="ＭＳ Ｐゴシック" charset="0"/>
                <a:cs typeface="ＭＳ Ｐゴシック" charset="0"/>
              </a:rPr>
              <a:t>. quasar BLR).  </a:t>
            </a:r>
          </a:p>
          <a:p>
            <a:pPr eaLnBrk="1" hangingPunct="1">
              <a:lnSpc>
                <a:spcPct val="90000"/>
              </a:lnSpc>
              <a:buFontTx/>
              <a:buNone/>
            </a:pPr>
            <a:endParaRPr lang="en-GB" sz="2000" dirty="0">
              <a:latin typeface="Gill Sans MT" charset="0"/>
              <a:ea typeface="ＭＳ Ｐゴシック" charset="0"/>
              <a:cs typeface="ＭＳ Ｐゴシック" charset="0"/>
            </a:endParaRPr>
          </a:p>
          <a:p>
            <a:pPr eaLnBrk="1" hangingPunct="1">
              <a:lnSpc>
                <a:spcPct val="90000"/>
              </a:lnSpc>
              <a:buFontTx/>
              <a:buNone/>
            </a:pPr>
            <a:endParaRPr lang="en-GB" sz="2000" dirty="0">
              <a:latin typeface="Gill Sans MT" charset="0"/>
              <a:ea typeface="ＭＳ Ｐゴシック" charset="0"/>
              <a:cs typeface="ＭＳ Ｐゴシック" charset="0"/>
            </a:endParaRPr>
          </a:p>
          <a:p>
            <a:pPr eaLnBrk="1" hangingPunct="1">
              <a:lnSpc>
                <a:spcPct val="90000"/>
              </a:lnSpc>
              <a:buFontTx/>
              <a:buNone/>
            </a:pPr>
            <a:endParaRPr lang="en-GB" sz="2000" dirty="0">
              <a:latin typeface="Gill Sans MT" charset="0"/>
              <a:ea typeface="ＭＳ Ｐゴシック" charset="0"/>
              <a:cs typeface="ＭＳ Ｐゴシック" charset="0"/>
            </a:endParaRPr>
          </a:p>
          <a:p>
            <a:pPr eaLnBrk="1" hangingPunct="1">
              <a:lnSpc>
                <a:spcPct val="90000"/>
              </a:lnSpc>
              <a:buFontTx/>
              <a:buNone/>
            </a:pPr>
            <a:endParaRPr lang="en-GB" dirty="0">
              <a:latin typeface="Gill Sans MT" charset="0"/>
              <a:ea typeface="ＭＳ Ｐゴシック" charset="0"/>
              <a:cs typeface="ＭＳ Ｐゴシック" charset="0"/>
            </a:endParaRPr>
          </a:p>
        </p:txBody>
      </p:sp>
      <p:pic>
        <p:nvPicPr>
          <p:cNvPr id="2867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824226" y="3176774"/>
            <a:ext cx="2591892"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919338" y="3225679"/>
            <a:ext cx="2617692"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7738" y="1296988"/>
            <a:ext cx="2116137"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1747" name="Rectangle 3"/>
          <p:cNvSpPr>
            <a:spLocks/>
          </p:cNvSpPr>
          <p:nvPr/>
        </p:nvSpPr>
        <p:spPr bwMode="auto">
          <a:xfrm>
            <a:off x="1104900" y="1773238"/>
            <a:ext cx="262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defTabSz="642938"/>
            <a:r>
              <a:rPr lang="en-US" sz="3000">
                <a:latin typeface="Gill Sans" charset="0"/>
                <a:sym typeface="Gill Sans" charset="0"/>
              </a:rPr>
              <a:t>Planets &amp; Stars</a:t>
            </a:r>
          </a:p>
        </p:txBody>
      </p:sp>
      <p:sp>
        <p:nvSpPr>
          <p:cNvPr id="31748" name="Rectangle 4"/>
          <p:cNvSpPr>
            <a:spLocks/>
          </p:cNvSpPr>
          <p:nvPr/>
        </p:nvSpPr>
        <p:spPr bwMode="auto">
          <a:xfrm>
            <a:off x="1096963" y="3429000"/>
            <a:ext cx="2835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defTabSz="642938"/>
            <a:r>
              <a:rPr lang="en-US" sz="3000">
                <a:latin typeface="Gill Sans" charset="0"/>
                <a:sym typeface="Gill Sans" charset="0"/>
              </a:rPr>
              <a:t>Stars &amp; Galaxies</a:t>
            </a:r>
          </a:p>
        </p:txBody>
      </p:sp>
      <p:sp>
        <p:nvSpPr>
          <p:cNvPr id="31749" name="Rectangle 5"/>
          <p:cNvSpPr>
            <a:spLocks/>
          </p:cNvSpPr>
          <p:nvPr/>
        </p:nvSpPr>
        <p:spPr bwMode="auto">
          <a:xfrm>
            <a:off x="1081088" y="5373688"/>
            <a:ext cx="384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defTabSz="642938"/>
            <a:r>
              <a:rPr lang="en-US" sz="3000">
                <a:latin typeface="Gill Sans" charset="0"/>
                <a:sym typeface="Gill Sans" charset="0"/>
              </a:rPr>
              <a:t>Galaxies &amp; Cosmology</a:t>
            </a:r>
          </a:p>
        </p:txBody>
      </p:sp>
      <p:pic>
        <p:nvPicPr>
          <p:cNvPr id="317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7738" y="2960688"/>
            <a:ext cx="211613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17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563" y="4903788"/>
            <a:ext cx="2117725"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1752" name="Rectangle 9"/>
          <p:cNvSpPr>
            <a:spLocks noChangeArrowheads="1"/>
          </p:cNvSpPr>
          <p:nvPr/>
        </p:nvSpPr>
        <p:spPr bwMode="auto">
          <a:xfrm>
            <a:off x="1828800" y="304800"/>
            <a:ext cx="685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bIns="50800" anchor="ctr"/>
          <a:lstStyle/>
          <a:p>
            <a:pPr marL="39688" algn="r"/>
            <a:r>
              <a:rPr lang="en-GB" sz="3600">
                <a:latin typeface="Gill Sans" charset="0"/>
                <a:sym typeface="Times New Roman" charset="0"/>
              </a:rPr>
              <a:t>Contemporary Science</a:t>
            </a:r>
            <a:endParaRPr lang="en-US" sz="3600">
              <a:latin typeface="Gill Sans" charset="0"/>
              <a:sym typeface="Times New Roman" charset="0"/>
            </a:endParaRPr>
          </a:p>
        </p:txBody>
      </p:sp>
      <p:pic>
        <p:nvPicPr>
          <p:cNvPr id="31753" name="Picture 1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15240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755650" y="188913"/>
            <a:ext cx="8061325" cy="1143000"/>
          </a:xfrm>
        </p:spPr>
        <p:txBody>
          <a:bodyPr/>
          <a:lstStyle/>
          <a:p>
            <a:pPr eaLnBrk="1" hangingPunct="1"/>
            <a:r>
              <a:rPr lang="en-GB" sz="3200" b="1">
                <a:latin typeface="Copperplate Gothic Bold" charset="0"/>
                <a:ea typeface="ＭＳ Ｐゴシック" charset="0"/>
                <a:cs typeface="ＭＳ Ｐゴシック" charset="0"/>
              </a:rPr>
              <a:t>High-z Ultra-luminous IR Galaxies</a:t>
            </a:r>
          </a:p>
        </p:txBody>
      </p:sp>
      <p:sp>
        <p:nvSpPr>
          <p:cNvPr id="35843" name="Rectangle 3"/>
          <p:cNvSpPr>
            <a:spLocks noGrp="1" noChangeArrowheads="1"/>
          </p:cNvSpPr>
          <p:nvPr>
            <p:ph type="body" idx="1"/>
          </p:nvPr>
        </p:nvSpPr>
        <p:spPr>
          <a:xfrm>
            <a:off x="107950" y="1341438"/>
            <a:ext cx="4608513" cy="4175794"/>
          </a:xfrm>
        </p:spPr>
        <p:txBody>
          <a:bodyPr/>
          <a:lstStyle/>
          <a:p>
            <a:pPr eaLnBrk="1" hangingPunct="1">
              <a:lnSpc>
                <a:spcPct val="80000"/>
              </a:lnSpc>
              <a:buFontTx/>
              <a:buNone/>
            </a:pPr>
            <a:endParaRPr lang="en-GB" sz="1800" b="1" dirty="0">
              <a:latin typeface="Gill Sans MT" charset="0"/>
              <a:ea typeface="ＭＳ Ｐゴシック" charset="0"/>
              <a:cs typeface="ＭＳ Ｐゴシック" charset="0"/>
            </a:endParaRPr>
          </a:p>
          <a:p>
            <a:pPr>
              <a:lnSpc>
                <a:spcPct val="80000"/>
              </a:lnSpc>
              <a:spcBef>
                <a:spcPct val="0"/>
              </a:spcBef>
              <a:buFontTx/>
              <a:buNone/>
            </a:pPr>
            <a:r>
              <a:rPr lang="en-GB" sz="1800" dirty="0">
                <a:latin typeface="Gill Sans MT" charset="0"/>
                <a:ea typeface="ＭＳ Ｐゴシック" charset="0"/>
                <a:cs typeface="ＭＳ Ｐゴシック" charset="0"/>
              </a:rPr>
              <a:t>Survey 50 Spitzer candidate ULIRGs 1&lt;z&lt;2.5</a:t>
            </a:r>
          </a:p>
          <a:p>
            <a:pPr>
              <a:lnSpc>
                <a:spcPct val="80000"/>
              </a:lnSpc>
              <a:spcBef>
                <a:spcPct val="0"/>
              </a:spcBef>
              <a:buFontTx/>
              <a:buNone/>
            </a:pPr>
            <a:endParaRPr lang="en-GB" sz="1800" dirty="0">
              <a:latin typeface="Gill Sans MT" charset="0"/>
              <a:ea typeface="ＭＳ Ｐゴシック" charset="0"/>
              <a:cs typeface="ＭＳ Ｐゴシック" charset="0"/>
            </a:endParaRPr>
          </a:p>
          <a:p>
            <a:pPr>
              <a:lnSpc>
                <a:spcPct val="80000"/>
              </a:lnSpc>
              <a:spcBef>
                <a:spcPct val="0"/>
              </a:spcBef>
              <a:buFontTx/>
              <a:buNone/>
            </a:pPr>
            <a:r>
              <a:rPr lang="en-GB" sz="1800" dirty="0">
                <a:latin typeface="Gill Sans MT" charset="0"/>
                <a:ea typeface="ＭＳ Ｐゴシック" charset="0"/>
                <a:cs typeface="ＭＳ Ｐゴシック" charset="0"/>
              </a:rPr>
              <a:t>Detect &amp; characterise nuclear disks &amp; rings</a:t>
            </a:r>
          </a:p>
          <a:p>
            <a:pPr>
              <a:lnSpc>
                <a:spcPct val="80000"/>
              </a:lnSpc>
              <a:spcBef>
                <a:spcPct val="0"/>
              </a:spcBef>
              <a:buFontTx/>
              <a:buNone/>
            </a:pPr>
            <a:endParaRPr lang="en-GB" sz="1800" dirty="0">
              <a:latin typeface="Gill Sans MT" charset="0"/>
              <a:ea typeface="ＭＳ Ｐゴシック" charset="0"/>
              <a:cs typeface="ＭＳ Ｐゴシック" charset="0"/>
            </a:endParaRPr>
          </a:p>
          <a:p>
            <a:pPr>
              <a:lnSpc>
                <a:spcPct val="80000"/>
              </a:lnSpc>
              <a:spcBef>
                <a:spcPct val="0"/>
              </a:spcBef>
              <a:buFontTx/>
              <a:buNone/>
            </a:pPr>
            <a:r>
              <a:rPr lang="en-GB" sz="1800" dirty="0">
                <a:latin typeface="Gill Sans MT" charset="0"/>
                <a:ea typeface="ＭＳ Ｐゴシック" charset="0"/>
                <a:cs typeface="ＭＳ Ｐゴシック" charset="0"/>
              </a:rPr>
              <a:t>Measure shocks, winds, interaction with IGM</a:t>
            </a:r>
          </a:p>
          <a:p>
            <a:pPr>
              <a:lnSpc>
                <a:spcPct val="80000"/>
              </a:lnSpc>
              <a:spcBef>
                <a:spcPct val="0"/>
              </a:spcBef>
              <a:buFontTx/>
              <a:buNone/>
            </a:pPr>
            <a:endParaRPr lang="en-GB" sz="1800" dirty="0">
              <a:latin typeface="Gill Sans MT" charset="0"/>
              <a:ea typeface="ＭＳ Ｐゴシック" charset="0"/>
              <a:cs typeface="ＭＳ Ｐゴシック" charset="0"/>
            </a:endParaRPr>
          </a:p>
          <a:p>
            <a:pPr>
              <a:lnSpc>
                <a:spcPct val="80000"/>
              </a:lnSpc>
              <a:spcBef>
                <a:spcPct val="0"/>
              </a:spcBef>
              <a:buFontTx/>
              <a:buNone/>
            </a:pPr>
            <a:r>
              <a:rPr lang="en-GB" sz="1800" b="1" dirty="0">
                <a:latin typeface="Gill Sans MT" charset="0"/>
                <a:ea typeface="ＭＳ Ｐゴシック" charset="0"/>
                <a:cs typeface="ＭＳ Ｐゴシック" charset="0"/>
              </a:rPr>
              <a:t>Measure dynamical masses </a:t>
            </a:r>
          </a:p>
          <a:p>
            <a:pPr>
              <a:lnSpc>
                <a:spcPct val="80000"/>
              </a:lnSpc>
              <a:spcBef>
                <a:spcPct val="0"/>
              </a:spcBef>
              <a:buFontTx/>
              <a:buNone/>
            </a:pPr>
            <a:endParaRPr lang="en-GB" sz="1800" dirty="0">
              <a:latin typeface="Gill Sans MT" charset="0"/>
              <a:ea typeface="ＭＳ Ｐゴシック" charset="0"/>
              <a:cs typeface="ＭＳ Ｐゴシック" charset="0"/>
            </a:endParaRPr>
          </a:p>
          <a:p>
            <a:pPr>
              <a:lnSpc>
                <a:spcPct val="80000"/>
              </a:lnSpc>
              <a:spcBef>
                <a:spcPct val="0"/>
              </a:spcBef>
              <a:buNone/>
            </a:pPr>
            <a:r>
              <a:rPr lang="en-GB" sz="1800" b="1" dirty="0" smtClean="0">
                <a:latin typeface="Gill Sans MT" charset="0"/>
                <a:ea typeface="ＭＳ Ｐゴシック" charset="0"/>
                <a:cs typeface="ＭＳ Ｐゴシック" charset="0"/>
              </a:rPr>
              <a:t>Measure rotation (kinematics), chemical composition (fraction of heavy metals)</a:t>
            </a:r>
          </a:p>
          <a:p>
            <a:pPr>
              <a:lnSpc>
                <a:spcPct val="80000"/>
              </a:lnSpc>
              <a:spcBef>
                <a:spcPct val="0"/>
              </a:spcBef>
              <a:buNone/>
            </a:pPr>
            <a:endParaRPr lang="en-GB" sz="1800" dirty="0" smtClean="0">
              <a:latin typeface="Gill Sans MT" charset="0"/>
              <a:ea typeface="ＭＳ Ｐゴシック" charset="0"/>
              <a:cs typeface="ＭＳ Ｐゴシック" charset="0"/>
              <a:sym typeface="Symbol" charset="0"/>
            </a:endParaRPr>
          </a:p>
          <a:p>
            <a:pPr>
              <a:lnSpc>
                <a:spcPct val="80000"/>
              </a:lnSpc>
              <a:spcBef>
                <a:spcPct val="0"/>
              </a:spcBef>
              <a:buNone/>
            </a:pPr>
            <a:r>
              <a:rPr lang="en-GB" sz="1800" b="1" dirty="0" smtClean="0">
                <a:latin typeface="Gill Sans MT" charset="0"/>
                <a:ea typeface="ＭＳ Ｐゴシック" charset="0"/>
                <a:cs typeface="ＭＳ Ｐゴシック" charset="0"/>
              </a:rPr>
              <a:t>Modes of star formation </a:t>
            </a:r>
          </a:p>
          <a:p>
            <a:pPr>
              <a:lnSpc>
                <a:spcPct val="80000"/>
              </a:lnSpc>
              <a:spcBef>
                <a:spcPct val="0"/>
              </a:spcBef>
              <a:buFontTx/>
              <a:buNone/>
            </a:pPr>
            <a:endParaRPr lang="en-GB" sz="1800" dirty="0" smtClean="0">
              <a:latin typeface="Gill Sans MT" charset="0"/>
              <a:ea typeface="ＭＳ Ｐゴシック" charset="0"/>
              <a:cs typeface="ＭＳ Ｐゴシック" charset="0"/>
            </a:endParaRPr>
          </a:p>
          <a:p>
            <a:pPr>
              <a:lnSpc>
                <a:spcPct val="80000"/>
              </a:lnSpc>
              <a:spcBef>
                <a:spcPct val="0"/>
              </a:spcBef>
              <a:buFontTx/>
              <a:buNone/>
            </a:pPr>
            <a:r>
              <a:rPr lang="en-GB" sz="1800" dirty="0" smtClean="0">
                <a:latin typeface="Gill Sans MT" charset="0"/>
                <a:ea typeface="ＭＳ Ｐゴシック" charset="0"/>
                <a:cs typeface="ＭＳ Ｐゴシック" charset="0"/>
              </a:rPr>
              <a:t>Distribution </a:t>
            </a:r>
            <a:r>
              <a:rPr lang="en-GB" sz="1800" dirty="0">
                <a:latin typeface="Gill Sans MT" charset="0"/>
                <a:ea typeface="ＭＳ Ｐゴシック" charset="0"/>
                <a:cs typeface="ＭＳ Ｐゴシック" charset="0"/>
              </a:rPr>
              <a:t>of dust </a:t>
            </a:r>
          </a:p>
          <a:p>
            <a:pPr>
              <a:lnSpc>
                <a:spcPct val="80000"/>
              </a:lnSpc>
              <a:spcBef>
                <a:spcPct val="0"/>
              </a:spcBef>
              <a:buFontTx/>
              <a:buNone/>
            </a:pPr>
            <a:endParaRPr lang="en-GB" sz="1800" dirty="0">
              <a:latin typeface="Gill Sans MT" charset="0"/>
              <a:ea typeface="ＭＳ Ｐゴシック" charset="0"/>
              <a:cs typeface="ＭＳ Ｐゴシック" charset="0"/>
            </a:endParaRPr>
          </a:p>
          <a:p>
            <a:pPr>
              <a:lnSpc>
                <a:spcPct val="80000"/>
              </a:lnSpc>
              <a:spcBef>
                <a:spcPct val="0"/>
              </a:spcBef>
              <a:buFontTx/>
              <a:buNone/>
            </a:pPr>
            <a:r>
              <a:rPr lang="en-GB" sz="1800" dirty="0" smtClean="0">
                <a:latin typeface="Gill Sans MT" charset="0"/>
                <a:ea typeface="ＭＳ Ｐゴシック" charset="0"/>
                <a:cs typeface="ＭＳ Ｐゴシック" charset="0"/>
              </a:rPr>
              <a:t>  </a:t>
            </a:r>
            <a:endParaRPr lang="en-GB" sz="1800" dirty="0">
              <a:latin typeface="Gill Sans MT" charset="0"/>
              <a:ea typeface="ＭＳ Ｐゴシック" charset="0"/>
              <a:cs typeface="ＭＳ Ｐゴシック" charset="0"/>
            </a:endParaRPr>
          </a:p>
          <a:p>
            <a:pPr eaLnBrk="1" hangingPunct="1">
              <a:lnSpc>
                <a:spcPct val="80000"/>
              </a:lnSpc>
              <a:buFontTx/>
              <a:buNone/>
            </a:pPr>
            <a:endParaRPr lang="en-GB" sz="1600" dirty="0">
              <a:latin typeface="Gill Sans MT" charset="0"/>
              <a:ea typeface="ＭＳ Ｐゴシック" charset="0"/>
              <a:cs typeface="ＭＳ Ｐゴシック" charset="0"/>
            </a:endParaRPr>
          </a:p>
        </p:txBody>
      </p:sp>
      <p:sp>
        <p:nvSpPr>
          <p:cNvPr id="35844" name="Rectangle 5"/>
          <p:cNvSpPr>
            <a:spLocks noChangeArrowheads="1"/>
          </p:cNvSpPr>
          <p:nvPr/>
        </p:nvSpPr>
        <p:spPr bwMode="auto">
          <a:xfrm>
            <a:off x="4356100" y="5300663"/>
            <a:ext cx="4608513" cy="719137"/>
          </a:xfrm>
          <a:prstGeom prst="rect">
            <a:avLst/>
          </a:prstGeom>
          <a:solidFill>
            <a:schemeClr val="accent1"/>
          </a:solidFill>
          <a:ln w="9525">
            <a:solidFill>
              <a:schemeClr val="tx1"/>
            </a:solidFill>
            <a:miter lim="800000"/>
            <a:headEnd/>
            <a:tailEnd/>
          </a:ln>
        </p:spPr>
        <p:txBody>
          <a:bodyPr wrap="none" anchor="ctr"/>
          <a:lstStyle/>
          <a:p>
            <a:endParaRPr lang="en-GB" sz="1800">
              <a:solidFill>
                <a:srgbClr val="FF0066"/>
              </a:solidFill>
              <a:latin typeface="Gill Sans MT" charset="0"/>
            </a:endParaRPr>
          </a:p>
          <a:p>
            <a:r>
              <a:rPr lang="en-GB" sz="1800">
                <a:solidFill>
                  <a:srgbClr val="FF0066"/>
                </a:solidFill>
                <a:latin typeface="Gill Sans MT" charset="0"/>
              </a:rPr>
              <a:t>Requires:</a:t>
            </a:r>
            <a:r>
              <a:rPr lang="en-GB" sz="1800">
                <a:latin typeface="Gill Sans MT" charset="0"/>
              </a:rPr>
              <a:t>  diffraction limited R &gt; 4000 spectra, </a:t>
            </a:r>
          </a:p>
          <a:p>
            <a:r>
              <a:rPr lang="en-GB" sz="1800">
                <a:latin typeface="Gill Sans MT" charset="0"/>
              </a:rPr>
              <a:t>spaxels 5-40mas. @ </a:t>
            </a:r>
            <a:r>
              <a:rPr lang="en-GB" sz="1800">
                <a:latin typeface="Gill Sans MT" charset="0"/>
                <a:sym typeface="Symbol" charset="0"/>
              </a:rPr>
              <a:t> 0.5 - 2.5.</a:t>
            </a:r>
          </a:p>
          <a:p>
            <a:endParaRPr lang="en-GB" sz="1800">
              <a:latin typeface="Gill Sans MT" charset="0"/>
            </a:endParaRPr>
          </a:p>
        </p:txBody>
      </p:sp>
      <p:pic>
        <p:nvPicPr>
          <p:cNvPr id="35845" name="Picture 48" descr="lirg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1238" y="1700213"/>
            <a:ext cx="4322762"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12"/>
          <p:cNvSpPr txBox="1">
            <a:spLocks noChangeArrowheads="1"/>
          </p:cNvSpPr>
          <p:nvPr/>
        </p:nvSpPr>
        <p:spPr bwMode="auto">
          <a:xfrm>
            <a:off x="4787900" y="1268413"/>
            <a:ext cx="43561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a:t>H</a:t>
            </a:r>
            <a:r>
              <a:rPr lang="en-GB">
                <a:sym typeface="Symbol" charset="0"/>
              </a:rPr>
              <a:t> in z=2 ULIRG</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4" descr="lirg_5.png"/>
          <p:cNvPicPr>
            <a:picLocks noChangeAspect="1"/>
          </p:cNvPicPr>
          <p:nvPr/>
        </p:nvPicPr>
        <p:blipFill>
          <a:blip r:embed="rId3">
            <a:extLst>
              <a:ext uri="{28A0092B-C50C-407E-A947-70E740481C1C}">
                <a14:useLocalDpi xmlns:a14="http://schemas.microsoft.com/office/drawing/2010/main" val="0"/>
              </a:ext>
            </a:extLst>
          </a:blip>
          <a:srcRect r="-2083"/>
          <a:stretch>
            <a:fillRect/>
          </a:stretch>
        </p:blipFill>
        <p:spPr bwMode="auto">
          <a:xfrm>
            <a:off x="838200" y="685800"/>
            <a:ext cx="7467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lirg_4.png"/>
          <p:cNvPicPr>
            <a:picLocks noChangeAspect="1"/>
          </p:cNvPicPr>
          <p:nvPr/>
        </p:nvPicPr>
        <p:blipFill>
          <a:blip r:embed="rId4">
            <a:extLst>
              <a:ext uri="{28A0092B-C50C-407E-A947-70E740481C1C}">
                <a14:useLocalDpi xmlns:a14="http://schemas.microsoft.com/office/drawing/2010/main" val="0"/>
              </a:ext>
            </a:extLst>
          </a:blip>
          <a:srcRect r="3125"/>
          <a:stretch>
            <a:fillRect/>
          </a:stretch>
        </p:blipFill>
        <p:spPr bwMode="auto">
          <a:xfrm>
            <a:off x="838200" y="685800"/>
            <a:ext cx="7086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irg_3.png"/>
          <p:cNvPicPr>
            <a:picLocks noChangeAspect="1"/>
          </p:cNvPicPr>
          <p:nvPr/>
        </p:nvPicPr>
        <p:blipFill>
          <a:blip r:embed="rId5">
            <a:extLst>
              <a:ext uri="{28A0092B-C50C-407E-A947-70E740481C1C}">
                <a14:useLocalDpi xmlns:a14="http://schemas.microsoft.com/office/drawing/2010/main" val="0"/>
              </a:ext>
            </a:extLst>
          </a:blip>
          <a:srcRect r="8333"/>
          <a:stretch>
            <a:fillRect/>
          </a:stretch>
        </p:blipFill>
        <p:spPr bwMode="auto">
          <a:xfrm>
            <a:off x="838200" y="685800"/>
            <a:ext cx="6705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lirg_2.png"/>
          <p:cNvPicPr>
            <a:picLocks noChangeAspect="1"/>
          </p:cNvPicPr>
          <p:nvPr/>
        </p:nvPicPr>
        <p:blipFill>
          <a:blip r:embed="rId6">
            <a:extLst>
              <a:ext uri="{28A0092B-C50C-407E-A947-70E740481C1C}">
                <a14:useLocalDpi xmlns:a14="http://schemas.microsoft.com/office/drawing/2010/main" val="0"/>
              </a:ext>
            </a:extLst>
          </a:blip>
          <a:srcRect r="12500"/>
          <a:stretch>
            <a:fillRect/>
          </a:stretch>
        </p:blipFill>
        <p:spPr bwMode="auto">
          <a:xfrm>
            <a:off x="838200" y="685800"/>
            <a:ext cx="640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6" name="Picture 6" descr="lirg_1.png"/>
          <p:cNvPicPr>
            <a:picLocks noChangeAspect="1"/>
          </p:cNvPicPr>
          <p:nvPr/>
        </p:nvPicPr>
        <p:blipFill>
          <a:blip r:embed="rId7">
            <a:extLst>
              <a:ext uri="{28A0092B-C50C-407E-A947-70E740481C1C}">
                <a14:useLocalDpi xmlns:a14="http://schemas.microsoft.com/office/drawing/2010/main" val="0"/>
              </a:ext>
            </a:extLst>
          </a:blip>
          <a:srcRect r="16667"/>
          <a:stretch>
            <a:fillRect/>
          </a:stretch>
        </p:blipFill>
        <p:spPr bwMode="auto">
          <a:xfrm>
            <a:off x="838200" y="685800"/>
            <a:ext cx="6096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3155950" y="511175"/>
            <a:ext cx="3022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5mas per pixel input  </a:t>
            </a:r>
          </a:p>
        </p:txBody>
      </p:sp>
      <p:sp>
        <p:nvSpPr>
          <p:cNvPr id="17" name="TextBox 16"/>
          <p:cNvSpPr txBox="1">
            <a:spLocks noChangeArrowheads="1"/>
          </p:cNvSpPr>
          <p:nvPr/>
        </p:nvSpPr>
        <p:spPr bwMode="auto">
          <a:xfrm>
            <a:off x="3155950" y="511175"/>
            <a:ext cx="3022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10 mas HARMONI scale  </a:t>
            </a:r>
          </a:p>
        </p:txBody>
      </p:sp>
      <p:sp>
        <p:nvSpPr>
          <p:cNvPr id="18" name="TextBox 17"/>
          <p:cNvSpPr txBox="1">
            <a:spLocks noChangeArrowheads="1"/>
          </p:cNvSpPr>
          <p:nvPr/>
        </p:nvSpPr>
        <p:spPr bwMode="auto">
          <a:xfrm>
            <a:off x="3155950" y="511175"/>
            <a:ext cx="3022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20 mas HARMONI scale  </a:t>
            </a:r>
          </a:p>
        </p:txBody>
      </p:sp>
      <p:sp>
        <p:nvSpPr>
          <p:cNvPr id="19" name="TextBox 18"/>
          <p:cNvSpPr txBox="1">
            <a:spLocks noChangeArrowheads="1"/>
          </p:cNvSpPr>
          <p:nvPr/>
        </p:nvSpPr>
        <p:spPr bwMode="auto">
          <a:xfrm>
            <a:off x="3155950" y="511175"/>
            <a:ext cx="3022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40 mas HARMONI scale  </a:t>
            </a:r>
          </a:p>
        </p:txBody>
      </p:sp>
      <p:sp>
        <p:nvSpPr>
          <p:cNvPr id="20" name="TextBox 19"/>
          <p:cNvSpPr txBox="1">
            <a:spLocks noChangeArrowheads="1"/>
          </p:cNvSpPr>
          <p:nvPr/>
        </p:nvSpPr>
        <p:spPr bwMode="auto">
          <a:xfrm>
            <a:off x="3155950" y="511175"/>
            <a:ext cx="3022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100 mas  scale  on VLT</a:t>
            </a:r>
          </a:p>
        </p:txBody>
      </p:sp>
      <p:sp>
        <p:nvSpPr>
          <p:cNvPr id="2" name="TextBox 1"/>
          <p:cNvSpPr txBox="1"/>
          <p:nvPr/>
        </p:nvSpPr>
        <p:spPr>
          <a:xfrm>
            <a:off x="251520" y="116632"/>
            <a:ext cx="6308638" cy="461665"/>
          </a:xfrm>
          <a:prstGeom prst="rect">
            <a:avLst/>
          </a:prstGeom>
          <a:noFill/>
        </p:spPr>
        <p:txBody>
          <a:bodyPr wrap="none" rtlCol="0">
            <a:spAutoFit/>
          </a:bodyPr>
          <a:lstStyle/>
          <a:p>
            <a:r>
              <a:rPr lang="en-US" dirty="0" smtClean="0"/>
              <a:t>Compromise between sensitivity &amp; resolution</a:t>
            </a:r>
            <a:endParaRPr lang="en-US" dirty="0"/>
          </a:p>
        </p:txBody>
      </p:sp>
      <p:sp>
        <p:nvSpPr>
          <p:cNvPr id="3" name="TextBox 2"/>
          <p:cNvSpPr txBox="1"/>
          <p:nvPr/>
        </p:nvSpPr>
        <p:spPr>
          <a:xfrm>
            <a:off x="5292080" y="6165304"/>
            <a:ext cx="1273957" cy="461665"/>
          </a:xfrm>
          <a:prstGeom prst="rect">
            <a:avLst/>
          </a:prstGeom>
          <a:noFill/>
        </p:spPr>
        <p:txBody>
          <a:bodyPr wrap="none" rtlCol="0">
            <a:spAutoFit/>
          </a:bodyPr>
          <a:lstStyle/>
          <a:p>
            <a:r>
              <a:rPr lang="en-US" dirty="0" smtClean="0"/>
              <a:t>D</a:t>
            </a:r>
            <a:r>
              <a:rPr lang="en-US" baseline="30000" dirty="0" smtClean="0"/>
              <a:t>4</a:t>
            </a:r>
            <a:r>
              <a:rPr lang="en-US" dirty="0" smtClean="0"/>
              <a:t> gain!</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1" presetClass="exit"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hidden"/>
                                      </p:to>
                                    </p:set>
                                  </p:childTnLst>
                                </p:cTn>
                              </p:par>
                            </p:childTnLst>
                          </p:cTn>
                        </p:par>
                        <p:par>
                          <p:cTn id="10" fill="hold" nodeType="afterGroup">
                            <p:stCondLst>
                              <p:cond delay="500"/>
                            </p:stCondLst>
                            <p:childTnLst>
                              <p:par>
                                <p:cTn id="11" presetID="1" presetClass="entr" presetSubtype="0" fill="hold" grpId="0" nodeType="afterEffect">
                                  <p:stCondLst>
                                    <p:cond delay="0"/>
                                  </p:stCondLst>
                                  <p:childTnLst>
                                    <p:set>
                                      <p:cBhvr>
                                        <p:cTn id="12" dur="1" fill="hold">
                                          <p:stCondLst>
                                            <p:cond delay="499"/>
                                          </p:stCondLst>
                                        </p:cTn>
                                        <p:tgtEl>
                                          <p:spTgt spid="1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par>
                                <p:cTn id="18" presetID="1" presetClass="exit" presetSubtype="0" fill="hold" grpId="1" nodeType="withEffect">
                                  <p:stCondLst>
                                    <p:cond delay="0"/>
                                  </p:stCondLst>
                                  <p:childTnLst>
                                    <p:set>
                                      <p:cBhvr>
                                        <p:cTn id="19" dur="1" fill="hold">
                                          <p:stCondLst>
                                            <p:cond delay="499"/>
                                          </p:stCondLst>
                                        </p:cTn>
                                        <p:tgtEl>
                                          <p:spTgt spid="19"/>
                                        </p:tgtEl>
                                        <p:attrNameLst>
                                          <p:attrName>style.visibility</p:attrName>
                                        </p:attrNameLst>
                                      </p:cBhvr>
                                      <p:to>
                                        <p:strVal val="hidden"/>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par>
                                <p:cTn id="28" presetID="1" presetClass="exit" presetSubtype="0" fill="hold" grpId="1" nodeType="withEffect">
                                  <p:stCondLst>
                                    <p:cond delay="0"/>
                                  </p:stCondLst>
                                  <p:childTnLst>
                                    <p:set>
                                      <p:cBhvr>
                                        <p:cTn id="29" dur="1" fill="hold">
                                          <p:stCondLst>
                                            <p:cond delay="499"/>
                                          </p:stCondLst>
                                        </p:cTn>
                                        <p:tgtEl>
                                          <p:spTgt spid="18"/>
                                        </p:tgtEl>
                                        <p:attrNameLst>
                                          <p:attrName>style.visibility</p:attrName>
                                        </p:attrNameLst>
                                      </p:cBhvr>
                                      <p:to>
                                        <p:strVal val="hidden"/>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499"/>
                                          </p:stCondLst>
                                        </p:cTn>
                                        <p:tgtEl>
                                          <p:spTgt spid="17"/>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57346"/>
                                        </p:tgtEl>
                                        <p:attrNameLst>
                                          <p:attrName>style.visibility</p:attrName>
                                        </p:attrNameLst>
                                      </p:cBhvr>
                                      <p:to>
                                        <p:strVal val="visible"/>
                                      </p:to>
                                    </p:set>
                                    <p:animEffect transition="in" filter="dissolve">
                                      <p:cBhvr>
                                        <p:cTn id="37" dur="500"/>
                                        <p:tgtEl>
                                          <p:spTgt spid="57346"/>
                                        </p:tgtEl>
                                      </p:cBhvr>
                                    </p:animEffect>
                                  </p:childTnLst>
                                </p:cTn>
                              </p:par>
                              <p:par>
                                <p:cTn id="38" presetID="1" presetClass="exit" presetSubtype="0" fill="hold" grpId="1" nodeType="withEffect">
                                  <p:stCondLst>
                                    <p:cond delay="0"/>
                                  </p:stCondLst>
                                  <p:childTnLst>
                                    <p:set>
                                      <p:cBhvr>
                                        <p:cTn id="39" dur="1" fill="hold">
                                          <p:stCondLst>
                                            <p:cond delay="499"/>
                                          </p:stCondLst>
                                        </p:cTn>
                                        <p:tgtEl>
                                          <p:spTgt spid="17"/>
                                        </p:tgtEl>
                                        <p:attrNameLst>
                                          <p:attrName>style.visibility</p:attrName>
                                        </p:attrNameLst>
                                      </p:cBhvr>
                                      <p:to>
                                        <p:strVal val="hidden"/>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utoUpdateAnimBg="0"/>
      <p:bldP spid="17" grpId="0" autoUpdateAnimBg="0"/>
      <p:bldP spid="17" grpId="1" autoUpdateAnimBg="0"/>
      <p:bldP spid="18" grpId="0" autoUpdateAnimBg="0"/>
      <p:bldP spid="18" grpId="1" autoUpdateAnimBg="0"/>
      <p:bldP spid="19" grpId="0" autoUpdateAnimBg="0"/>
      <p:bldP spid="19" grpId="1" autoUpdateAnimBg="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827088" y="188913"/>
            <a:ext cx="7772400" cy="792162"/>
          </a:xfrm>
        </p:spPr>
        <p:txBody>
          <a:bodyPr/>
          <a:lstStyle/>
          <a:p>
            <a:pPr eaLnBrk="1" hangingPunct="1"/>
            <a:r>
              <a:rPr lang="en-GB" sz="2400" b="1">
                <a:latin typeface="Copperplate Gothic Bold" charset="0"/>
                <a:ea typeface="ＭＳ Ｐゴシック" charset="0"/>
                <a:cs typeface="ＭＳ Ｐゴシック" charset="0"/>
              </a:rPr>
              <a:t>The Physics of High Redshift Galaxies</a:t>
            </a:r>
            <a:r>
              <a:rPr lang="en-GB" sz="3600">
                <a:latin typeface="Copperplate Gothic Bold" charset="0"/>
                <a:ea typeface="ＭＳ Ｐゴシック" charset="0"/>
                <a:cs typeface="ＭＳ Ｐゴシック" charset="0"/>
              </a:rPr>
              <a:t> </a:t>
            </a:r>
            <a:r>
              <a:rPr lang="en-GB" sz="2400">
                <a:latin typeface="Copperplate Gothic Bold" charset="0"/>
                <a:ea typeface="ＭＳ Ｐゴシック" charset="0"/>
                <a:cs typeface="ＭＳ Ｐゴシック" charset="0"/>
              </a:rPr>
              <a:t>z=2-5</a:t>
            </a:r>
          </a:p>
        </p:txBody>
      </p:sp>
      <p:sp>
        <p:nvSpPr>
          <p:cNvPr id="36867" name="Rectangle 4"/>
          <p:cNvSpPr>
            <a:spLocks noChangeArrowheads="1"/>
          </p:cNvSpPr>
          <p:nvPr/>
        </p:nvSpPr>
        <p:spPr bwMode="auto">
          <a:xfrm>
            <a:off x="3924300" y="5157788"/>
            <a:ext cx="4392613" cy="1079500"/>
          </a:xfrm>
          <a:prstGeom prst="rect">
            <a:avLst/>
          </a:prstGeom>
          <a:solidFill>
            <a:schemeClr val="accent1"/>
          </a:solidFill>
          <a:ln w="9525">
            <a:solidFill>
              <a:schemeClr val="tx1"/>
            </a:solidFill>
            <a:miter lim="800000"/>
            <a:headEnd/>
            <a:tailEnd/>
          </a:ln>
        </p:spPr>
        <p:txBody>
          <a:bodyPr wrap="none" anchor="ctr"/>
          <a:lstStyle/>
          <a:p>
            <a:r>
              <a:rPr lang="en-GB" sz="1800">
                <a:solidFill>
                  <a:srgbClr val="FF0066"/>
                </a:solidFill>
                <a:latin typeface="Gill Sans MT" charset="0"/>
              </a:rPr>
              <a:t>Requires </a:t>
            </a:r>
            <a:r>
              <a:rPr lang="en-GB" sz="1800">
                <a:latin typeface="Gill Sans MT" charset="0"/>
              </a:rPr>
              <a:t>:  R &gt; 4,000 – 20,000 spectra </a:t>
            </a:r>
          </a:p>
          <a:p>
            <a:r>
              <a:rPr lang="en-GB" sz="1800">
                <a:latin typeface="Gill Sans MT" charset="0"/>
              </a:rPr>
              <a:t>@ </a:t>
            </a:r>
            <a:r>
              <a:rPr lang="en-GB" sz="1800">
                <a:latin typeface="Gill Sans MT" charset="0"/>
                <a:sym typeface="Symbol" charset="0"/>
              </a:rPr>
              <a:t> J+H &amp; H+K simultaneously. </a:t>
            </a:r>
          </a:p>
          <a:p>
            <a:r>
              <a:rPr lang="en-GB" sz="1800">
                <a:latin typeface="Gill Sans MT" charset="0"/>
                <a:sym typeface="Symbol" charset="0"/>
              </a:rPr>
              <a:t>4 - 40mas spaxels</a:t>
            </a:r>
            <a:r>
              <a:rPr lang="en-GB">
                <a:latin typeface="Gill Sans MT" charset="0"/>
                <a:sym typeface="Symbol" charset="0"/>
              </a:rPr>
              <a:t> </a:t>
            </a:r>
            <a:r>
              <a:rPr lang="en-GB" sz="1800">
                <a:latin typeface="Gill Sans MT" charset="0"/>
                <a:sym typeface="Symbol" charset="0"/>
              </a:rPr>
              <a:t>FOV 0.5 </a:t>
            </a:r>
            <a:r>
              <a:rPr lang="en-GB" sz="1800">
                <a:latin typeface="Gill Sans MT" charset="0"/>
                <a:cs typeface="Arial" charset="0"/>
                <a:sym typeface="Symbol" charset="0"/>
              </a:rPr>
              <a:t>x 1.0</a:t>
            </a:r>
            <a:r>
              <a:rPr lang="ja-JP" altLang="en-GB" sz="1800">
                <a:latin typeface="Gill Sans MT" charset="0"/>
                <a:cs typeface="Arial" charset="0"/>
                <a:sym typeface="Symbol" charset="0"/>
              </a:rPr>
              <a:t>”</a:t>
            </a:r>
            <a:r>
              <a:rPr lang="en-GB" sz="1800">
                <a:latin typeface="Gill Sans MT" charset="0"/>
                <a:cs typeface="Arial" charset="0"/>
                <a:sym typeface="Symbol" charset="0"/>
              </a:rPr>
              <a:t>; 5 </a:t>
            </a:r>
            <a:r>
              <a:rPr lang="en-GB" sz="1800">
                <a:latin typeface="Gill Sans MT" charset="0"/>
                <a:sym typeface="Symbol" charset="0"/>
              </a:rPr>
              <a:t>x 10</a:t>
            </a:r>
            <a:r>
              <a:rPr lang="ja-JP" altLang="en-GB" sz="1800">
                <a:latin typeface="Gill Sans MT" charset="0"/>
                <a:sym typeface="Symbol" charset="0"/>
              </a:rPr>
              <a:t>”</a:t>
            </a:r>
            <a:r>
              <a:rPr lang="en-GB" sz="1800">
                <a:latin typeface="Gill Sans MT" charset="0"/>
                <a:sym typeface="Symbol" charset="0"/>
              </a:rPr>
              <a:t>.</a:t>
            </a:r>
            <a:r>
              <a:rPr lang="en-GB" sz="1800">
                <a:latin typeface="Gill Sans MT" charset="0"/>
              </a:rPr>
              <a:t> </a:t>
            </a:r>
          </a:p>
        </p:txBody>
      </p:sp>
      <p:sp>
        <p:nvSpPr>
          <p:cNvPr id="36868" name="Rectangle 6"/>
          <p:cNvSpPr>
            <a:spLocks noChangeArrowheads="1"/>
          </p:cNvSpPr>
          <p:nvPr/>
        </p:nvSpPr>
        <p:spPr bwMode="auto">
          <a:xfrm>
            <a:off x="971550" y="981075"/>
            <a:ext cx="76327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r>
              <a:rPr lang="en-GB" sz="2000" b="1" dirty="0">
                <a:latin typeface="Gill Sans MT" charset="0"/>
              </a:rPr>
              <a:t>Aim:</a:t>
            </a:r>
            <a:r>
              <a:rPr lang="en-GB" sz="2000" dirty="0">
                <a:latin typeface="Gill Sans MT" charset="0"/>
              </a:rPr>
              <a:t> measure the size, velocity &amp; luminosity distribution of HII regions</a:t>
            </a:r>
          </a:p>
          <a:p>
            <a:pPr marL="742950" lvl="1" indent="-285750" eaLnBrk="1" hangingPunct="1">
              <a:spcBef>
                <a:spcPct val="20000"/>
              </a:spcBef>
              <a:buFontTx/>
              <a:buChar char="–"/>
            </a:pPr>
            <a:r>
              <a:rPr lang="en-GB" sz="1800" dirty="0">
                <a:latin typeface="Gill Sans MT" charset="0"/>
              </a:rPr>
              <a:t>HII regions as tracers of SFH, mass &amp; mergers</a:t>
            </a:r>
          </a:p>
          <a:p>
            <a:pPr marL="742950" lvl="1" indent="-285750" eaLnBrk="1" hangingPunct="1">
              <a:spcBef>
                <a:spcPct val="20000"/>
              </a:spcBef>
              <a:buFontTx/>
              <a:buChar char="–"/>
            </a:pPr>
            <a:r>
              <a:rPr lang="en-GB" sz="1800" dirty="0">
                <a:latin typeface="Gill Sans MT" charset="0"/>
              </a:rPr>
              <a:t>Reddening free estimate of star formation rate</a:t>
            </a:r>
          </a:p>
          <a:p>
            <a:pPr marL="742950" lvl="1" indent="-285750" eaLnBrk="1" hangingPunct="1">
              <a:spcBef>
                <a:spcPct val="20000"/>
              </a:spcBef>
              <a:buFontTx/>
              <a:buChar char="–"/>
            </a:pPr>
            <a:r>
              <a:rPr lang="en-GB" sz="1800" b="1" dirty="0">
                <a:latin typeface="Gill Sans MT" charset="0"/>
              </a:rPr>
              <a:t>Measure abundances for individual SF regions</a:t>
            </a:r>
            <a:r>
              <a:rPr lang="en-GB" sz="1800" dirty="0">
                <a:latin typeface="Gill Sans MT" charset="0"/>
              </a:rPr>
              <a:t> </a:t>
            </a:r>
          </a:p>
          <a:p>
            <a:pPr marL="742950" lvl="1" indent="-285750" eaLnBrk="1" hangingPunct="1">
              <a:spcBef>
                <a:spcPct val="20000"/>
              </a:spcBef>
              <a:buFontTx/>
              <a:buChar char="–"/>
            </a:pPr>
            <a:r>
              <a:rPr lang="en-GB" sz="1800" dirty="0">
                <a:latin typeface="Gill Sans MT" charset="0"/>
              </a:rPr>
              <a:t>Explore HII kinematics as diagnostic of disk settling.</a:t>
            </a:r>
          </a:p>
        </p:txBody>
      </p:sp>
      <p:pic>
        <p:nvPicPr>
          <p:cNvPr id="36869"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852738"/>
            <a:ext cx="7593012"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4213" y="260350"/>
            <a:ext cx="7772400" cy="1143000"/>
          </a:xfrm>
        </p:spPr>
        <p:txBody>
          <a:bodyPr/>
          <a:lstStyle/>
          <a:p>
            <a:pPr eaLnBrk="1" hangingPunct="1"/>
            <a:r>
              <a:rPr lang="en-GB" sz="3600" b="1">
                <a:latin typeface="Copperplate Gothic Bold" charset="0"/>
                <a:ea typeface="ＭＳ Ｐゴシック" charset="0"/>
                <a:cs typeface="ＭＳ Ｐゴシック" charset="0"/>
              </a:rPr>
              <a:t>From first light to the earliest galaxies</a:t>
            </a:r>
          </a:p>
        </p:txBody>
      </p:sp>
      <p:sp>
        <p:nvSpPr>
          <p:cNvPr id="38915" name="Rectangle 3"/>
          <p:cNvSpPr>
            <a:spLocks noGrp="1" noChangeArrowheads="1"/>
          </p:cNvSpPr>
          <p:nvPr>
            <p:ph type="body" idx="1"/>
          </p:nvPr>
        </p:nvSpPr>
        <p:spPr>
          <a:xfrm>
            <a:off x="0" y="1557338"/>
            <a:ext cx="4140200" cy="2160587"/>
          </a:xfrm>
        </p:spPr>
        <p:txBody>
          <a:bodyPr/>
          <a:lstStyle/>
          <a:p>
            <a:pPr lvl="1" eaLnBrk="1" hangingPunct="1"/>
            <a:r>
              <a:rPr lang="en-GB" sz="1800">
                <a:latin typeface="Gill Sans MT" charset="0"/>
                <a:ea typeface="ＭＳ Ｐゴシック" charset="0"/>
                <a:sym typeface="Symbol" charset="0"/>
              </a:rPr>
              <a:t>The HARMONI Deep Field</a:t>
            </a:r>
          </a:p>
          <a:p>
            <a:pPr lvl="1" eaLnBrk="1" hangingPunct="1"/>
            <a:r>
              <a:rPr lang="en-GB" sz="1800">
                <a:latin typeface="Gill Sans MT" charset="0"/>
                <a:ea typeface="ＭＳ Ｐゴシック" charset="0"/>
                <a:sym typeface="Symbol" charset="0"/>
              </a:rPr>
              <a:t>Detecting the formation of MW like galaxies at z=10.</a:t>
            </a:r>
          </a:p>
          <a:p>
            <a:pPr lvl="1" eaLnBrk="1" hangingPunct="1"/>
            <a:r>
              <a:rPr lang="en-GB" sz="1800">
                <a:latin typeface="Gill Sans MT" charset="0"/>
                <a:ea typeface="ＭＳ Ｐゴシック" charset="0"/>
                <a:sym typeface="Symbol" charset="0"/>
              </a:rPr>
              <a:t>Pop III - the first stars</a:t>
            </a:r>
          </a:p>
          <a:p>
            <a:pPr lvl="1" eaLnBrk="1" hangingPunct="1"/>
            <a:r>
              <a:rPr lang="en-GB" sz="1800">
                <a:latin typeface="Gill Sans MT" charset="0"/>
                <a:ea typeface="ＭＳ Ｐゴシック" charset="0"/>
                <a:sym typeface="Symbol" charset="0"/>
              </a:rPr>
              <a:t>Detect first enrichment of IGM</a:t>
            </a:r>
          </a:p>
          <a:p>
            <a:pPr lvl="1" eaLnBrk="1" hangingPunct="1"/>
            <a:r>
              <a:rPr lang="en-GB" sz="1800">
                <a:latin typeface="Gill Sans MT" charset="0"/>
                <a:ea typeface="ＭＳ Ｐゴシック" charset="0"/>
              </a:rPr>
              <a:t>What re-ionised the Universe?</a:t>
            </a:r>
          </a:p>
          <a:p>
            <a:pPr lvl="1" eaLnBrk="1" hangingPunct="1">
              <a:buFontTx/>
              <a:buNone/>
            </a:pPr>
            <a:r>
              <a:rPr lang="en-GB" sz="1600">
                <a:latin typeface="Gill Sans MT" charset="0"/>
                <a:ea typeface="ＭＳ Ｐゴシック" charset="0"/>
              </a:rPr>
              <a:t> </a:t>
            </a:r>
            <a:endParaRPr lang="en-GB" sz="1600">
              <a:latin typeface="Gill Sans MT" charset="0"/>
              <a:ea typeface="ＭＳ Ｐゴシック" charset="0"/>
              <a:sym typeface="Symbol" charset="0"/>
            </a:endParaRPr>
          </a:p>
        </p:txBody>
      </p:sp>
      <p:sp>
        <p:nvSpPr>
          <p:cNvPr id="38916" name="Rectangle 5"/>
          <p:cNvSpPr>
            <a:spLocks noChangeArrowheads="1"/>
          </p:cNvSpPr>
          <p:nvPr/>
        </p:nvSpPr>
        <p:spPr bwMode="auto">
          <a:xfrm>
            <a:off x="900113" y="4149725"/>
            <a:ext cx="2879725" cy="1370013"/>
          </a:xfrm>
          <a:prstGeom prst="rect">
            <a:avLst/>
          </a:prstGeom>
          <a:solidFill>
            <a:schemeClr val="accent1"/>
          </a:solidFill>
          <a:ln w="9525">
            <a:solidFill>
              <a:schemeClr val="tx1"/>
            </a:solidFill>
            <a:miter lim="800000"/>
            <a:headEnd/>
            <a:tailEnd/>
          </a:ln>
        </p:spPr>
        <p:txBody>
          <a:bodyPr wrap="none" anchor="ctr"/>
          <a:lstStyle/>
          <a:p>
            <a:r>
              <a:rPr lang="en-GB" sz="1800">
                <a:solidFill>
                  <a:srgbClr val="FF0066"/>
                </a:solidFill>
                <a:latin typeface="Gill Sans MT" charset="0"/>
              </a:rPr>
              <a:t>Requires:</a:t>
            </a:r>
            <a:r>
              <a:rPr lang="en-GB" sz="1800">
                <a:latin typeface="Gill Sans MT" charset="0"/>
              </a:rPr>
              <a:t>  R ~ 5000 spectra,  </a:t>
            </a:r>
          </a:p>
          <a:p>
            <a:r>
              <a:rPr lang="en-GB" sz="1800">
                <a:latin typeface="Gill Sans MT" charset="0"/>
              </a:rPr>
              <a:t>@ </a:t>
            </a:r>
            <a:r>
              <a:rPr lang="en-GB" sz="1800">
                <a:latin typeface="Gill Sans MT" charset="0"/>
                <a:sym typeface="Symbol" charset="0"/>
              </a:rPr>
              <a:t> 0.8 - 2.5.</a:t>
            </a:r>
          </a:p>
          <a:p>
            <a:r>
              <a:rPr lang="en-GB" sz="1800">
                <a:latin typeface="Gill Sans MT" charset="0"/>
                <a:sym typeface="Symbol" charset="0"/>
              </a:rPr>
              <a:t>4 - 40mas spaxels;</a:t>
            </a:r>
          </a:p>
          <a:p>
            <a:r>
              <a:rPr lang="en-GB" sz="1800">
                <a:latin typeface="Gill Sans MT" charset="0"/>
                <a:sym typeface="Symbol" charset="0"/>
              </a:rPr>
              <a:t>FOV 0.5 x 1.0</a:t>
            </a:r>
            <a:r>
              <a:rPr lang="ja-JP" altLang="en-GB" sz="1800">
                <a:latin typeface="Gill Sans MT" charset="0"/>
                <a:sym typeface="Symbol" charset="0"/>
              </a:rPr>
              <a:t>”</a:t>
            </a:r>
            <a:r>
              <a:rPr lang="en-GB" sz="1800">
                <a:latin typeface="Gill Sans MT" charset="0"/>
                <a:sym typeface="Symbol" charset="0"/>
              </a:rPr>
              <a:t>; 5 x 10</a:t>
            </a:r>
            <a:r>
              <a:rPr lang="ja-JP" altLang="en-GB" sz="1800">
                <a:latin typeface="Gill Sans MT" charset="0"/>
                <a:sym typeface="Symbol" charset="0"/>
              </a:rPr>
              <a:t>”</a:t>
            </a:r>
            <a:r>
              <a:rPr lang="en-GB" sz="1800">
                <a:latin typeface="Gill Sans MT" charset="0"/>
                <a:sym typeface="Symbol" charset="0"/>
              </a:rPr>
              <a:t>.</a:t>
            </a:r>
          </a:p>
        </p:txBody>
      </p:sp>
      <p:pic>
        <p:nvPicPr>
          <p:cNvPr id="3891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1175" y="1844675"/>
            <a:ext cx="482282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525" y="3429000"/>
            <a:ext cx="48164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 Box 11"/>
          <p:cNvSpPr txBox="1">
            <a:spLocks noChangeArrowheads="1"/>
          </p:cNvSpPr>
          <p:nvPr/>
        </p:nvSpPr>
        <p:spPr bwMode="auto">
          <a:xfrm>
            <a:off x="4200525" y="5157788"/>
            <a:ext cx="49434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GB" sz="1200" i="1"/>
              <a:t>Figure 3 from Yang et al. 2006, showing the cooling of Ly</a:t>
            </a:r>
            <a:r>
              <a:rPr lang="en-GB" sz="1200" i="1">
                <a:sym typeface="Symbol" charset="0"/>
              </a:rPr>
              <a:t></a:t>
            </a:r>
            <a:r>
              <a:rPr lang="en-GB" sz="1200" i="1"/>
              <a:t> (top) </a:t>
            </a:r>
          </a:p>
          <a:p>
            <a:r>
              <a:rPr lang="en-GB" sz="1200" i="1"/>
              <a:t>and HeII</a:t>
            </a:r>
            <a:r>
              <a:rPr lang="en-GB" sz="1200" i="1">
                <a:sym typeface="Symbol" charset="0"/>
              </a:rPr>
              <a:t></a:t>
            </a:r>
            <a:r>
              <a:rPr lang="en-GB" sz="1200" i="1"/>
              <a:t>1640 (bottom) for an 11Mpc simulation at z~3. Ly</a:t>
            </a:r>
            <a:r>
              <a:rPr lang="en-GB" sz="1200" i="1">
                <a:sym typeface="Symbol" charset="0"/>
              </a:rPr>
              <a:t></a:t>
            </a:r>
            <a:r>
              <a:rPr lang="en-GB" sz="1200" i="1"/>
              <a:t> is more </a:t>
            </a:r>
          </a:p>
          <a:p>
            <a:r>
              <a:rPr lang="en-GB" sz="1200" i="1"/>
              <a:t>diffuse whereas HeII appears as compact points sources, this suggest </a:t>
            </a:r>
          </a:p>
          <a:p>
            <a:r>
              <a:rPr lang="en-GB" sz="1200" i="1"/>
              <a:t>HeII is a promising tracer of concentrations of dark matter.</a:t>
            </a:r>
            <a:r>
              <a:rPr lang="en-GB" sz="1200"/>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15240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7891" name="Rectangle 3"/>
          <p:cNvSpPr>
            <a:spLocks noGrp="1" noChangeArrowheads="1"/>
          </p:cNvSpPr>
          <p:nvPr>
            <p:ph type="title"/>
          </p:nvPr>
        </p:nvSpPr>
        <p:spPr>
          <a:xfrm>
            <a:off x="685800" y="0"/>
            <a:ext cx="7772400" cy="1143000"/>
          </a:xfrm>
        </p:spPr>
        <p:txBody>
          <a:bodyPr/>
          <a:lstStyle/>
          <a:p>
            <a:r>
              <a:rPr lang="en-GB">
                <a:latin typeface="Gill Sans" charset="0"/>
                <a:ea typeface="ＭＳ Ｐゴシック" charset="0"/>
                <a:cs typeface="ＭＳ Ｐゴシック" charset="0"/>
              </a:rPr>
              <a:t>Stars &amp; Galaxies</a:t>
            </a:r>
            <a:endParaRPr lang="en-US">
              <a:latin typeface="Gill Sans" charset="0"/>
              <a:ea typeface="ＭＳ Ｐゴシック" charset="0"/>
              <a:cs typeface="ＭＳ Ｐゴシック" charset="0"/>
            </a:endParaRPr>
          </a:p>
        </p:txBody>
      </p:sp>
      <p:sp>
        <p:nvSpPr>
          <p:cNvPr id="37892" name="Rectangle 7"/>
          <p:cNvSpPr>
            <a:spLocks/>
          </p:cNvSpPr>
          <p:nvPr/>
        </p:nvSpPr>
        <p:spPr bwMode="auto">
          <a:xfrm>
            <a:off x="250825" y="1152525"/>
            <a:ext cx="453707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defTabSz="642938"/>
            <a:r>
              <a:rPr lang="en-US">
                <a:latin typeface="Gill Sans" charset="0"/>
                <a:sym typeface="Gill Sans" charset="0"/>
              </a:rPr>
              <a:t>Imaging and spectroscopy of extragalactic resolved stellar populations</a:t>
            </a:r>
          </a:p>
        </p:txBody>
      </p:sp>
      <p:sp>
        <p:nvSpPr>
          <p:cNvPr id="37893" name="Rectangle 9"/>
          <p:cNvSpPr>
            <a:spLocks/>
          </p:cNvSpPr>
          <p:nvPr/>
        </p:nvSpPr>
        <p:spPr bwMode="auto">
          <a:xfrm>
            <a:off x="4427538" y="5661025"/>
            <a:ext cx="3960812"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defTabSz="642938"/>
            <a:r>
              <a:rPr lang="en-US">
                <a:latin typeface="Gill Sans" charset="0"/>
                <a:sym typeface="Gill Sans" charset="0"/>
              </a:rPr>
              <a:t>Studies of black holes and active galactic nuclei (AGN)</a:t>
            </a:r>
          </a:p>
        </p:txBody>
      </p:sp>
      <p:pic>
        <p:nvPicPr>
          <p:cNvPr id="3789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700" y="908050"/>
            <a:ext cx="4308475"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789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00" y="3429000"/>
            <a:ext cx="3975100"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title"/>
          </p:nvPr>
        </p:nvSpPr>
        <p:spPr>
          <a:xfrm>
            <a:off x="684213" y="188913"/>
            <a:ext cx="7772400" cy="1143000"/>
          </a:xfrm>
        </p:spPr>
        <p:txBody>
          <a:bodyPr/>
          <a:lstStyle/>
          <a:p>
            <a:pPr eaLnBrk="1" hangingPunct="1"/>
            <a:r>
              <a:rPr lang="en-GB" sz="2400" b="1">
                <a:latin typeface="Copperplate Gothic Bold" charset="0"/>
                <a:ea typeface="ＭＳ Ｐゴシック" charset="0"/>
                <a:cs typeface="ＭＳ Ｐゴシック" charset="0"/>
              </a:rPr>
              <a:t>Stellar Populations: star formation history, chemical &amp; dynamical evolution</a:t>
            </a:r>
            <a:r>
              <a:rPr lang="en-GB" sz="3600" b="1">
                <a:latin typeface="Copperplate Gothic Bold" charset="0"/>
                <a:ea typeface="ＭＳ Ｐゴシック" charset="0"/>
                <a:cs typeface="ＭＳ Ｐゴシック" charset="0"/>
              </a:rPr>
              <a:t>.</a:t>
            </a:r>
          </a:p>
        </p:txBody>
      </p:sp>
      <p:sp>
        <p:nvSpPr>
          <p:cNvPr id="38915" name="Rectangle 4"/>
          <p:cNvSpPr>
            <a:spLocks noGrp="1" noChangeArrowheads="1"/>
          </p:cNvSpPr>
          <p:nvPr>
            <p:ph type="body" idx="1"/>
          </p:nvPr>
        </p:nvSpPr>
        <p:spPr>
          <a:xfrm>
            <a:off x="179388" y="1341438"/>
            <a:ext cx="4464050" cy="3671887"/>
          </a:xfrm>
        </p:spPr>
        <p:txBody>
          <a:bodyPr/>
          <a:lstStyle/>
          <a:p>
            <a:pPr indent="0" eaLnBrk="1" hangingPunct="1">
              <a:lnSpc>
                <a:spcPct val="80000"/>
              </a:lnSpc>
              <a:buFontTx/>
              <a:buNone/>
            </a:pPr>
            <a:r>
              <a:rPr lang="en-GB" sz="2000" dirty="0" smtClean="0">
                <a:solidFill>
                  <a:srgbClr val="996633"/>
                </a:solidFill>
                <a:ea typeface="ＭＳ Ｐゴシック" charset="0"/>
                <a:cs typeface="Arial" charset="0"/>
              </a:rPr>
              <a:t>Measure the line of sight velocities and heavy element content of individual stars in local group, </a:t>
            </a:r>
            <a:r>
              <a:rPr lang="en-GB" sz="2000" dirty="0" err="1" smtClean="0">
                <a:solidFill>
                  <a:srgbClr val="996633"/>
                </a:solidFill>
                <a:ea typeface="ＭＳ Ｐゴシック" charset="0"/>
                <a:cs typeface="Arial" charset="0"/>
              </a:rPr>
              <a:t>Fornax</a:t>
            </a:r>
            <a:r>
              <a:rPr lang="en-GB" sz="2000" dirty="0" smtClean="0">
                <a:solidFill>
                  <a:srgbClr val="996633"/>
                </a:solidFill>
                <a:ea typeface="ＭＳ Ｐゴシック" charset="0"/>
                <a:cs typeface="Arial" charset="0"/>
              </a:rPr>
              <a:t> and Virgo clusters, so as to be able to decompose the stellar populations into thick disk, thin disk, bulge and halo</a:t>
            </a:r>
            <a:r>
              <a:rPr lang="en-GB" sz="2000" dirty="0" smtClean="0">
                <a:ea typeface="ＭＳ Ｐゴシック" charset="0"/>
                <a:cs typeface="Arial" charset="0"/>
              </a:rPr>
              <a:t>. </a:t>
            </a:r>
          </a:p>
          <a:p>
            <a:pPr indent="0" eaLnBrk="1" hangingPunct="1">
              <a:lnSpc>
                <a:spcPct val="80000"/>
              </a:lnSpc>
              <a:buFontTx/>
              <a:buNone/>
            </a:pPr>
            <a:endParaRPr lang="en-GB" sz="2000" dirty="0" smtClean="0">
              <a:ea typeface="ＭＳ Ｐゴシック" charset="0"/>
              <a:cs typeface="Arial" charset="0"/>
            </a:endParaRPr>
          </a:p>
          <a:p>
            <a:pPr indent="0" eaLnBrk="1" hangingPunct="1">
              <a:lnSpc>
                <a:spcPct val="80000"/>
              </a:lnSpc>
              <a:buFontTx/>
              <a:buNone/>
            </a:pPr>
            <a:r>
              <a:rPr lang="en-GB" sz="2000" dirty="0" smtClean="0">
                <a:solidFill>
                  <a:srgbClr val="0000FF"/>
                </a:solidFill>
                <a:ea typeface="ＭＳ Ｐゴシック" charset="0"/>
                <a:cs typeface="Arial" charset="0"/>
              </a:rPr>
              <a:t>This </a:t>
            </a:r>
            <a:r>
              <a:rPr lang="en-GB" sz="2000" dirty="0">
                <a:solidFill>
                  <a:srgbClr val="0000FF"/>
                </a:solidFill>
                <a:ea typeface="ＭＳ Ｐゴシック" charset="0"/>
                <a:cs typeface="Arial" charset="0"/>
              </a:rPr>
              <a:t>takes stellar population studies into a completely unexplored realm. </a:t>
            </a:r>
          </a:p>
          <a:p>
            <a:pPr eaLnBrk="1" hangingPunct="1">
              <a:lnSpc>
                <a:spcPct val="80000"/>
              </a:lnSpc>
              <a:buFontTx/>
              <a:buNone/>
            </a:pPr>
            <a:endParaRPr lang="en-GB" sz="1800" dirty="0">
              <a:latin typeface="Gill Sans MT" charset="0"/>
              <a:ea typeface="ＭＳ Ｐゴシック" charset="0"/>
              <a:cs typeface="ＭＳ Ｐゴシック" charset="0"/>
            </a:endParaRPr>
          </a:p>
        </p:txBody>
      </p:sp>
      <p:sp>
        <p:nvSpPr>
          <p:cNvPr id="38916" name="Rectangle 8"/>
          <p:cNvSpPr>
            <a:spLocks noChangeArrowheads="1"/>
          </p:cNvSpPr>
          <p:nvPr/>
        </p:nvSpPr>
        <p:spPr bwMode="auto">
          <a:xfrm>
            <a:off x="4716463" y="5013325"/>
            <a:ext cx="4175125" cy="719138"/>
          </a:xfrm>
          <a:prstGeom prst="rect">
            <a:avLst/>
          </a:prstGeom>
          <a:solidFill>
            <a:schemeClr val="accent1"/>
          </a:solidFill>
          <a:ln w="9525">
            <a:solidFill>
              <a:schemeClr val="tx1"/>
            </a:solidFill>
            <a:miter lim="800000"/>
            <a:headEnd/>
            <a:tailEnd/>
          </a:ln>
        </p:spPr>
        <p:txBody>
          <a:bodyPr wrap="none" anchor="ctr"/>
          <a:lstStyle/>
          <a:p>
            <a:endParaRPr lang="en-GB" sz="1800">
              <a:solidFill>
                <a:srgbClr val="FF0066"/>
              </a:solidFill>
              <a:latin typeface="Gill Sans MT" charset="0"/>
            </a:endParaRPr>
          </a:p>
          <a:p>
            <a:r>
              <a:rPr lang="en-GB" sz="1800">
                <a:solidFill>
                  <a:srgbClr val="FF0066"/>
                </a:solidFill>
                <a:latin typeface="Gill Sans MT" charset="0"/>
              </a:rPr>
              <a:t>Requires:</a:t>
            </a:r>
            <a:r>
              <a:rPr lang="en-GB" sz="1800">
                <a:latin typeface="Gill Sans MT" charset="0"/>
              </a:rPr>
              <a:t>  R= 9000 &amp; 20,000 spectra, </a:t>
            </a:r>
          </a:p>
          <a:p>
            <a:r>
              <a:rPr lang="en-GB" sz="1800">
                <a:latin typeface="Gill Sans MT" charset="0"/>
              </a:rPr>
              <a:t>20mas spaxels  @ </a:t>
            </a:r>
            <a:r>
              <a:rPr lang="en-GB" sz="1800">
                <a:latin typeface="Gill Sans MT" charset="0"/>
                <a:sym typeface="Symbol" charset="0"/>
              </a:rPr>
              <a:t> 0.6 - 1.0 &amp; 1.0 - 2.5.</a:t>
            </a:r>
          </a:p>
          <a:p>
            <a:endParaRPr lang="en-GB" sz="1800">
              <a:latin typeface="Gill Sans MT" charset="0"/>
            </a:endParaRPr>
          </a:p>
        </p:txBody>
      </p:sp>
      <p:pic>
        <p:nvPicPr>
          <p:cNvPr id="38917"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557338"/>
            <a:ext cx="4105275"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15240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9939" name="Rectangle 3"/>
          <p:cNvSpPr>
            <a:spLocks noGrp="1" noChangeArrowheads="1"/>
          </p:cNvSpPr>
          <p:nvPr>
            <p:ph type="title"/>
          </p:nvPr>
        </p:nvSpPr>
        <p:spPr>
          <a:xfrm>
            <a:off x="685800" y="0"/>
            <a:ext cx="7772400" cy="1143000"/>
          </a:xfrm>
        </p:spPr>
        <p:txBody>
          <a:bodyPr/>
          <a:lstStyle/>
          <a:p>
            <a:r>
              <a:rPr lang="en-GB">
                <a:latin typeface="Gill Sans" charset="0"/>
                <a:ea typeface="ＭＳ Ｐゴシック" charset="0"/>
                <a:cs typeface="ＭＳ Ｐゴシック" charset="0"/>
              </a:rPr>
              <a:t>Planets &amp; Stars</a:t>
            </a:r>
            <a:endParaRPr lang="en-US">
              <a:latin typeface="Gill Sans" charset="0"/>
              <a:ea typeface="ＭＳ Ｐゴシック" charset="0"/>
              <a:cs typeface="ＭＳ Ｐゴシック" charset="0"/>
            </a:endParaRPr>
          </a:p>
        </p:txBody>
      </p:sp>
      <p:pic>
        <p:nvPicPr>
          <p:cNvPr id="399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25" y="981075"/>
            <a:ext cx="3773488" cy="2328863"/>
          </a:xfrm>
          <a:prstGeom prst="rect">
            <a:avLst/>
          </a:prstGeom>
          <a:noFill/>
          <a:ln w="25400">
            <a:solidFill>
              <a:srgbClr val="FFFC8C"/>
            </a:solidFill>
            <a:miter lim="800000"/>
            <a:headEnd/>
            <a:tailEnd/>
          </a:ln>
          <a:extLst>
            <a:ext uri="{909E8E84-426E-40dd-AFC4-6F175D3DCCD1}">
              <a14:hiddenFill xmlns:a14="http://schemas.microsoft.com/office/drawing/2010/main">
                <a:solidFill>
                  <a:srgbClr val="FFFFFF"/>
                </a:solidFill>
              </a14:hiddenFill>
            </a:ext>
          </a:extLst>
        </p:spPr>
      </p:pic>
      <p:pic>
        <p:nvPicPr>
          <p:cNvPr id="399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4100513"/>
            <a:ext cx="2606675" cy="2565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994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429000"/>
            <a:ext cx="3681413"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9943" name="Rectangle 8"/>
          <p:cNvSpPr>
            <a:spLocks/>
          </p:cNvSpPr>
          <p:nvPr/>
        </p:nvSpPr>
        <p:spPr bwMode="auto">
          <a:xfrm>
            <a:off x="179388" y="1268413"/>
            <a:ext cx="50419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defTabSz="642938"/>
            <a:r>
              <a:rPr lang="en-US">
                <a:latin typeface="Gill Sans" charset="0"/>
                <a:sym typeface="Gill Sans" charset="0"/>
              </a:rPr>
              <a:t>From giant to terrestrial exo-planets:</a:t>
            </a:r>
          </a:p>
          <a:p>
            <a:pPr defTabSz="642938">
              <a:buFontTx/>
              <a:buChar char="•"/>
            </a:pPr>
            <a:r>
              <a:rPr lang="en-US">
                <a:latin typeface="Gill Sans" charset="0"/>
                <a:sym typeface="Gill Sans" charset="0"/>
              </a:rPr>
              <a:t> </a:t>
            </a:r>
            <a:r>
              <a:rPr lang="en-US" sz="1800">
                <a:latin typeface="Gill Sans" charset="0"/>
                <a:sym typeface="Gill Sans" charset="0"/>
              </a:rPr>
              <a:t>Direct detection via high-contrast imaging</a:t>
            </a:r>
          </a:p>
          <a:p>
            <a:pPr defTabSz="642938">
              <a:buFontTx/>
              <a:buChar char="•"/>
            </a:pPr>
            <a:r>
              <a:rPr lang="en-GB">
                <a:latin typeface="Gill Sans" charset="0"/>
                <a:sym typeface="Gill Sans" charset="0"/>
              </a:rPr>
              <a:t> </a:t>
            </a:r>
            <a:r>
              <a:rPr lang="en-GB" sz="1800">
                <a:latin typeface="Gill Sans" charset="0"/>
                <a:sym typeface="Gill Sans" charset="0"/>
              </a:rPr>
              <a:t>Indirect detection via radial velocity variations</a:t>
            </a:r>
            <a:endParaRPr lang="en-US" sz="1800">
              <a:latin typeface="Gill Sans" charset="0"/>
              <a:sym typeface="Gill Sans" charset="0"/>
            </a:endParaRPr>
          </a:p>
        </p:txBody>
      </p:sp>
      <p:sp>
        <p:nvSpPr>
          <p:cNvPr id="39944" name="Rectangle 9"/>
          <p:cNvSpPr>
            <a:spLocks/>
          </p:cNvSpPr>
          <p:nvPr/>
        </p:nvSpPr>
        <p:spPr bwMode="auto">
          <a:xfrm>
            <a:off x="4067175" y="3611563"/>
            <a:ext cx="34559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defTabSz="642938"/>
            <a:r>
              <a:rPr lang="en-US">
                <a:latin typeface="Gill Sans" charset="0"/>
                <a:sym typeface="Gill Sans" charset="0"/>
              </a:rPr>
              <a:t>Circumstellar disks</a:t>
            </a:r>
          </a:p>
        </p:txBody>
      </p:sp>
      <p:sp>
        <p:nvSpPr>
          <p:cNvPr id="39945" name="Rectangle 10"/>
          <p:cNvSpPr>
            <a:spLocks/>
          </p:cNvSpPr>
          <p:nvPr/>
        </p:nvSpPr>
        <p:spPr bwMode="auto">
          <a:xfrm>
            <a:off x="2484438" y="5867400"/>
            <a:ext cx="367188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defTabSz="642938"/>
            <a:r>
              <a:rPr lang="en-US">
                <a:latin typeface="Gill Sans" charset="0"/>
                <a:sym typeface="Gill Sans" charset="0"/>
              </a:rPr>
              <a:t>Young stellar clusters and the initial mass function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914400" y="152400"/>
            <a:ext cx="7315200" cy="762000"/>
          </a:xfrm>
        </p:spPr>
        <p:txBody>
          <a:bodyPr/>
          <a:lstStyle/>
          <a:p>
            <a:pPr eaLnBrk="1" hangingPunct="1"/>
            <a:r>
              <a:rPr lang="en-US">
                <a:latin typeface="Copperplate Gothic Bold" charset="0"/>
                <a:ea typeface="ＭＳ Ｐゴシック" charset="0"/>
                <a:cs typeface="ＭＳ Ｐゴシック" charset="0"/>
              </a:rPr>
              <a:t>HARMONI at the E-ELT</a:t>
            </a:r>
          </a:p>
        </p:txBody>
      </p:sp>
      <p:sp>
        <p:nvSpPr>
          <p:cNvPr id="22531" name="Content Placeholder 2"/>
          <p:cNvSpPr>
            <a:spLocks noGrp="1"/>
          </p:cNvSpPr>
          <p:nvPr>
            <p:ph idx="1"/>
          </p:nvPr>
        </p:nvSpPr>
        <p:spPr/>
        <p:txBody>
          <a:bodyPr/>
          <a:lstStyle/>
          <a:p>
            <a:pPr eaLnBrk="1" hangingPunct="1"/>
            <a:endParaRPr lang="en-US">
              <a:latin typeface="Gill Sans MT" charset="0"/>
              <a:ea typeface="ＭＳ Ｐゴシック" charset="0"/>
              <a:cs typeface="ＭＳ Ｐゴシック" charset="0"/>
            </a:endParaRPr>
          </a:p>
        </p:txBody>
      </p:sp>
      <p:pic>
        <p:nvPicPr>
          <p:cNvPr id="22532" name="Content Placeholder 6" descr="HARMONI on E-ELTwith mirror.pdf"/>
          <p:cNvPicPr>
            <a:picLocks noChangeAspect="1"/>
          </p:cNvPicPr>
          <p:nvPr/>
        </p:nvPicPr>
        <p:blipFill>
          <a:blip r:embed="rId2">
            <a:extLst>
              <a:ext uri="{28A0092B-C50C-407E-A947-70E740481C1C}">
                <a14:useLocalDpi xmlns:a14="http://schemas.microsoft.com/office/drawing/2010/main" val="0"/>
              </a:ext>
            </a:extLst>
          </a:blip>
          <a:srcRect l="-13226" r="-13226"/>
          <a:stretch>
            <a:fillRect/>
          </a:stretch>
        </p:blipFill>
        <p:spPr bwMode="auto">
          <a:xfrm>
            <a:off x="-647700" y="511175"/>
            <a:ext cx="10439400"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827088" y="188913"/>
            <a:ext cx="7772400" cy="792162"/>
          </a:xfrm>
        </p:spPr>
        <p:txBody>
          <a:bodyPr/>
          <a:lstStyle/>
          <a:p>
            <a:pPr eaLnBrk="1" hangingPunct="1"/>
            <a:r>
              <a:rPr lang="en-GB" sz="2400" b="1">
                <a:latin typeface="Copperplate Gothic Bold" charset="0"/>
                <a:ea typeface="ＭＳ Ｐゴシック" charset="0"/>
                <a:cs typeface="ＭＳ Ｐゴシック" charset="0"/>
              </a:rPr>
              <a:t>High Contrast Science – Characterising Exo-solar Planets</a:t>
            </a:r>
            <a:endParaRPr lang="en-GB" sz="2400">
              <a:latin typeface="Copperplate Gothic Bold" charset="0"/>
              <a:ea typeface="ＭＳ Ｐゴシック" charset="0"/>
              <a:cs typeface="ＭＳ Ｐゴシック" charset="0"/>
            </a:endParaRPr>
          </a:p>
        </p:txBody>
      </p:sp>
      <p:sp>
        <p:nvSpPr>
          <p:cNvPr id="40964" name="Rectangle 4"/>
          <p:cNvSpPr>
            <a:spLocks noChangeArrowheads="1"/>
          </p:cNvSpPr>
          <p:nvPr/>
        </p:nvSpPr>
        <p:spPr bwMode="auto">
          <a:xfrm>
            <a:off x="3124200" y="6019800"/>
            <a:ext cx="5715000" cy="762000"/>
          </a:xfrm>
          <a:prstGeom prst="rect">
            <a:avLst/>
          </a:prstGeom>
          <a:solidFill>
            <a:schemeClr val="accent1"/>
          </a:solidFill>
          <a:ln w="9525">
            <a:solidFill>
              <a:schemeClr val="tx1"/>
            </a:solidFill>
            <a:miter lim="800000"/>
            <a:headEnd/>
            <a:tailEnd/>
          </a:ln>
        </p:spPr>
        <p:txBody>
          <a:bodyPr wrap="none" anchor="ctr"/>
          <a:lstStyle/>
          <a:p>
            <a:r>
              <a:rPr lang="en-GB" sz="1800">
                <a:solidFill>
                  <a:srgbClr val="FF0066"/>
                </a:solidFill>
                <a:latin typeface="Gill Sans MT" charset="0"/>
              </a:rPr>
              <a:t>Requires </a:t>
            </a:r>
            <a:r>
              <a:rPr lang="en-GB" sz="1800">
                <a:latin typeface="Gill Sans MT" charset="0"/>
              </a:rPr>
              <a:t>:  R &gt; 4,000 – 20,000 spectra @ I+z+J, </a:t>
            </a:r>
            <a:r>
              <a:rPr lang="en-GB" sz="1800">
                <a:latin typeface="Gill Sans MT" charset="0"/>
                <a:sym typeface="Symbol" charset="0"/>
              </a:rPr>
              <a:t>H+K </a:t>
            </a:r>
          </a:p>
          <a:p>
            <a:r>
              <a:rPr lang="en-GB" sz="1800">
                <a:latin typeface="Gill Sans MT" charset="0"/>
                <a:sym typeface="Symbol" charset="0"/>
              </a:rPr>
              <a:t>simultaneously. 4 mas spaxels,</a:t>
            </a:r>
            <a:r>
              <a:rPr lang="en-GB">
                <a:latin typeface="Gill Sans MT" charset="0"/>
                <a:sym typeface="Symbol" charset="0"/>
              </a:rPr>
              <a:t> </a:t>
            </a:r>
            <a:r>
              <a:rPr lang="en-GB" sz="1800">
                <a:latin typeface="Gill Sans MT" charset="0"/>
                <a:sym typeface="Symbol" charset="0"/>
              </a:rPr>
              <a:t>FOV 0.5 </a:t>
            </a:r>
            <a:r>
              <a:rPr lang="en-GB" sz="1800">
                <a:latin typeface="Gill Sans MT" charset="0"/>
                <a:cs typeface="Arial" charset="0"/>
                <a:sym typeface="Symbol" charset="0"/>
              </a:rPr>
              <a:t>x 1.0</a:t>
            </a:r>
            <a:r>
              <a:rPr lang="ja-JP" altLang="en-GB" sz="1800">
                <a:latin typeface="Gill Sans MT" charset="0"/>
                <a:cs typeface="Arial" charset="0"/>
                <a:sym typeface="Symbol" charset="0"/>
              </a:rPr>
              <a:t>”</a:t>
            </a:r>
            <a:r>
              <a:rPr lang="en-GB" sz="1800">
                <a:latin typeface="Gill Sans MT" charset="0"/>
                <a:cs typeface="Arial" charset="0"/>
                <a:sym typeface="Symbol" charset="0"/>
              </a:rPr>
              <a:t>; SCAO</a:t>
            </a:r>
            <a:r>
              <a:rPr lang="en-GB" sz="1800">
                <a:latin typeface="Gill Sans MT" charset="0"/>
                <a:sym typeface="Symbol" charset="0"/>
              </a:rPr>
              <a:t>.</a:t>
            </a:r>
            <a:r>
              <a:rPr lang="en-GB" sz="1800">
                <a:latin typeface="Gill Sans MT" charset="0"/>
              </a:rPr>
              <a:t> </a:t>
            </a:r>
          </a:p>
        </p:txBody>
      </p:sp>
      <p:sp>
        <p:nvSpPr>
          <p:cNvPr id="40965" name="Rectangle 6"/>
          <p:cNvSpPr>
            <a:spLocks noChangeArrowheads="1"/>
          </p:cNvSpPr>
          <p:nvPr/>
        </p:nvSpPr>
        <p:spPr bwMode="auto">
          <a:xfrm>
            <a:off x="971550" y="981075"/>
            <a:ext cx="786765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r>
              <a:rPr lang="en-GB" sz="2000" b="1" dirty="0">
                <a:latin typeface="Gill Sans MT" charset="0"/>
              </a:rPr>
              <a:t>Aim</a:t>
            </a:r>
            <a:r>
              <a:rPr lang="en-GB" sz="2000" b="1" i="1" u="sng" dirty="0">
                <a:latin typeface="Gill Sans MT" charset="0"/>
              </a:rPr>
              <a:t>:</a:t>
            </a:r>
            <a:r>
              <a:rPr lang="en-GB" sz="2000" i="1" u="sng" dirty="0">
                <a:latin typeface="Gill Sans MT" charset="0"/>
              </a:rPr>
              <a:t> follow-up spectroscopy of candidate </a:t>
            </a:r>
            <a:r>
              <a:rPr lang="en-GB" sz="2000" i="1" u="sng" dirty="0" err="1">
                <a:latin typeface="Gill Sans MT" charset="0"/>
              </a:rPr>
              <a:t>exo</a:t>
            </a:r>
            <a:r>
              <a:rPr lang="en-GB" sz="2000" i="1" u="sng" dirty="0">
                <a:latin typeface="Gill Sans MT" charset="0"/>
              </a:rPr>
              <a:t>-solar planets seen by VLT</a:t>
            </a:r>
          </a:p>
          <a:p>
            <a:pPr marL="742950" lvl="1" indent="-285750" eaLnBrk="1" hangingPunct="1">
              <a:spcBef>
                <a:spcPct val="20000"/>
              </a:spcBef>
              <a:buFontTx/>
              <a:buChar char="–"/>
            </a:pPr>
            <a:r>
              <a:rPr lang="en-GB" sz="1800" dirty="0">
                <a:latin typeface="Gill Sans MT" charset="0"/>
              </a:rPr>
              <a:t>Spectral lines provide measure of surface gravity</a:t>
            </a:r>
          </a:p>
          <a:p>
            <a:pPr marL="742950" lvl="1" indent="-285750" eaLnBrk="1" hangingPunct="1">
              <a:spcBef>
                <a:spcPct val="20000"/>
              </a:spcBef>
              <a:buFontTx/>
              <a:buChar char="–"/>
            </a:pPr>
            <a:r>
              <a:rPr lang="en-GB" sz="1800" dirty="0">
                <a:latin typeface="Gill Sans MT" charset="0"/>
              </a:rPr>
              <a:t>Combine with other techniques to get density, temperature and luminosity.</a:t>
            </a:r>
          </a:p>
          <a:p>
            <a:pPr marL="742950" lvl="1" indent="-285750" eaLnBrk="1" hangingPunct="1">
              <a:spcBef>
                <a:spcPct val="20000"/>
              </a:spcBef>
              <a:buFontTx/>
              <a:buChar char="–"/>
            </a:pPr>
            <a:r>
              <a:rPr lang="en-GB" sz="1800" dirty="0">
                <a:latin typeface="Gill Sans MT" charset="0"/>
              </a:rPr>
              <a:t>Clues to atmospheric composition – constrain models </a:t>
            </a:r>
          </a:p>
        </p:txBody>
      </p:sp>
      <p:graphicFrame>
        <p:nvGraphicFramePr>
          <p:cNvPr id="40962" name="Object 2"/>
          <p:cNvGraphicFramePr>
            <a:graphicFrameLocks noChangeAspect="1"/>
          </p:cNvGraphicFramePr>
          <p:nvPr/>
        </p:nvGraphicFramePr>
        <p:xfrm>
          <a:off x="533400" y="2743200"/>
          <a:ext cx="8077200" cy="3171825"/>
        </p:xfrm>
        <a:graphic>
          <a:graphicData uri="http://schemas.openxmlformats.org/presentationml/2006/ole">
            <mc:AlternateContent xmlns:mc="http://schemas.openxmlformats.org/markup-compatibility/2006">
              <mc:Choice xmlns:v="urn:schemas-microsoft-com:vml" Requires="v">
                <p:oleObj spid="_x0000_s40989" name="Document" r:id="rId3" imgW="5626100" imgH="2209800" progId="Word.Document.12">
                  <p:link updateAutomatic="1"/>
                </p:oleObj>
              </mc:Choice>
              <mc:Fallback>
                <p:oleObj name="Document" r:id="rId3" imgW="5626100" imgH="2209800" progId="Word.Document.12">
                  <p:link updateAutomatic="1"/>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743200"/>
                        <a:ext cx="8077200"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extBox 1"/>
          <p:cNvSpPr txBox="1"/>
          <p:nvPr/>
        </p:nvSpPr>
        <p:spPr>
          <a:xfrm>
            <a:off x="1621032" y="5517232"/>
            <a:ext cx="1798840" cy="461665"/>
          </a:xfrm>
          <a:prstGeom prst="rect">
            <a:avLst/>
          </a:prstGeom>
          <a:noFill/>
        </p:spPr>
        <p:txBody>
          <a:bodyPr wrap="none" rtlCol="0">
            <a:spAutoFit/>
          </a:bodyPr>
          <a:lstStyle/>
          <a:p>
            <a:r>
              <a:rPr lang="en-US" dirty="0" smtClean="0"/>
              <a:t>Young stars</a:t>
            </a:r>
            <a:endParaRPr lang="en-US" dirty="0"/>
          </a:p>
        </p:txBody>
      </p:sp>
      <p:sp>
        <p:nvSpPr>
          <p:cNvPr id="7" name="TextBox 6"/>
          <p:cNvSpPr txBox="1"/>
          <p:nvPr/>
        </p:nvSpPr>
        <p:spPr>
          <a:xfrm>
            <a:off x="5580112" y="5517232"/>
            <a:ext cx="1929284" cy="461665"/>
          </a:xfrm>
          <a:prstGeom prst="rect">
            <a:avLst/>
          </a:prstGeom>
          <a:noFill/>
        </p:spPr>
        <p:txBody>
          <a:bodyPr wrap="none" rtlCol="0">
            <a:spAutoFit/>
          </a:bodyPr>
          <a:lstStyle/>
          <a:p>
            <a:r>
              <a:rPr lang="en-US" dirty="0" smtClean="0"/>
              <a:t>Nearby stars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p:cNvSpPr>
          <p:nvPr/>
        </p:nvSpPr>
        <p:spPr bwMode="auto">
          <a:xfrm>
            <a:off x="250825" y="1670050"/>
            <a:ext cx="597693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p>
            <a:pPr defTabSz="642938">
              <a:buFontTx/>
              <a:buChar char="•"/>
            </a:pPr>
            <a:r>
              <a:rPr lang="en-US">
                <a:latin typeface="Gill Sans" charset="0"/>
                <a:sym typeface="Gill Sans" charset="0"/>
              </a:rPr>
              <a:t> The 8-10m class Telescopes (VLT/I, ...)</a:t>
            </a:r>
          </a:p>
          <a:p>
            <a:pPr defTabSz="642938">
              <a:buSzPct val="93000"/>
              <a:buFontTx/>
              <a:buChar char="•"/>
            </a:pPr>
            <a:r>
              <a:rPr lang="en-US">
                <a:latin typeface="Gill Sans" charset="0"/>
                <a:sym typeface="Gill Sans" charset="0"/>
              </a:rPr>
              <a:t> The JWST</a:t>
            </a:r>
          </a:p>
          <a:p>
            <a:pPr defTabSz="642938">
              <a:buSzPct val="93000"/>
              <a:buFontTx/>
              <a:buChar char="•"/>
            </a:pPr>
            <a:r>
              <a:rPr lang="en-US">
                <a:latin typeface="Gill Sans" charset="0"/>
                <a:sym typeface="Gill Sans" charset="0"/>
              </a:rPr>
              <a:t> ALMA</a:t>
            </a:r>
          </a:p>
          <a:p>
            <a:pPr defTabSz="642938">
              <a:buSzPct val="93000"/>
              <a:buFontTx/>
              <a:buChar char="•"/>
            </a:pPr>
            <a:r>
              <a:rPr lang="en-US">
                <a:latin typeface="Gill Sans" charset="0"/>
                <a:sym typeface="Gill Sans" charset="0"/>
              </a:rPr>
              <a:t> LSST</a:t>
            </a:r>
          </a:p>
          <a:p>
            <a:pPr defTabSz="642938">
              <a:buSzPct val="93000"/>
              <a:buFontTx/>
              <a:buChar char="•"/>
            </a:pPr>
            <a:r>
              <a:rPr lang="en-US">
                <a:latin typeface="Gill Sans" charset="0"/>
                <a:sym typeface="Gill Sans" charset="0"/>
              </a:rPr>
              <a:t> SKA / SKA Pathfinders</a:t>
            </a:r>
          </a:p>
          <a:p>
            <a:pPr defTabSz="642938">
              <a:buSzPct val="93000"/>
              <a:buFontTx/>
              <a:buChar char="•"/>
            </a:pPr>
            <a:r>
              <a:rPr lang="en-US">
                <a:latin typeface="Gill Sans" charset="0"/>
                <a:sym typeface="Gill Sans" charset="0"/>
              </a:rPr>
              <a:t> ...</a:t>
            </a:r>
          </a:p>
        </p:txBody>
      </p:sp>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4149725"/>
            <a:ext cx="230505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913" y="1027113"/>
            <a:ext cx="21717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19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2388" y="2565400"/>
            <a:ext cx="2009775"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19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7638" y="4916488"/>
            <a:ext cx="245903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199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5176838"/>
            <a:ext cx="23114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992" name="Rectangle 8"/>
          <p:cNvSpPr>
            <a:spLocks noGrp="1" noChangeArrowheads="1"/>
          </p:cNvSpPr>
          <p:nvPr>
            <p:ph type="title"/>
          </p:nvPr>
        </p:nvSpPr>
        <p:spPr>
          <a:xfrm>
            <a:off x="685800" y="0"/>
            <a:ext cx="7772400" cy="1143000"/>
          </a:xfrm>
          <a:noFill/>
        </p:spPr>
        <p:txBody>
          <a:bodyPr/>
          <a:lstStyle/>
          <a:p>
            <a:r>
              <a:rPr lang="en-GB">
                <a:latin typeface="Gill Sans" charset="0"/>
                <a:ea typeface="ＭＳ Ｐゴシック" charset="0"/>
                <a:cs typeface="ＭＳ Ｐゴシック" charset="0"/>
              </a:rPr>
              <a:t>Synergy with Large Facilities</a:t>
            </a:r>
            <a:endParaRPr lang="en-US">
              <a:latin typeface="Gill Sans" charset="0"/>
              <a:ea typeface="ＭＳ Ｐゴシック" charset="0"/>
              <a:cs typeface="ＭＳ Ｐゴシック" charset="0"/>
            </a:endParaRPr>
          </a:p>
        </p:txBody>
      </p:sp>
      <p:pic>
        <p:nvPicPr>
          <p:cNvPr id="41993" name="Picture 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04800"/>
            <a:ext cx="15240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5"/>
          <p:cNvSpPr txBox="1">
            <a:spLocks noGrp="1"/>
          </p:cNvSpPr>
          <p:nvPr/>
        </p:nvSpPr>
        <p:spPr bwMode="auto">
          <a:xfrm>
            <a:off x="6781800" y="6629400"/>
            <a:ext cx="1905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000">
                <a:latin typeface="Gill Sans" charset="0"/>
              </a:rPr>
              <a:t> </a:t>
            </a:r>
            <a:r>
              <a:rPr lang="en-US" sz="1000">
                <a:solidFill>
                  <a:srgbClr val="4C4C4C"/>
                </a:solidFill>
                <a:latin typeface="Copperplate Light" charset="0"/>
              </a:rPr>
              <a:t>page </a:t>
            </a:r>
            <a:fld id="{738F3DF8-909D-E745-9BB5-26BD121692C5}" type="slidenum">
              <a:rPr lang="en-US" sz="1000">
                <a:solidFill>
                  <a:srgbClr val="4C4C4C"/>
                </a:solidFill>
                <a:latin typeface="Copperplate Light" charset="0"/>
              </a:rPr>
              <a:pPr algn="r"/>
              <a:t>22</a:t>
            </a:fld>
            <a:endParaRPr lang="en-US" sz="1000">
              <a:solidFill>
                <a:srgbClr val="4C4C4C"/>
              </a:solidFill>
              <a:latin typeface="Copperplate Light" charset="0"/>
            </a:endParaRPr>
          </a:p>
        </p:txBody>
      </p:sp>
      <p:sp>
        <p:nvSpPr>
          <p:cNvPr id="80899" name="Rectangle 2"/>
          <p:cNvSpPr>
            <a:spLocks noGrp="1" noChangeArrowheads="1"/>
          </p:cNvSpPr>
          <p:nvPr>
            <p:ph type="title" idx="4294967295"/>
          </p:nvPr>
        </p:nvSpPr>
        <p:spPr>
          <a:xfrm>
            <a:off x="684213" y="115888"/>
            <a:ext cx="7772400" cy="1143000"/>
          </a:xfrm>
        </p:spPr>
        <p:txBody>
          <a:bodyPr anchor="t"/>
          <a:lstStyle/>
          <a:p>
            <a:pPr eaLnBrk="1" hangingPunct="1"/>
            <a:r>
              <a:rPr lang="en-US" sz="3200">
                <a:latin typeface="Copperplate Gothic Bold" charset="0"/>
                <a:ea typeface="ＭＳ Ｐゴシック" charset="0"/>
                <a:cs typeface="ＭＳ Ｐゴシック" charset="0"/>
              </a:rPr>
              <a:t>HARMONI vs.  JWST NIRSpec</a:t>
            </a:r>
          </a:p>
        </p:txBody>
      </p:sp>
      <p:pic>
        <p:nvPicPr>
          <p:cNvPr id="8090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620713"/>
            <a:ext cx="4919663"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Content Placeholder 6"/>
          <p:cNvSpPr>
            <a:spLocks noGrp="1"/>
          </p:cNvSpPr>
          <p:nvPr>
            <p:ph idx="4294967295"/>
          </p:nvPr>
        </p:nvSpPr>
        <p:spPr>
          <a:xfrm>
            <a:off x="755650" y="4005263"/>
            <a:ext cx="8027988" cy="1944687"/>
          </a:xfrm>
        </p:spPr>
        <p:txBody>
          <a:bodyPr/>
          <a:lstStyle/>
          <a:p>
            <a:pPr eaLnBrk="1" hangingPunct="1"/>
            <a:r>
              <a:rPr lang="en-GB" sz="1800">
                <a:latin typeface="Gill Sans MT" charset="0"/>
                <a:ea typeface="ＭＳ Ｐゴシック" charset="0"/>
                <a:cs typeface="ＭＳ Ｐゴシック" charset="0"/>
              </a:rPr>
              <a:t>At J &amp; H E-ELT + HARMONI even in natural seeing HARMONI is 10</a:t>
            </a:r>
            <a:r>
              <a:rPr lang="en-GB" sz="1800">
                <a:latin typeface="Gill Sans MT" charset="0"/>
                <a:ea typeface="ＭＳ Ｐゴシック" charset="0"/>
                <a:cs typeface="ＭＳ Ｐゴシック" charset="0"/>
                <a:sym typeface="Symbol" charset="0"/>
              </a:rPr>
              <a:t> faster.</a:t>
            </a:r>
          </a:p>
          <a:p>
            <a:pPr eaLnBrk="1" hangingPunct="1"/>
            <a:r>
              <a:rPr lang="en-GB" sz="1800">
                <a:latin typeface="Gill Sans MT" charset="0"/>
                <a:ea typeface="ＭＳ Ｐゴシック" charset="0"/>
                <a:cs typeface="ＭＳ Ｐゴシック" charset="0"/>
                <a:sym typeface="Symbol" charset="0"/>
              </a:rPr>
              <a:t>Using LTAO and for extended sources the advantage rise to  100.</a:t>
            </a:r>
          </a:p>
          <a:p>
            <a:pPr eaLnBrk="1" hangingPunct="1"/>
            <a:r>
              <a:rPr lang="en-GB" sz="1800">
                <a:latin typeface="Gill Sans MT" charset="0"/>
                <a:ea typeface="ＭＳ Ｐゴシック" charset="0"/>
                <a:cs typeface="ＭＳ Ｐゴシック" charset="0"/>
                <a:sym typeface="Symbol" charset="0"/>
              </a:rPr>
              <a:t>At K-band the advantage is retained with LTAO. With GLAO &amp; natural seeing the two facilities are comparable, HARMONI wins at the blue end of K.</a:t>
            </a:r>
          </a:p>
          <a:p>
            <a:pPr eaLnBrk="1" hangingPunct="1"/>
            <a:r>
              <a:rPr lang="en-GB" sz="1800">
                <a:latin typeface="Gill Sans MT" charset="0"/>
                <a:ea typeface="ＭＳ Ｐゴシック" charset="0"/>
                <a:cs typeface="ＭＳ Ｐゴシック" charset="0"/>
                <a:sym typeface="Symbol" charset="0"/>
              </a:rPr>
              <a:t>Note that both NIRSpec and HARMONI offer other, less comparable capabilites where they have a greater advantage. </a:t>
            </a:r>
          </a:p>
          <a:p>
            <a:pPr lvl="1" eaLnBrk="1" hangingPunct="1"/>
            <a:endParaRPr lang="en-US" sz="900">
              <a:latin typeface="Gill Sans MT" charset="0"/>
              <a:ea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11188" y="115888"/>
            <a:ext cx="7772400" cy="1143000"/>
          </a:xfrm>
        </p:spPr>
        <p:txBody>
          <a:bodyPr/>
          <a:lstStyle/>
          <a:p>
            <a:pPr eaLnBrk="1" hangingPunct="1"/>
            <a:r>
              <a:rPr lang="en-GB" sz="3600">
                <a:latin typeface="Copperplate Gothic Bold" charset="0"/>
                <a:ea typeface="ＭＳ Ｐゴシック" charset="0"/>
                <a:cs typeface="ＭＳ Ｐゴシック" charset="0"/>
              </a:rPr>
              <a:t>Sensitivity</a:t>
            </a:r>
            <a:br>
              <a:rPr lang="en-GB" sz="3600">
                <a:latin typeface="Copperplate Gothic Bold" charset="0"/>
                <a:ea typeface="ＭＳ Ｐゴシック" charset="0"/>
                <a:cs typeface="ＭＳ Ｐゴシック" charset="0"/>
              </a:rPr>
            </a:br>
            <a:endParaRPr lang="en-GB" sz="3600">
              <a:latin typeface="Copperplate Gothic Bold" charset="0"/>
              <a:ea typeface="ＭＳ Ｐゴシック" charset="0"/>
              <a:cs typeface="ＭＳ Ｐゴシック" charset="0"/>
            </a:endParaRPr>
          </a:p>
        </p:txBody>
      </p:sp>
      <p:pic>
        <p:nvPicPr>
          <p:cNvPr id="57347" name="Picture 5"/>
          <p:cNvPicPr>
            <a:picLocks noChangeAspect="1" noChangeArrowheads="1"/>
          </p:cNvPicPr>
          <p:nvPr/>
        </p:nvPicPr>
        <p:blipFill>
          <a:blip r:embed="rId2">
            <a:extLst>
              <a:ext uri="{28A0092B-C50C-407E-A947-70E740481C1C}">
                <a14:useLocalDpi xmlns:a14="http://schemas.microsoft.com/office/drawing/2010/main" val="0"/>
              </a:ext>
            </a:extLst>
          </a:blip>
          <a:srcRect b="8437"/>
          <a:stretch>
            <a:fillRect/>
          </a:stretch>
        </p:blipFill>
        <p:spPr bwMode="auto">
          <a:xfrm>
            <a:off x="76200" y="1003300"/>
            <a:ext cx="89154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6"/>
          <p:cNvSpPr>
            <a:spLocks noGrp="1" noChangeArrowheads="1"/>
          </p:cNvSpPr>
          <p:nvPr>
            <p:ph type="body" idx="1"/>
          </p:nvPr>
        </p:nvSpPr>
        <p:spPr>
          <a:xfrm>
            <a:off x="0" y="4724400"/>
            <a:ext cx="9144000" cy="1019175"/>
          </a:xfrm>
        </p:spPr>
        <p:txBody>
          <a:bodyPr/>
          <a:lstStyle/>
          <a:p>
            <a:pPr algn="ctr" eaLnBrk="1" hangingPunct="1">
              <a:lnSpc>
                <a:spcPct val="90000"/>
              </a:lnSpc>
              <a:buClr>
                <a:srgbClr val="800000"/>
              </a:buClr>
              <a:buFont typeface="Wingdings" charset="0"/>
              <a:buChar char="Ø"/>
            </a:pPr>
            <a:r>
              <a:rPr lang="en-US" sz="2400">
                <a:solidFill>
                  <a:srgbClr val="0000FF"/>
                </a:solidFill>
                <a:latin typeface="Arial" charset="0"/>
                <a:ea typeface="ＭＳ Ｐゴシック" charset="0"/>
                <a:cs typeface="Arial" charset="0"/>
              </a:rPr>
              <a:t>20 mas spaxels provide best sensitivity for point sources</a:t>
            </a:r>
          </a:p>
          <a:p>
            <a:pPr algn="ctr" eaLnBrk="1" hangingPunct="1">
              <a:lnSpc>
                <a:spcPct val="90000"/>
              </a:lnSpc>
              <a:buClr>
                <a:srgbClr val="800000"/>
              </a:buClr>
              <a:buFont typeface="Wingdings" charset="0"/>
              <a:buChar char="Ø"/>
            </a:pPr>
            <a:r>
              <a:rPr lang="en-US" sz="2400">
                <a:solidFill>
                  <a:srgbClr val="0000FF"/>
                </a:solidFill>
                <a:latin typeface="Arial" charset="0"/>
                <a:ea typeface="ＭＳ Ｐゴシック" charset="0"/>
                <a:cs typeface="Arial" charset="0"/>
              </a:rPr>
              <a:t>40 mas spaxels best for extended sources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pPr eaLnBrk="1" hangingPunct="1"/>
            <a:r>
              <a:rPr lang="en-US">
                <a:latin typeface="Copperplate Gothic Bold" charset="0"/>
                <a:ea typeface="ＭＳ Ｐゴシック" charset="0"/>
                <a:cs typeface="ＭＳ Ｐゴシック" charset="0"/>
              </a:rPr>
              <a:t>Size, Weight, Cost &amp; Schedule</a:t>
            </a:r>
          </a:p>
        </p:txBody>
      </p:sp>
      <p:pic>
        <p:nvPicPr>
          <p:cNvPr id="96259" name="Content Placeholder 6" descr="HARMONI on E-ELTwith mirror.pdf"/>
          <p:cNvPicPr>
            <a:picLocks noGrp="1"/>
          </p:cNvPicPr>
          <p:nvPr>
            <p:ph idx="1"/>
          </p:nvPr>
        </p:nvPicPr>
        <p:blipFill>
          <a:blip r:embed="rId2">
            <a:extLst>
              <a:ext uri="{28A0092B-C50C-407E-A947-70E740481C1C}">
                <a14:useLocalDpi xmlns:a14="http://schemas.microsoft.com/office/drawing/2010/main" val="0"/>
              </a:ext>
            </a:extLst>
          </a:blip>
          <a:srcRect l="-13226" r="-13226"/>
          <a:stretch>
            <a:fillRect/>
          </a:stretch>
        </p:blipFill>
        <p:spPr>
          <a:xfrm>
            <a:off x="-1066800" y="1257300"/>
            <a:ext cx="7772400" cy="4343400"/>
          </a:xfrm>
        </p:spPr>
      </p:pic>
      <p:sp>
        <p:nvSpPr>
          <p:cNvPr id="96260" name="TextBox 8"/>
          <p:cNvSpPr txBox="1">
            <a:spLocks noChangeArrowheads="1"/>
          </p:cNvSpPr>
          <p:nvPr/>
        </p:nvSpPr>
        <p:spPr bwMode="auto">
          <a:xfrm>
            <a:off x="5638800" y="1905000"/>
            <a:ext cx="3200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 typeface="Wingdings" charset="0"/>
              <a:buChar char="Ø"/>
            </a:pPr>
            <a:r>
              <a:rPr lang="en-US">
                <a:latin typeface="Comic Sans MS" charset="0"/>
                <a:cs typeface="Comic Sans MS" charset="0"/>
              </a:rPr>
              <a:t> 12 tons</a:t>
            </a:r>
          </a:p>
          <a:p>
            <a:pPr>
              <a:buFont typeface="Wingdings" charset="0"/>
              <a:buChar char="Ø"/>
            </a:pPr>
            <a:endParaRPr lang="en-US">
              <a:latin typeface="Comic Sans MS" charset="0"/>
              <a:cs typeface="Comic Sans MS" charset="0"/>
            </a:endParaRPr>
          </a:p>
          <a:p>
            <a:pPr>
              <a:buFont typeface="Wingdings" charset="0"/>
              <a:buChar char="Ø"/>
            </a:pPr>
            <a:r>
              <a:rPr lang="en-US">
                <a:latin typeface="Comic Sans MS" charset="0"/>
                <a:cs typeface="Comic Sans MS" charset="0"/>
              </a:rPr>
              <a:t> 4.2m × 5.0m footprint</a:t>
            </a:r>
          </a:p>
          <a:p>
            <a:pPr>
              <a:buFont typeface="Wingdings" charset="0"/>
              <a:buChar char="Ø"/>
            </a:pPr>
            <a:endParaRPr lang="en-US">
              <a:latin typeface="Comic Sans MS" charset="0"/>
              <a:cs typeface="Comic Sans MS" charset="0"/>
            </a:endParaRPr>
          </a:p>
          <a:p>
            <a:pPr>
              <a:buFont typeface="Wingdings" charset="0"/>
              <a:buChar char="Ø"/>
            </a:pPr>
            <a:r>
              <a:rPr lang="en-US">
                <a:latin typeface="Comic Sans MS" charset="0"/>
                <a:cs typeface="Comic Sans MS" charset="0"/>
              </a:rPr>
              <a:t> 6.8 m in height</a:t>
            </a:r>
          </a:p>
          <a:p>
            <a:pPr>
              <a:buFont typeface="Wingdings" charset="0"/>
              <a:buChar char="Ø"/>
            </a:pPr>
            <a:endParaRPr lang="en-US">
              <a:latin typeface="Comic Sans MS" charset="0"/>
              <a:cs typeface="Comic Sans MS" charset="0"/>
            </a:endParaRPr>
          </a:p>
          <a:p>
            <a:pPr>
              <a:buFont typeface="Wingdings" charset="0"/>
              <a:buChar char="Ø"/>
            </a:pPr>
            <a:r>
              <a:rPr lang="en-US">
                <a:latin typeface="Comic Sans MS" charset="0"/>
                <a:cs typeface="Comic Sans MS" charset="0"/>
              </a:rPr>
              <a:t> 209 person-years</a:t>
            </a:r>
          </a:p>
          <a:p>
            <a:pPr>
              <a:buFont typeface="Wingdings" charset="0"/>
              <a:buChar char="Ø"/>
            </a:pPr>
            <a:endParaRPr lang="en-US">
              <a:latin typeface="Comic Sans MS" charset="0"/>
              <a:cs typeface="Comic Sans MS" charset="0"/>
            </a:endParaRPr>
          </a:p>
          <a:p>
            <a:pPr>
              <a:buFont typeface="Wingdings" charset="0"/>
              <a:buChar char="Ø"/>
            </a:pPr>
            <a:r>
              <a:rPr lang="en-US">
                <a:latin typeface="Comic Sans MS" charset="0"/>
                <a:cs typeface="Comic Sans MS" charset="0"/>
              </a:rPr>
              <a:t> 10.52 M€</a:t>
            </a:r>
          </a:p>
          <a:p>
            <a:pPr>
              <a:buFont typeface="Wingdings" charset="0"/>
              <a:buChar char="Ø"/>
            </a:pPr>
            <a:endParaRPr lang="en-US">
              <a:latin typeface="Comic Sans MS" charset="0"/>
              <a:cs typeface="Comic Sans MS" charset="0"/>
            </a:endParaRPr>
          </a:p>
          <a:p>
            <a:pPr>
              <a:buFont typeface="Wingdings" charset="0"/>
              <a:buChar char="Ø"/>
            </a:pPr>
            <a:r>
              <a:rPr lang="en-US">
                <a:latin typeface="Comic Sans MS" charset="0"/>
                <a:cs typeface="Comic Sans MS" charset="0"/>
              </a:rPr>
              <a:t>  7 yr build phase</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4294967295"/>
          </p:nvPr>
        </p:nvSpPr>
        <p:spPr bwMode="auto">
          <a:xfrm>
            <a:off x="6156325" y="6324600"/>
            <a:ext cx="2530475"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fld id="{04C1A17E-0935-6342-8F35-8620C0541354}" type="slidenum">
              <a:rPr lang="en-US" sz="1200">
                <a:latin typeface="Gill Sans" charset="0"/>
              </a:rPr>
              <a:pPr algn="l"/>
              <a:t>25</a:t>
            </a:fld>
            <a:endParaRPr lang="en-US" sz="1200">
              <a:latin typeface="Gill Sans" charset="0"/>
            </a:endParaRPr>
          </a:p>
        </p:txBody>
      </p:sp>
      <p:sp>
        <p:nvSpPr>
          <p:cNvPr id="43011" name="Rectangle 2"/>
          <p:cNvSpPr>
            <a:spLocks noGrp="1" noChangeArrowheads="1"/>
          </p:cNvSpPr>
          <p:nvPr>
            <p:ph type="title"/>
          </p:nvPr>
        </p:nvSpPr>
        <p:spPr/>
        <p:txBody>
          <a:bodyPr/>
          <a:lstStyle/>
          <a:p>
            <a:pPr eaLnBrk="1" hangingPunct="1"/>
            <a:r>
              <a:rPr lang="en-GB" sz="3200" dirty="0" smtClean="0">
                <a:latin typeface="Copperplate Gothic Bold" charset="0"/>
                <a:ea typeface="ＭＳ Ｐゴシック" charset="0"/>
                <a:cs typeface="ＭＳ Ｐゴシック" charset="0"/>
              </a:rPr>
              <a:t>The Competition</a:t>
            </a:r>
            <a:endParaRPr lang="en-GB" sz="3200" dirty="0">
              <a:latin typeface="Copperplate Gothic Bold" charset="0"/>
              <a:ea typeface="ＭＳ Ｐゴシック" charset="0"/>
              <a:cs typeface="ＭＳ Ｐゴシック" charset="0"/>
            </a:endParaRPr>
          </a:p>
        </p:txBody>
      </p:sp>
      <p:pic>
        <p:nvPicPr>
          <p:cNvPr id="43012" name="Picture 3" descr="AAS-TMT-2007-calendar-10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524000"/>
            <a:ext cx="2616200" cy="1858963"/>
          </a:xfrm>
        </p:spPr>
      </p:pic>
      <p:sp>
        <p:nvSpPr>
          <p:cNvPr id="43013" name="Text Box 4"/>
          <p:cNvSpPr txBox="1">
            <a:spLocks noChangeArrowheads="1"/>
          </p:cNvSpPr>
          <p:nvPr/>
        </p:nvSpPr>
        <p:spPr bwMode="auto">
          <a:xfrm>
            <a:off x="1524000" y="3352800"/>
            <a:ext cx="2122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GB" sz="1400" b="1"/>
              <a:t>Thirty-Meter Telescope</a:t>
            </a:r>
          </a:p>
        </p:txBody>
      </p:sp>
      <p:pic>
        <p:nvPicPr>
          <p:cNvPr id="43014" name="Picture 5" descr="gmtdaytime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24000"/>
            <a:ext cx="37338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4026" name="Group 26"/>
          <p:cNvGraphicFramePr>
            <a:graphicFrameLocks noGrp="1"/>
          </p:cNvGraphicFramePr>
          <p:nvPr/>
        </p:nvGraphicFramePr>
        <p:xfrm>
          <a:off x="5181600" y="4419600"/>
          <a:ext cx="4491038" cy="670560"/>
        </p:xfrm>
        <a:graphic>
          <a:graphicData uri="http://schemas.openxmlformats.org/drawingml/2006/table">
            <a:tbl>
              <a:tblPr/>
              <a:tblGrid>
                <a:gridCol w="4491038"/>
              </a:tblGrid>
              <a:tr h="577850">
                <a:tc>
                  <a:txBody>
                    <a:bodyPr/>
                    <a:lstStyle/>
                    <a:p>
                      <a:pPr marL="0" marR="0" lvl="0" indent="0" algn="l" defTabSz="914400" rtl="0" eaLnBrk="1" fontAlgn="base" latinLnBrk="0" hangingPunct="1">
                        <a:lnSpc>
                          <a:spcPct val="100000"/>
                        </a:lnSpc>
                        <a:spcBef>
                          <a:spcPct val="0"/>
                        </a:spcBef>
                        <a:spcAft>
                          <a:spcPct val="0"/>
                        </a:spcAft>
                        <a:buClrTx/>
                        <a:buSzPct val="100000"/>
                        <a:buFont typeface="Times New Roman" charset="0"/>
                        <a:buNone/>
                        <a:tabLst/>
                      </a:pPr>
                      <a:r>
                        <a:rPr kumimoji="0" lang="en-GB" sz="1400" b="1" i="0" u="none" strike="noStrike" cap="none" normalizeH="0" baseline="0">
                          <a:ln>
                            <a:noFill/>
                          </a:ln>
                          <a:solidFill>
                            <a:schemeClr val="tx1"/>
                          </a:solidFill>
                          <a:effectLst/>
                          <a:latin typeface="Arial" charset="0"/>
                          <a:ea typeface="ＭＳ Ｐゴシック" charset="0"/>
                          <a:cs typeface="Arial" charset="0"/>
                          <a:sym typeface="Times New Roman" charset="0"/>
                        </a:rPr>
                        <a:t>Giant Magellan Telescope - Carnegie Observatories</a:t>
                      </a:r>
                    </a:p>
                    <a:p>
                      <a:pPr marL="0" marR="0" lvl="0" indent="0" algn="l" defTabSz="914400" rtl="0" eaLnBrk="0" fontAlgn="base" latinLnBrk="0" hangingPunct="0">
                        <a:lnSpc>
                          <a:spcPct val="100000"/>
                        </a:lnSpc>
                        <a:spcBef>
                          <a:spcPct val="0"/>
                        </a:spcBef>
                        <a:spcAft>
                          <a:spcPct val="0"/>
                        </a:spcAft>
                        <a:buClrTx/>
                        <a:buSzPct val="100000"/>
                        <a:buFont typeface="Times New Roman" charset="0"/>
                        <a:buNone/>
                        <a:tabLst/>
                      </a:pPr>
                      <a:r>
                        <a:rPr kumimoji="0" lang="en-GB" sz="1000" b="0" i="0" u="none" strike="noStrike" cap="none" normalizeH="0" baseline="0">
                          <a:ln>
                            <a:noFill/>
                          </a:ln>
                          <a:solidFill>
                            <a:schemeClr val="tx1"/>
                          </a:solidFill>
                          <a:effectLst/>
                          <a:latin typeface="Arial" charset="0"/>
                          <a:ea typeface="ＭＳ Ｐゴシック" charset="0"/>
                          <a:cs typeface="Arial" charset="0"/>
                          <a:sym typeface="Times New Roman" charset="0"/>
                        </a:rPr>
                        <a:t>Artwork by </a:t>
                      </a:r>
                      <a:r>
                        <a:rPr kumimoji="0" lang="en-GB" sz="1000" b="1" i="0" u="none" strike="noStrike" cap="none" normalizeH="0" baseline="0">
                          <a:ln>
                            <a:noFill/>
                          </a:ln>
                          <a:solidFill>
                            <a:schemeClr val="tx1"/>
                          </a:solidFill>
                          <a:effectLst/>
                          <a:latin typeface="Arial" charset="0"/>
                          <a:ea typeface="ＭＳ Ｐゴシック" charset="0"/>
                          <a:cs typeface="Arial" charset="0"/>
                          <a:sym typeface="Times New Roman" charset="0"/>
                        </a:rPr>
                        <a:t>Todd Mason</a:t>
                      </a:r>
                      <a:endParaRPr kumimoji="0" lang="en-GB" sz="1000" b="0" i="0" u="none" strike="noStrike" cap="none" normalizeH="0" baseline="0">
                        <a:ln>
                          <a:noFill/>
                        </a:ln>
                        <a:solidFill>
                          <a:schemeClr val="tx1"/>
                        </a:solidFill>
                        <a:effectLst/>
                        <a:latin typeface="Arial" charset="0"/>
                        <a:ea typeface="ＭＳ Ｐゴシック" charset="0"/>
                        <a:cs typeface="Arial" charset="0"/>
                        <a:sym typeface="Times New Roman" charset="0"/>
                      </a:endParaRPr>
                    </a:p>
                  </a:txBody>
                  <a:tcPr anchor="ctr" horzOverflow="overflow">
                    <a:lnL>
                      <a:noFill/>
                    </a:lnL>
                    <a:lnR>
                      <a:noFill/>
                    </a:lnR>
                    <a:lnT>
                      <a:noFill/>
                    </a:lnT>
                    <a:lnB>
                      <a:noFill/>
                    </a:lnB>
                    <a:lnTlToBr>
                      <a:noFill/>
                    </a:lnTlToBr>
                    <a:lnBlToTr>
                      <a:noFill/>
                    </a:lnBlToTr>
                    <a:noFill/>
                  </a:tcPr>
                </a:tc>
              </a:tr>
            </a:tbl>
          </a:graphicData>
        </a:graphic>
      </p:graphicFrame>
      <p:sp>
        <p:nvSpPr>
          <p:cNvPr id="43017" name="Text Box 25"/>
          <p:cNvSpPr txBox="1">
            <a:spLocks noChangeArrowheads="1"/>
          </p:cNvSpPr>
          <p:nvPr/>
        </p:nvSpPr>
        <p:spPr bwMode="auto">
          <a:xfrm>
            <a:off x="4953000" y="6172200"/>
            <a:ext cx="1435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GB" sz="1400" b="1"/>
              <a:t>European ELT </a:t>
            </a:r>
          </a:p>
        </p:txBody>
      </p:sp>
      <p:pic>
        <p:nvPicPr>
          <p:cNvPr id="43018" name="Picture 10" descr="eso_e-elt-swinburne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038600"/>
            <a:ext cx="4437063"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latin typeface="Gill Sans" charset="0"/>
            </a:endParaRPr>
          </a:p>
        </p:txBody>
      </p:sp>
      <p:sp>
        <p:nvSpPr>
          <p:cNvPr id="58371" name="Footer Placeholder 4"/>
          <p:cNvSpPr>
            <a:spLocks noGrp="1"/>
          </p:cNvSpPr>
          <p:nvPr>
            <p:ph type="ftr" sz="quarter" idx="4294967295"/>
          </p:nvPr>
        </p:nvSpPr>
        <p:spPr bwMode="auto">
          <a:xfrm>
            <a:off x="3429000" y="6324600"/>
            <a:ext cx="2895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solidFill>
                <a:srgbClr val="606060"/>
              </a:solidFill>
              <a:latin typeface="Copperplate Light" charset="0"/>
            </a:endParaRPr>
          </a:p>
        </p:txBody>
      </p:sp>
      <p:sp>
        <p:nvSpPr>
          <p:cNvPr id="58372" name="Rectangle 1026"/>
          <p:cNvSpPr>
            <a:spLocks noGrp="1" noChangeArrowheads="1"/>
          </p:cNvSpPr>
          <p:nvPr>
            <p:ph type="title"/>
          </p:nvPr>
        </p:nvSpPr>
        <p:spPr>
          <a:xfrm>
            <a:off x="685800" y="0"/>
            <a:ext cx="7772400" cy="914400"/>
          </a:xfrm>
        </p:spPr>
        <p:txBody>
          <a:bodyPr/>
          <a:lstStyle/>
          <a:p>
            <a:pPr eaLnBrk="1" hangingPunct="1"/>
            <a:r>
              <a:rPr lang="en-US">
                <a:latin typeface="Copperplate Gothic Bold" charset="0"/>
                <a:ea typeface="ＭＳ Ｐゴシック" charset="0"/>
                <a:cs typeface="ＭＳ Ｐゴシック" charset="0"/>
              </a:rPr>
              <a:t>Challenges</a:t>
            </a:r>
          </a:p>
        </p:txBody>
      </p:sp>
      <p:sp>
        <p:nvSpPr>
          <p:cNvPr id="58373" name="Rectangle 1027"/>
          <p:cNvSpPr>
            <a:spLocks noGrp="1" noChangeArrowheads="1"/>
          </p:cNvSpPr>
          <p:nvPr>
            <p:ph type="body" idx="1"/>
          </p:nvPr>
        </p:nvSpPr>
        <p:spPr>
          <a:xfrm>
            <a:off x="762000" y="914400"/>
            <a:ext cx="7772400" cy="914400"/>
          </a:xfrm>
        </p:spPr>
        <p:txBody>
          <a:bodyPr/>
          <a:lstStyle/>
          <a:p>
            <a:pPr eaLnBrk="1" hangingPunct="1">
              <a:buClr>
                <a:srgbClr val="800000"/>
              </a:buClr>
              <a:buFont typeface="Wingdings" charset="0"/>
              <a:buChar char="²"/>
            </a:pPr>
            <a:r>
              <a:rPr lang="en-US" sz="2400">
                <a:solidFill>
                  <a:srgbClr val="0000FF"/>
                </a:solidFill>
                <a:latin typeface="Arial" charset="0"/>
                <a:ea typeface="ＭＳ Ｐゴシック" charset="0"/>
                <a:cs typeface="Arial" charset="0"/>
              </a:rPr>
              <a:t>Large instrument size and mass makes handling difficult</a:t>
            </a:r>
          </a:p>
        </p:txBody>
      </p:sp>
      <p:grpSp>
        <p:nvGrpSpPr>
          <p:cNvPr id="2" name="Group 13"/>
          <p:cNvGrpSpPr>
            <a:grpSpLocks/>
          </p:cNvGrpSpPr>
          <p:nvPr/>
        </p:nvGrpSpPr>
        <p:grpSpPr bwMode="auto">
          <a:xfrm>
            <a:off x="4800600" y="2133600"/>
            <a:ext cx="3382963" cy="3932238"/>
            <a:chOff x="731520" y="2133600"/>
            <a:chExt cx="3383280" cy="3931920"/>
          </a:xfrm>
        </p:grpSpPr>
        <p:pic>
          <p:nvPicPr>
            <p:cNvPr id="58379" name="Picture 6" descr="stuck_in_door.jpg"/>
            <p:cNvPicPr>
              <a:picLocks noChangeAspect="1"/>
            </p:cNvPicPr>
            <p:nvPr/>
          </p:nvPicPr>
          <p:blipFill>
            <a:blip r:embed="rId3">
              <a:extLst>
                <a:ext uri="{28A0092B-C50C-407E-A947-70E740481C1C}">
                  <a14:useLocalDpi xmlns:a14="http://schemas.microsoft.com/office/drawing/2010/main" val="0"/>
                </a:ext>
              </a:extLst>
            </a:blip>
            <a:srcRect r="25999" b="14000"/>
            <a:stretch>
              <a:fillRect/>
            </a:stretch>
          </p:blipFill>
          <p:spPr bwMode="auto">
            <a:xfrm>
              <a:off x="731520" y="2133600"/>
              <a:ext cx="3383280" cy="393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0" name="TextBox 7"/>
            <p:cNvSpPr txBox="1">
              <a:spLocks noChangeArrowheads="1"/>
            </p:cNvSpPr>
            <p:nvPr/>
          </p:nvSpPr>
          <p:spPr bwMode="auto">
            <a:xfrm>
              <a:off x="762000" y="2133600"/>
              <a:ext cx="26670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t>HARMONI Integration Laboratory</a:t>
              </a:r>
            </a:p>
          </p:txBody>
        </p:sp>
        <p:sp>
          <p:nvSpPr>
            <p:cNvPr id="58381" name="TextBox 8"/>
            <p:cNvSpPr txBox="1">
              <a:spLocks noChangeArrowheads="1"/>
            </p:cNvSpPr>
            <p:nvPr/>
          </p:nvSpPr>
          <p:spPr bwMode="auto">
            <a:xfrm>
              <a:off x="1745396" y="4953000"/>
              <a:ext cx="8454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latin typeface="Comic Sans MS Bold" charset="0"/>
                  <a:cs typeface="Comic Sans MS Bold" charset="0"/>
                </a:rPr>
                <a:t>HARMONI</a:t>
              </a:r>
            </a:p>
          </p:txBody>
        </p:sp>
      </p:grpSp>
      <p:grpSp>
        <p:nvGrpSpPr>
          <p:cNvPr id="58375" name="Group 12"/>
          <p:cNvGrpSpPr>
            <a:grpSpLocks/>
          </p:cNvGrpSpPr>
          <p:nvPr/>
        </p:nvGrpSpPr>
        <p:grpSpPr bwMode="auto">
          <a:xfrm>
            <a:off x="685800" y="2057400"/>
            <a:ext cx="3733800" cy="4114800"/>
            <a:chOff x="4648200" y="2057400"/>
            <a:chExt cx="3733800" cy="4114800"/>
          </a:xfrm>
        </p:grpSpPr>
        <p:pic>
          <p:nvPicPr>
            <p:cNvPr id="58376" name="Picture 9" descr="too_heavy.jpg"/>
            <p:cNvPicPr>
              <a:picLocks noChangeAspect="1"/>
            </p:cNvPicPr>
            <p:nvPr/>
          </p:nvPicPr>
          <p:blipFill>
            <a:blip r:embed="rId4">
              <a:extLst>
                <a:ext uri="{28A0092B-C50C-407E-A947-70E740481C1C}">
                  <a14:useLocalDpi xmlns:a14="http://schemas.microsoft.com/office/drawing/2010/main" val="0"/>
                </a:ext>
              </a:extLst>
            </a:blip>
            <a:srcRect t="15625" r="5769"/>
            <a:stretch>
              <a:fillRect/>
            </a:stretch>
          </p:blipFill>
          <p:spPr bwMode="auto">
            <a:xfrm>
              <a:off x="4648200" y="2057400"/>
              <a:ext cx="3733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TextBox 10"/>
            <p:cNvSpPr txBox="1">
              <a:spLocks noChangeArrowheads="1"/>
            </p:cNvSpPr>
            <p:nvPr/>
          </p:nvSpPr>
          <p:spPr bwMode="auto">
            <a:xfrm>
              <a:off x="6019800" y="3013501"/>
              <a:ext cx="1770437" cy="8309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atin typeface="Comic Sans MS Bold" charset="0"/>
                  <a:cs typeface="Comic Sans MS Bold" charset="0"/>
                </a:rPr>
                <a:t>HARMONI</a:t>
              </a:r>
            </a:p>
            <a:p>
              <a:pPr algn="ctr"/>
              <a:r>
                <a:rPr lang="en-US">
                  <a:latin typeface="Comic Sans MS Bold" charset="0"/>
                  <a:cs typeface="Comic Sans MS Bold" charset="0"/>
                </a:rPr>
                <a:t>Cryostat</a:t>
              </a:r>
            </a:p>
          </p:txBody>
        </p:sp>
        <p:sp>
          <p:nvSpPr>
            <p:cNvPr id="58378" name="TextBox 11"/>
            <p:cNvSpPr txBox="1">
              <a:spLocks noChangeArrowheads="1"/>
            </p:cNvSpPr>
            <p:nvPr/>
          </p:nvSpPr>
          <p:spPr bwMode="auto">
            <a:xfrm>
              <a:off x="6553200" y="5562600"/>
              <a:ext cx="376212" cy="30777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latin typeface="Comic Sans MS Bold" charset="0"/>
                  <a:cs typeface="Comic Sans MS Bold" charset="0"/>
                </a:rPr>
                <a:t>PI</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latin typeface="Gill Sans" charset="0"/>
            </a:endParaRPr>
          </a:p>
        </p:txBody>
      </p:sp>
      <p:sp>
        <p:nvSpPr>
          <p:cNvPr id="60419" name="Footer Placeholder 4"/>
          <p:cNvSpPr>
            <a:spLocks noGrp="1"/>
          </p:cNvSpPr>
          <p:nvPr>
            <p:ph type="ftr" sz="quarter" idx="4294967295"/>
          </p:nvPr>
        </p:nvSpPr>
        <p:spPr bwMode="auto">
          <a:xfrm>
            <a:off x="3429000" y="6324600"/>
            <a:ext cx="2895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solidFill>
                <a:srgbClr val="606060"/>
              </a:solidFill>
              <a:latin typeface="Copperplate Light" charset="0"/>
            </a:endParaRPr>
          </a:p>
        </p:txBody>
      </p:sp>
      <p:sp>
        <p:nvSpPr>
          <p:cNvPr id="60420" name="Rectangle 1026"/>
          <p:cNvSpPr>
            <a:spLocks noGrp="1" noChangeArrowheads="1"/>
          </p:cNvSpPr>
          <p:nvPr>
            <p:ph type="title"/>
          </p:nvPr>
        </p:nvSpPr>
        <p:spPr>
          <a:xfrm>
            <a:off x="685800" y="0"/>
            <a:ext cx="7772400" cy="914400"/>
          </a:xfrm>
        </p:spPr>
        <p:txBody>
          <a:bodyPr/>
          <a:lstStyle/>
          <a:p>
            <a:pPr eaLnBrk="1" hangingPunct="1"/>
            <a:r>
              <a:rPr lang="en-US">
                <a:latin typeface="Copperplate Gothic Bold" charset="0"/>
                <a:ea typeface="ＭＳ Ｐゴシック" charset="0"/>
                <a:cs typeface="ＭＳ Ｐゴシック" charset="0"/>
              </a:rPr>
              <a:t>Challenges</a:t>
            </a:r>
          </a:p>
        </p:txBody>
      </p:sp>
      <p:sp>
        <p:nvSpPr>
          <p:cNvPr id="60421" name="Rectangle 1027"/>
          <p:cNvSpPr>
            <a:spLocks noGrp="1" noChangeArrowheads="1"/>
          </p:cNvSpPr>
          <p:nvPr>
            <p:ph type="body" idx="1"/>
          </p:nvPr>
        </p:nvSpPr>
        <p:spPr>
          <a:xfrm>
            <a:off x="685800" y="838200"/>
            <a:ext cx="8001000" cy="2971800"/>
          </a:xfrm>
        </p:spPr>
        <p:txBody>
          <a:bodyPr/>
          <a:lstStyle/>
          <a:p>
            <a:pPr eaLnBrk="1" hangingPunct="1">
              <a:buClr>
                <a:srgbClr val="800000"/>
              </a:buClr>
              <a:buFont typeface="Wingdings" charset="0"/>
              <a:buChar char="²"/>
            </a:pPr>
            <a:r>
              <a:rPr lang="en-US">
                <a:solidFill>
                  <a:srgbClr val="0000FF"/>
                </a:solidFill>
                <a:latin typeface="Gill Sans MT" charset="0"/>
                <a:ea typeface="ＭＳ Ｐゴシック" charset="0"/>
                <a:cs typeface="ＭＳ Ｐゴシック" charset="0"/>
              </a:rPr>
              <a:t> </a:t>
            </a:r>
            <a:r>
              <a:rPr lang="en-US" sz="2400">
                <a:solidFill>
                  <a:srgbClr val="0000FF"/>
                </a:solidFill>
                <a:latin typeface="Arial" charset="0"/>
                <a:ea typeface="ＭＳ Ｐゴシック" charset="0"/>
                <a:cs typeface="Arial" charset="0"/>
              </a:rPr>
              <a:t>Large instrument size and mass makes handling difficult.</a:t>
            </a:r>
          </a:p>
          <a:p>
            <a:pPr eaLnBrk="1" hangingPunct="1">
              <a:buClr>
                <a:srgbClr val="800000"/>
              </a:buClr>
              <a:buFont typeface="Wingdings" charset="0"/>
              <a:buChar char="²"/>
            </a:pPr>
            <a:endParaRPr lang="en-US" sz="2400">
              <a:solidFill>
                <a:srgbClr val="0000FF"/>
              </a:solidFill>
              <a:latin typeface="Arial" charset="0"/>
              <a:ea typeface="ＭＳ Ｐゴシック" charset="0"/>
              <a:cs typeface="Arial" charset="0"/>
            </a:endParaRPr>
          </a:p>
          <a:p>
            <a:pPr eaLnBrk="1" hangingPunct="1">
              <a:buClr>
                <a:srgbClr val="800000"/>
              </a:buClr>
              <a:buFont typeface="Wingdings" charset="0"/>
              <a:buChar char="²"/>
            </a:pPr>
            <a:r>
              <a:rPr lang="en-US" sz="2400">
                <a:solidFill>
                  <a:srgbClr val="0000FF"/>
                </a:solidFill>
                <a:latin typeface="Arial" charset="0"/>
                <a:ea typeface="ＭＳ Ｐゴシック" charset="0"/>
                <a:cs typeface="Arial" charset="0"/>
              </a:rPr>
              <a:t> Managing large consortia requires professional approach, implies larger management overhead.</a:t>
            </a:r>
          </a:p>
          <a:p>
            <a:pPr eaLnBrk="1" hangingPunct="1">
              <a:buClr>
                <a:srgbClr val="800000"/>
              </a:buClr>
              <a:buFont typeface="Wingdings" charset="0"/>
              <a:buChar char="²"/>
            </a:pPr>
            <a:endParaRPr lang="en-US" sz="2400">
              <a:solidFill>
                <a:srgbClr val="0000FF"/>
              </a:solidFill>
              <a:latin typeface="Arial" charset="0"/>
              <a:ea typeface="ＭＳ Ｐゴシック" charset="0"/>
              <a:cs typeface="Arial" charset="0"/>
            </a:endParaRPr>
          </a:p>
          <a:p>
            <a:pPr eaLnBrk="1" hangingPunct="1">
              <a:buClr>
                <a:srgbClr val="800000"/>
              </a:buClr>
              <a:buFont typeface="Wingdings" charset="0"/>
              <a:buChar char="²"/>
            </a:pPr>
            <a:r>
              <a:rPr lang="en-US" sz="2400">
                <a:solidFill>
                  <a:srgbClr val="0000FF"/>
                </a:solidFill>
                <a:latin typeface="Arial" charset="0"/>
                <a:ea typeface="ＭＳ Ｐゴシック" charset="0"/>
                <a:cs typeface="Arial" charset="0"/>
              </a:rPr>
              <a:t> Time is precious – efficient operations, long MTBF, simple user interface, preparation software. </a:t>
            </a:r>
          </a:p>
          <a:p>
            <a:pPr eaLnBrk="1" hangingPunct="1">
              <a:buClr>
                <a:srgbClr val="800000"/>
              </a:buClr>
              <a:buFont typeface="Wingdings" charset="0"/>
              <a:buChar char="²"/>
            </a:pPr>
            <a:endParaRPr lang="en-US" sz="2400">
              <a:solidFill>
                <a:srgbClr val="0000FF"/>
              </a:solidFill>
              <a:latin typeface="Arial" charset="0"/>
              <a:ea typeface="ＭＳ Ｐゴシック" charset="0"/>
              <a:cs typeface="Arial" charset="0"/>
            </a:endParaRPr>
          </a:p>
          <a:p>
            <a:pPr eaLnBrk="1" hangingPunct="1">
              <a:buClr>
                <a:srgbClr val="800000"/>
              </a:buClr>
              <a:buFont typeface="Wingdings" charset="0"/>
              <a:buChar char="²"/>
            </a:pPr>
            <a:r>
              <a:rPr lang="en-US" sz="2400">
                <a:solidFill>
                  <a:srgbClr val="0000FF"/>
                </a:solidFill>
                <a:latin typeface="Arial" charset="0"/>
                <a:ea typeface="ＭＳ Ｐゴシック" charset="0"/>
                <a:cs typeface="Arial" charset="0"/>
              </a:rPr>
              <a:t> Track every item through design, manufacturing, assembly, integration and testing – </a:t>
            </a:r>
            <a:r>
              <a:rPr lang="en-US" sz="2400" b="1">
                <a:solidFill>
                  <a:srgbClr val="0000FF"/>
                </a:solidFill>
                <a:latin typeface="Arial" charset="0"/>
                <a:ea typeface="ＭＳ Ｐゴシック" charset="0"/>
                <a:cs typeface="Arial" charset="0"/>
              </a:rPr>
              <a:t>take nothing for granted</a:t>
            </a:r>
          </a:p>
          <a:p>
            <a:pPr eaLnBrk="1" hangingPunct="1"/>
            <a:endParaRPr lang="en-US">
              <a:latin typeface="Gill Sans MT" charset="0"/>
              <a:ea typeface="ＭＳ Ｐゴシック" charset="0"/>
              <a:cs typeface="ＭＳ Ｐゴシック" charset="0"/>
            </a:endParaRPr>
          </a:p>
          <a:p>
            <a:pPr eaLnBrk="1" hangingPunct="1"/>
            <a:endParaRPr lang="en-US">
              <a:latin typeface="Gill Sans MT" charset="0"/>
              <a:ea typeface="ＭＳ Ｐゴシック" charset="0"/>
              <a:cs typeface="ＭＳ Ｐゴシック" charset="0"/>
            </a:endParaRPr>
          </a:p>
          <a:p>
            <a:pPr eaLnBrk="1" hangingPunct="1"/>
            <a:endParaRPr lang="en-US">
              <a:latin typeface="Gill Sans MT" charset="0"/>
              <a:ea typeface="ＭＳ Ｐゴシック" charset="0"/>
              <a:cs typeface="ＭＳ Ｐゴシック" charset="0"/>
            </a:endParaRPr>
          </a:p>
          <a:p>
            <a:pPr eaLnBrk="1" hangingPunct="1"/>
            <a:endParaRPr lang="en-US">
              <a:latin typeface="Gill Sans MT" charset="0"/>
              <a:ea typeface="ＭＳ Ｐゴシック" charset="0"/>
              <a:cs typeface="ＭＳ Ｐゴシック" charset="0"/>
            </a:endParaRPr>
          </a:p>
        </p:txBody>
      </p:sp>
      <p:sp>
        <p:nvSpPr>
          <p:cNvPr id="16" name="Rectangle 1027"/>
          <p:cNvSpPr txBox="1">
            <a:spLocks noChangeArrowheads="1"/>
          </p:cNvSpPr>
          <p:nvPr/>
        </p:nvSpPr>
        <p:spPr bwMode="auto">
          <a:xfrm>
            <a:off x="304800" y="1905000"/>
            <a:ext cx="5029200" cy="3962400"/>
          </a:xfrm>
          <a:prstGeom prst="rect">
            <a:avLst/>
          </a:prstGeom>
          <a:noFill/>
          <a:ln w="9525">
            <a:noFill/>
            <a:miter lim="800000"/>
            <a:headEnd/>
            <a:tailEnd/>
          </a:ln>
        </p:spPr>
        <p:txBody>
          <a:bodyPr/>
          <a:lstStyle/>
          <a:p>
            <a:pPr marL="342900" indent="-342900" eaLnBrk="1" hangingPunct="1">
              <a:spcBef>
                <a:spcPct val="20000"/>
              </a:spcBef>
              <a:buFontTx/>
              <a:buChar char="•"/>
              <a:defRPr/>
            </a:pPr>
            <a:endParaRPr lang="en-US" sz="2800" kern="0" dirty="0">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 second!!</a:t>
            </a:r>
            <a:endParaRPr lang="en-US" dirty="0"/>
          </a:p>
        </p:txBody>
      </p:sp>
      <p:sp>
        <p:nvSpPr>
          <p:cNvPr id="3" name="TextBox 2"/>
          <p:cNvSpPr txBox="1"/>
          <p:nvPr/>
        </p:nvSpPr>
        <p:spPr>
          <a:xfrm>
            <a:off x="899593" y="2204864"/>
            <a:ext cx="7776864" cy="3416320"/>
          </a:xfrm>
          <a:prstGeom prst="rect">
            <a:avLst/>
          </a:prstGeom>
          <a:noFill/>
        </p:spPr>
        <p:txBody>
          <a:bodyPr wrap="square" rtlCol="0">
            <a:spAutoFit/>
          </a:bodyPr>
          <a:lstStyle/>
          <a:p>
            <a:r>
              <a:rPr lang="en-US" dirty="0" smtClean="0"/>
              <a:t>If there a mechanism you use once per hour, 10 </a:t>
            </a:r>
            <a:r>
              <a:rPr lang="en-US" dirty="0" err="1" smtClean="0"/>
              <a:t>hrs</a:t>
            </a:r>
            <a:r>
              <a:rPr lang="en-US" dirty="0" smtClean="0"/>
              <a:t>/night, 60 nights/year, 15 years = 9000 operations</a:t>
            </a:r>
          </a:p>
          <a:p>
            <a:endParaRPr lang="en-US" dirty="0"/>
          </a:p>
          <a:p>
            <a:r>
              <a:rPr lang="en-US" dirty="0" smtClean="0"/>
              <a:t>Each second saved = 90000 € over instrument lifetime!</a:t>
            </a:r>
          </a:p>
          <a:p>
            <a:endParaRPr lang="en-US" dirty="0"/>
          </a:p>
          <a:p>
            <a:r>
              <a:rPr lang="en-US" dirty="0" smtClean="0"/>
              <a:t>If each additional staff year spent shaves of 10 seconds for an acquisition sequence, pays for itself handsomely over </a:t>
            </a:r>
            <a:r>
              <a:rPr lang="en-US" smtClean="0"/>
              <a:t>instrument lifetime</a:t>
            </a:r>
          </a:p>
          <a:p>
            <a:endParaRPr lang="en-US" dirty="0"/>
          </a:p>
        </p:txBody>
      </p:sp>
    </p:spTree>
    <p:extLst>
      <p:ext uri="{BB962C8B-B14F-4D97-AF65-F5344CB8AC3E}">
        <p14:creationId xmlns:p14="http://schemas.microsoft.com/office/powerpoint/2010/main" val="228616513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harmoni-3.mpg" descr="/Volumes/Users/thatteadmin/Documents/HARMONI/harmoni-3.mp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0080" fill="hold"/>
                                        <p:tgtEl>
                                          <p:spTgt spid="645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4514"/>
                </p:tgtEl>
              </p:cMediaNode>
            </p:video>
            <p:seq concurrent="1" nextAc="seek">
              <p:cTn id="8" restart="whenNotActive" fill="hold" evtFilter="cancelBubble" nodeType="interactiveSeq">
                <p:stCondLst>
                  <p:cond evt="onClick" delay="0">
                    <p:tgtEl>
                      <p:spTgt spid="6451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4514"/>
                                        </p:tgtEl>
                                      </p:cBhvr>
                                    </p:cmd>
                                  </p:childTnLst>
                                </p:cTn>
                              </p:par>
                            </p:childTnLst>
                          </p:cTn>
                        </p:par>
                      </p:childTnLst>
                    </p:cTn>
                  </p:par>
                </p:childTnLst>
              </p:cTn>
              <p:nextCondLst>
                <p:cond evt="onClick" delay="0">
                  <p:tgtEl>
                    <p:spTgt spid="6451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0"/>
            <a:ext cx="7772400" cy="1143000"/>
          </a:xfrm>
        </p:spPr>
        <p:txBody>
          <a:bodyPr/>
          <a:lstStyle/>
          <a:p>
            <a:pPr eaLnBrk="1" hangingPunct="1"/>
            <a:r>
              <a:rPr lang="en-US">
                <a:latin typeface="Copperplate Gothic Bold" charset="0"/>
                <a:ea typeface="ＭＳ Ｐゴシック" charset="0"/>
                <a:cs typeface="ＭＳ Ｐゴシック" charset="0"/>
              </a:rPr>
              <a:t>HARMONI Consortium</a:t>
            </a:r>
          </a:p>
        </p:txBody>
      </p:sp>
      <p:pic>
        <p:nvPicPr>
          <p:cNvPr id="24579" name="Picture 5" descr="UOX-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34290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6" descr="ukat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590800"/>
            <a:ext cx="34290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7" descr="CSIC_logo_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429000"/>
            <a:ext cx="12573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8" descr="IAC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3581400"/>
            <a:ext cx="17319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9" descr="logo_cral_2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3581400"/>
            <a:ext cx="173672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 Box 11"/>
          <p:cNvSpPr txBox="1">
            <a:spLocks noChangeArrowheads="1"/>
          </p:cNvSpPr>
          <p:nvPr/>
        </p:nvSpPr>
        <p:spPr bwMode="auto">
          <a:xfrm>
            <a:off x="4572000" y="990600"/>
            <a:ext cx="4114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en-US" sz="2000">
                <a:latin typeface="Chalkboard" charset="0"/>
              </a:rPr>
              <a:t>Niranjan Thatte, Matthias Tecza,</a:t>
            </a:r>
            <a:br>
              <a:rPr lang="en-US" sz="2000">
                <a:latin typeface="Chalkboard" charset="0"/>
              </a:rPr>
            </a:br>
            <a:r>
              <a:rPr lang="en-US" sz="2000">
                <a:latin typeface="Chalkboard" charset="0"/>
              </a:rPr>
              <a:t>Fraser Clarke, Roger Davies, Tim Goodsall, David Freeman, James Lynn, Harry Smith.</a:t>
            </a:r>
            <a:endParaRPr lang="en-US"/>
          </a:p>
        </p:txBody>
      </p:sp>
      <p:sp>
        <p:nvSpPr>
          <p:cNvPr id="24585" name="Text Box 13"/>
          <p:cNvSpPr txBox="1">
            <a:spLocks noChangeArrowheads="1"/>
          </p:cNvSpPr>
          <p:nvPr/>
        </p:nvSpPr>
        <p:spPr bwMode="auto">
          <a:xfrm>
            <a:off x="4572000" y="2413000"/>
            <a:ext cx="419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latin typeface="Chalkboard" charset="0"/>
              </a:rPr>
              <a:t>David Lunney, Hermine Schnetler, David Montgomery, Angus Gallie</a:t>
            </a:r>
          </a:p>
          <a:p>
            <a:r>
              <a:rPr lang="en-US" sz="2000">
                <a:latin typeface="Chalkboard" charset="0"/>
              </a:rPr>
              <a:t>Stewart McLay, Naidu Bezawada</a:t>
            </a:r>
          </a:p>
        </p:txBody>
      </p:sp>
      <p:sp>
        <p:nvSpPr>
          <p:cNvPr id="24586" name="Text Box 14"/>
          <p:cNvSpPr txBox="1">
            <a:spLocks noChangeArrowheads="1"/>
          </p:cNvSpPr>
          <p:nvPr/>
        </p:nvSpPr>
        <p:spPr bwMode="auto">
          <a:xfrm>
            <a:off x="6553200" y="5334000"/>
            <a:ext cx="21478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Comic Sans MS" charset="0"/>
                <a:cs typeface="Comic Sans MS" charset="0"/>
              </a:rPr>
              <a:t>Roland Bacon</a:t>
            </a:r>
          </a:p>
          <a:p>
            <a:pPr algn="ctr"/>
            <a:r>
              <a:rPr lang="en-US" sz="2000">
                <a:latin typeface="Comic Sans MS" charset="0"/>
                <a:cs typeface="Comic Sans MS" charset="0"/>
              </a:rPr>
              <a:t>Alban Remillieux</a:t>
            </a:r>
          </a:p>
          <a:p>
            <a:pPr algn="ctr"/>
            <a:r>
              <a:rPr lang="en-US" sz="2000">
                <a:latin typeface="Comic Sans MS" charset="0"/>
                <a:cs typeface="Comic Sans MS" charset="0"/>
              </a:rPr>
              <a:t>Johan Kosmalski</a:t>
            </a:r>
          </a:p>
          <a:p>
            <a:pPr algn="ctr"/>
            <a:r>
              <a:rPr lang="en-US" sz="2000">
                <a:latin typeface="Comic Sans MS" charset="0"/>
                <a:cs typeface="Comic Sans MS" charset="0"/>
              </a:rPr>
              <a:t>Arlette Pecontal</a:t>
            </a:r>
            <a:endParaRPr lang="en-US">
              <a:latin typeface="Comic Sans MS" charset="0"/>
              <a:cs typeface="Comic Sans MS" charset="0"/>
            </a:endParaRPr>
          </a:p>
        </p:txBody>
      </p:sp>
      <p:sp>
        <p:nvSpPr>
          <p:cNvPr id="24587" name="Text Box 15"/>
          <p:cNvSpPr txBox="1">
            <a:spLocks noChangeArrowheads="1"/>
          </p:cNvSpPr>
          <p:nvPr/>
        </p:nvSpPr>
        <p:spPr bwMode="auto">
          <a:xfrm>
            <a:off x="2833688" y="5410200"/>
            <a:ext cx="348456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Comic Sans MS" charset="0"/>
                <a:cs typeface="Comic Sans MS" charset="0"/>
              </a:rPr>
              <a:t>Fernando Gago Rodr</a:t>
            </a:r>
            <a:r>
              <a:rPr lang="en-US" altLang="ja-JP" sz="2000">
                <a:latin typeface="Comic Sans MS" charset="0"/>
                <a:cs typeface="Comic Sans MS" charset="0"/>
              </a:rPr>
              <a:t>íguez</a:t>
            </a:r>
            <a:endParaRPr lang="en-US" sz="2000">
              <a:latin typeface="Comic Sans MS" charset="0"/>
              <a:cs typeface="Comic Sans MS" charset="0"/>
            </a:endParaRPr>
          </a:p>
          <a:p>
            <a:pPr algn="ctr"/>
            <a:r>
              <a:rPr lang="en-US" sz="2000">
                <a:latin typeface="Comic Sans MS" charset="0"/>
                <a:cs typeface="Comic Sans MS" charset="0"/>
              </a:rPr>
              <a:t>Anna Fragoso, Felix Gracia</a:t>
            </a:r>
          </a:p>
          <a:p>
            <a:pPr algn="ctr"/>
            <a:r>
              <a:rPr lang="en-US" sz="2000">
                <a:latin typeface="Comic Sans MS" charset="0"/>
                <a:cs typeface="Comic Sans MS" charset="0"/>
              </a:rPr>
              <a:t>Javier Fuentes, Dario Sosa, </a:t>
            </a:r>
          </a:p>
          <a:p>
            <a:pPr algn="ctr"/>
            <a:r>
              <a:rPr lang="en-US" sz="2000">
                <a:latin typeface="Comic Sans MS" charset="0"/>
                <a:cs typeface="Comic Sans MS" charset="0"/>
              </a:rPr>
              <a:t>Evencio Mediavilla</a:t>
            </a:r>
          </a:p>
          <a:p>
            <a:pPr algn="ctr"/>
            <a:endParaRPr lang="en-US" sz="2000">
              <a:latin typeface="Comic Sans MS" charset="0"/>
              <a:cs typeface="Comic Sans MS" charset="0"/>
            </a:endParaRPr>
          </a:p>
        </p:txBody>
      </p:sp>
      <p:sp>
        <p:nvSpPr>
          <p:cNvPr id="24588" name="Text Box 16"/>
          <p:cNvSpPr txBox="1">
            <a:spLocks noChangeArrowheads="1"/>
          </p:cNvSpPr>
          <p:nvPr/>
        </p:nvSpPr>
        <p:spPr bwMode="auto">
          <a:xfrm>
            <a:off x="304800" y="5334000"/>
            <a:ext cx="25082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Comic Sans MS" charset="0"/>
                <a:cs typeface="Comic Sans MS" charset="0"/>
              </a:rPr>
              <a:t>Santiago Arribas</a:t>
            </a:r>
          </a:p>
          <a:p>
            <a:pPr algn="ctr"/>
            <a:r>
              <a:rPr lang="en-US" sz="2000">
                <a:latin typeface="Chalkboard" charset="0"/>
              </a:rPr>
              <a:t>Adolfo Garc</a:t>
            </a:r>
            <a:r>
              <a:rPr lang="en-US" altLang="ja-JP" sz="2000">
                <a:latin typeface="Chalkboard" charset="0"/>
              </a:rPr>
              <a:t>í</a:t>
            </a:r>
            <a:r>
              <a:rPr lang="en-US" sz="2000">
                <a:latin typeface="Chalkboard" charset="0"/>
              </a:rPr>
              <a:t>a Mar</a:t>
            </a:r>
            <a:r>
              <a:rPr lang="en-US" altLang="ja-JP" sz="2000">
                <a:latin typeface="Chalkboard" charset="0"/>
              </a:rPr>
              <a:t>ín</a:t>
            </a:r>
            <a:endParaRPr lang="en-US" sz="20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685800" y="152400"/>
            <a:ext cx="7772400" cy="1143000"/>
          </a:xfrm>
        </p:spPr>
        <p:txBody>
          <a:bodyPr/>
          <a:lstStyle/>
          <a:p>
            <a:pPr eaLnBrk="1" hangingPunct="1"/>
            <a:r>
              <a:rPr lang="en-US">
                <a:latin typeface="Copperplate Gothic Bold" charset="0"/>
                <a:ea typeface="ＭＳ Ｐゴシック" charset="0"/>
                <a:cs typeface="ＭＳ Ｐゴシック" charset="0"/>
              </a:rPr>
              <a:t>A Single Field Wide Band Spectrograph</a:t>
            </a:r>
          </a:p>
        </p:txBody>
      </p:sp>
      <p:sp>
        <p:nvSpPr>
          <p:cNvPr id="66563" name="TextBox 4"/>
          <p:cNvSpPr txBox="1">
            <a:spLocks noChangeArrowheads="1"/>
          </p:cNvSpPr>
          <p:nvPr/>
        </p:nvSpPr>
        <p:spPr bwMode="auto">
          <a:xfrm>
            <a:off x="457200" y="1447800"/>
            <a:ext cx="8229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 typeface="Wingdings" charset="0"/>
              <a:buChar char="²"/>
            </a:pPr>
            <a:r>
              <a:rPr lang="en-US" sz="2000">
                <a:solidFill>
                  <a:srgbClr val="0000FF"/>
                </a:solidFill>
              </a:rPr>
              <a:t> </a:t>
            </a:r>
            <a:r>
              <a:rPr lang="en-US">
                <a:solidFill>
                  <a:srgbClr val="0000FF"/>
                </a:solidFill>
              </a:rPr>
              <a:t>A  near infrared integral field spectrograph covering the 0.8 − 2.4 μm wavelength range, with simultaneous coverage of at least one band at a time. R~4000 to work between the OH lines</a:t>
            </a:r>
          </a:p>
          <a:p>
            <a:pPr>
              <a:buFont typeface="Wingdings" charset="0"/>
              <a:buChar char="²"/>
            </a:pPr>
            <a:endParaRPr lang="en-US">
              <a:solidFill>
                <a:srgbClr val="0000FF"/>
              </a:solidFill>
            </a:endParaRPr>
          </a:p>
          <a:p>
            <a:pPr>
              <a:buFont typeface="Wingdings" charset="0"/>
              <a:buChar char="²"/>
            </a:pPr>
            <a:r>
              <a:rPr lang="en-US">
                <a:solidFill>
                  <a:srgbClr val="0000FF"/>
                </a:solidFill>
              </a:rPr>
              <a:t> Range of spatial resolutions from diff. limited to seeing</a:t>
            </a:r>
          </a:p>
          <a:p>
            <a:pPr>
              <a:buFont typeface="Wingdings" charset="0"/>
              <a:buChar char="²"/>
            </a:pPr>
            <a:endParaRPr lang="en-US">
              <a:solidFill>
                <a:srgbClr val="0000FF"/>
              </a:solidFill>
            </a:endParaRPr>
          </a:p>
          <a:p>
            <a:pPr>
              <a:buFont typeface="Wingdings" charset="0"/>
              <a:buChar char="²"/>
            </a:pPr>
            <a:r>
              <a:rPr lang="en-US">
                <a:solidFill>
                  <a:srgbClr val="0000FF"/>
                </a:solidFill>
              </a:rPr>
              <a:t> Possible extension to visible wavelengths and higher spectral resolution</a:t>
            </a:r>
          </a:p>
          <a:p>
            <a:pPr>
              <a:buFont typeface="Wingdings" charset="0"/>
              <a:buChar char="²"/>
            </a:pPr>
            <a:endParaRPr lang="en-US">
              <a:solidFill>
                <a:srgbClr val="0000FF"/>
              </a:solidFill>
            </a:endParaRPr>
          </a:p>
          <a:p>
            <a:pPr>
              <a:buFont typeface="Wingdings" charset="0"/>
              <a:buChar char="²"/>
            </a:pPr>
            <a:r>
              <a:rPr lang="en-US">
                <a:solidFill>
                  <a:srgbClr val="0000FF"/>
                </a:solidFill>
              </a:rPr>
              <a:t> High throughput (&gt;35%), low thermal background (optimized for K band operation), low scattered light</a:t>
            </a:r>
            <a:endParaRPr lang="en-US"/>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2017713" y="982663"/>
            <a:ext cx="5208587" cy="5175250"/>
            <a:chOff x="3642" y="433"/>
            <a:chExt cx="1734" cy="1723"/>
          </a:xfrm>
        </p:grpSpPr>
        <p:pic>
          <p:nvPicPr>
            <p:cNvPr id="27730" name="Picture 3"/>
            <p:cNvPicPr>
              <a:picLocks noChangeAspect="1" noChangeArrowheads="1"/>
            </p:cNvPicPr>
            <p:nvPr/>
          </p:nvPicPr>
          <p:blipFill>
            <a:blip r:embed="rId2">
              <a:lum bright="-24000" contrast="52000"/>
              <a:extLst>
                <a:ext uri="{28A0092B-C50C-407E-A947-70E740481C1C}">
                  <a14:useLocalDpi xmlns:a14="http://schemas.microsoft.com/office/drawing/2010/main" val="0"/>
                </a:ext>
              </a:extLst>
            </a:blip>
            <a:srcRect/>
            <a:stretch>
              <a:fillRect/>
            </a:stretch>
          </p:blipFill>
          <p:spPr bwMode="auto">
            <a:xfrm>
              <a:off x="3642" y="433"/>
              <a:ext cx="1734"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31" name="Picture 4"/>
            <p:cNvPicPr>
              <a:picLocks noChangeAspect="1" noChangeArrowheads="1"/>
            </p:cNvPicPr>
            <p:nvPr/>
          </p:nvPicPr>
          <p:blipFill>
            <a:blip r:embed="rId3">
              <a:lum bright="-24000" contrast="52000"/>
              <a:extLst>
                <a:ext uri="{28A0092B-C50C-407E-A947-70E740481C1C}">
                  <a14:useLocalDpi xmlns:a14="http://schemas.microsoft.com/office/drawing/2010/main" val="0"/>
                </a:ext>
              </a:extLst>
            </a:blip>
            <a:srcRect/>
            <a:stretch>
              <a:fillRect/>
            </a:stretch>
          </p:blipFill>
          <p:spPr bwMode="auto">
            <a:xfrm>
              <a:off x="3642" y="996"/>
              <a:ext cx="1734"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32" name="Picture 5"/>
            <p:cNvPicPr>
              <a:picLocks noChangeAspect="1" noChangeArrowheads="1"/>
            </p:cNvPicPr>
            <p:nvPr/>
          </p:nvPicPr>
          <p:blipFill>
            <a:blip r:embed="rId4">
              <a:lum bright="-24000" contrast="52000"/>
              <a:extLst>
                <a:ext uri="{28A0092B-C50C-407E-A947-70E740481C1C}">
                  <a14:useLocalDpi xmlns:a14="http://schemas.microsoft.com/office/drawing/2010/main" val="0"/>
                </a:ext>
              </a:extLst>
            </a:blip>
            <a:srcRect/>
            <a:stretch>
              <a:fillRect/>
            </a:stretch>
          </p:blipFill>
          <p:spPr bwMode="auto">
            <a:xfrm>
              <a:off x="3642" y="1561"/>
              <a:ext cx="1734"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33" name="Picture 6"/>
            <p:cNvPicPr>
              <a:picLocks noChangeAspect="1" noChangeArrowheads="1"/>
            </p:cNvPicPr>
            <p:nvPr/>
          </p:nvPicPr>
          <p:blipFill>
            <a:blip r:embed="rId5">
              <a:lum bright="-24000" contrast="52000"/>
              <a:extLst>
                <a:ext uri="{28A0092B-C50C-407E-A947-70E740481C1C}">
                  <a14:useLocalDpi xmlns:a14="http://schemas.microsoft.com/office/drawing/2010/main" val="0"/>
                </a:ext>
              </a:extLst>
            </a:blip>
            <a:srcRect/>
            <a:stretch>
              <a:fillRect/>
            </a:stretch>
          </p:blipFill>
          <p:spPr bwMode="auto">
            <a:xfrm>
              <a:off x="3642" y="1845"/>
              <a:ext cx="1734"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34" name="Picture 7"/>
            <p:cNvPicPr>
              <a:picLocks noChangeAspect="1" noChangeArrowheads="1"/>
            </p:cNvPicPr>
            <p:nvPr/>
          </p:nvPicPr>
          <p:blipFill>
            <a:blip r:embed="rId6">
              <a:lum bright="-24000" contrast="52000"/>
              <a:extLst>
                <a:ext uri="{28A0092B-C50C-407E-A947-70E740481C1C}">
                  <a14:useLocalDpi xmlns:a14="http://schemas.microsoft.com/office/drawing/2010/main" val="0"/>
                </a:ext>
              </a:extLst>
            </a:blip>
            <a:srcRect/>
            <a:stretch>
              <a:fillRect/>
            </a:stretch>
          </p:blipFill>
          <p:spPr bwMode="auto">
            <a:xfrm>
              <a:off x="3642" y="716"/>
              <a:ext cx="1734"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35" name="Picture 8"/>
            <p:cNvPicPr>
              <a:picLocks noChangeAspect="1" noChangeArrowheads="1"/>
            </p:cNvPicPr>
            <p:nvPr/>
          </p:nvPicPr>
          <p:blipFill>
            <a:blip r:embed="rId7">
              <a:lum bright="-24000" contrast="52000"/>
              <a:extLst>
                <a:ext uri="{28A0092B-C50C-407E-A947-70E740481C1C}">
                  <a14:useLocalDpi xmlns:a14="http://schemas.microsoft.com/office/drawing/2010/main" val="0"/>
                </a:ext>
              </a:extLst>
            </a:blip>
            <a:srcRect/>
            <a:stretch>
              <a:fillRect/>
            </a:stretch>
          </p:blipFill>
          <p:spPr bwMode="auto">
            <a:xfrm>
              <a:off x="3642" y="1278"/>
              <a:ext cx="1734"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9"/>
          <p:cNvGrpSpPr>
            <a:grpSpLocks/>
          </p:cNvGrpSpPr>
          <p:nvPr/>
        </p:nvGrpSpPr>
        <p:grpSpPr bwMode="auto">
          <a:xfrm>
            <a:off x="2020888" y="987425"/>
            <a:ext cx="5208587" cy="5175250"/>
            <a:chOff x="1239" y="631"/>
            <a:chExt cx="3281" cy="3260"/>
          </a:xfrm>
        </p:grpSpPr>
        <p:pic>
          <p:nvPicPr>
            <p:cNvPr id="27724" name="Picture 10"/>
            <p:cNvPicPr>
              <a:picLocks noChangeAspect="1" noChangeArrowheads="1"/>
            </p:cNvPicPr>
            <p:nvPr/>
          </p:nvPicPr>
          <p:blipFill>
            <a:blip r:embed="rId2">
              <a:lum bright="20000" contrast="-40000"/>
              <a:alphaModFix amt="50000"/>
              <a:extLst>
                <a:ext uri="{28A0092B-C50C-407E-A947-70E740481C1C}">
                  <a14:useLocalDpi xmlns:a14="http://schemas.microsoft.com/office/drawing/2010/main" val="0"/>
                </a:ext>
              </a:extLst>
            </a:blip>
            <a:srcRect/>
            <a:stretch>
              <a:fillRect/>
            </a:stretch>
          </p:blipFill>
          <p:spPr bwMode="auto">
            <a:xfrm>
              <a:off x="1239" y="631"/>
              <a:ext cx="3281" cy="588"/>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25" name="Picture 11"/>
            <p:cNvPicPr>
              <a:picLocks noChangeAspect="1" noChangeArrowheads="1"/>
            </p:cNvPicPr>
            <p:nvPr/>
          </p:nvPicPr>
          <p:blipFill>
            <a:blip r:embed="rId3">
              <a:lum bright="20000" contrast="-40000"/>
              <a:alphaModFix amt="50000"/>
              <a:extLst>
                <a:ext uri="{28A0092B-C50C-407E-A947-70E740481C1C}">
                  <a14:useLocalDpi xmlns:a14="http://schemas.microsoft.com/office/drawing/2010/main" val="0"/>
                </a:ext>
              </a:extLst>
            </a:blip>
            <a:srcRect/>
            <a:stretch>
              <a:fillRect/>
            </a:stretch>
          </p:blipFill>
          <p:spPr bwMode="auto">
            <a:xfrm>
              <a:off x="1239" y="1696"/>
              <a:ext cx="3281" cy="589"/>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26" name="Picture 12"/>
            <p:cNvPicPr>
              <a:picLocks noChangeAspect="1" noChangeArrowheads="1"/>
            </p:cNvPicPr>
            <p:nvPr/>
          </p:nvPicPr>
          <p:blipFill>
            <a:blip r:embed="rId4">
              <a:lum bright="20000" contrast="-40000"/>
              <a:alphaModFix amt="50000"/>
              <a:extLst>
                <a:ext uri="{28A0092B-C50C-407E-A947-70E740481C1C}">
                  <a14:useLocalDpi xmlns:a14="http://schemas.microsoft.com/office/drawing/2010/main" val="0"/>
                </a:ext>
              </a:extLst>
            </a:blip>
            <a:srcRect/>
            <a:stretch>
              <a:fillRect/>
            </a:stretch>
          </p:blipFill>
          <p:spPr bwMode="auto">
            <a:xfrm>
              <a:off x="1239" y="2765"/>
              <a:ext cx="3281" cy="589"/>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27" name="Picture 13"/>
            <p:cNvPicPr>
              <a:picLocks noChangeAspect="1" noChangeArrowheads="1"/>
            </p:cNvPicPr>
            <p:nvPr/>
          </p:nvPicPr>
          <p:blipFill>
            <a:blip r:embed="rId5">
              <a:lum bright="20000" contrast="-40000"/>
              <a:alphaModFix amt="50000"/>
              <a:extLst>
                <a:ext uri="{28A0092B-C50C-407E-A947-70E740481C1C}">
                  <a14:useLocalDpi xmlns:a14="http://schemas.microsoft.com/office/drawing/2010/main" val="0"/>
                </a:ext>
              </a:extLst>
            </a:blip>
            <a:srcRect/>
            <a:stretch>
              <a:fillRect/>
            </a:stretch>
          </p:blipFill>
          <p:spPr bwMode="auto">
            <a:xfrm>
              <a:off x="1239" y="3303"/>
              <a:ext cx="3281" cy="588"/>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28" name="Picture 14"/>
            <p:cNvPicPr>
              <a:picLocks noChangeAspect="1" noChangeArrowheads="1"/>
            </p:cNvPicPr>
            <p:nvPr/>
          </p:nvPicPr>
          <p:blipFill>
            <a:blip r:embed="rId6">
              <a:lum bright="20000" contrast="-40000"/>
              <a:alphaModFix amt="50000"/>
              <a:extLst>
                <a:ext uri="{28A0092B-C50C-407E-A947-70E740481C1C}">
                  <a14:useLocalDpi xmlns:a14="http://schemas.microsoft.com/office/drawing/2010/main" val="0"/>
                </a:ext>
              </a:extLst>
            </a:blip>
            <a:srcRect/>
            <a:stretch>
              <a:fillRect/>
            </a:stretch>
          </p:blipFill>
          <p:spPr bwMode="auto">
            <a:xfrm>
              <a:off x="1239" y="1166"/>
              <a:ext cx="3281" cy="589"/>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29" name="Picture 15"/>
            <p:cNvPicPr>
              <a:picLocks noChangeAspect="1" noChangeArrowheads="1"/>
            </p:cNvPicPr>
            <p:nvPr/>
          </p:nvPicPr>
          <p:blipFill>
            <a:blip r:embed="rId7">
              <a:lum bright="20000" contrast="-40000"/>
              <a:alphaModFix amt="50000"/>
              <a:extLst>
                <a:ext uri="{28A0092B-C50C-407E-A947-70E740481C1C}">
                  <a14:useLocalDpi xmlns:a14="http://schemas.microsoft.com/office/drawing/2010/main" val="0"/>
                </a:ext>
              </a:extLst>
            </a:blip>
            <a:srcRect/>
            <a:stretch>
              <a:fillRect/>
            </a:stretch>
          </p:blipFill>
          <p:spPr bwMode="auto">
            <a:xfrm>
              <a:off x="1239" y="2230"/>
              <a:ext cx="3281" cy="588"/>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0720" name="Picture 16"/>
          <p:cNvPicPr>
            <a:picLocks noChangeAspect="1" noChangeArrowheads="1"/>
          </p:cNvPicPr>
          <p:nvPr/>
        </p:nvPicPr>
        <p:blipFill>
          <a:blip r:embed="rId2">
            <a:alphaModFix amt="25000"/>
            <a:extLst>
              <a:ext uri="{28A0092B-C50C-407E-A947-70E740481C1C}">
                <a14:useLocalDpi xmlns:a14="http://schemas.microsoft.com/office/drawing/2010/main" val="0"/>
              </a:ext>
            </a:extLst>
          </a:blip>
          <a:srcRect/>
          <a:stretch>
            <a:fillRect/>
          </a:stretch>
        </p:blipFill>
        <p:spPr bwMode="auto">
          <a:xfrm>
            <a:off x="2011363" y="982663"/>
            <a:ext cx="5208587" cy="933450"/>
          </a:xfrm>
          <a:prstGeom prst="rect">
            <a:avLst/>
          </a:prstGeom>
          <a:noFill/>
          <a:ln>
            <a:noFill/>
          </a:ln>
          <a:extLst>
            <a:ext uri="{909E8E84-426E-40dd-AFC4-6F175D3DCCD1}">
              <a14:hiddenFill xmlns:a14="http://schemas.microsoft.com/office/drawing/2010/main">
                <a:solidFill>
                  <a:srgbClr val="FFFFFF">
                    <a:alpha val="2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00721" name="Picture 17"/>
          <p:cNvPicPr>
            <a:picLocks noChangeAspect="1" noChangeArrowheads="1"/>
          </p:cNvPicPr>
          <p:nvPr/>
        </p:nvPicPr>
        <p:blipFill>
          <a:blip r:embed="rId3">
            <a:alphaModFix amt="25000"/>
            <a:extLst>
              <a:ext uri="{28A0092B-C50C-407E-A947-70E740481C1C}">
                <a14:useLocalDpi xmlns:a14="http://schemas.microsoft.com/office/drawing/2010/main" val="0"/>
              </a:ext>
            </a:extLst>
          </a:blip>
          <a:srcRect/>
          <a:stretch>
            <a:fillRect/>
          </a:stretch>
        </p:blipFill>
        <p:spPr bwMode="auto">
          <a:xfrm>
            <a:off x="2020888" y="2673350"/>
            <a:ext cx="5208587" cy="935038"/>
          </a:xfrm>
          <a:prstGeom prst="rect">
            <a:avLst/>
          </a:prstGeom>
          <a:noFill/>
          <a:ln>
            <a:noFill/>
          </a:ln>
          <a:extLst>
            <a:ext uri="{909E8E84-426E-40dd-AFC4-6F175D3DCCD1}">
              <a14:hiddenFill xmlns:a14="http://schemas.microsoft.com/office/drawing/2010/main">
                <a:solidFill>
                  <a:srgbClr val="FFFFFF">
                    <a:alpha val="25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22" name="Picture 18"/>
          <p:cNvPicPr>
            <a:picLocks noChangeAspect="1" noChangeArrowheads="1"/>
          </p:cNvPicPr>
          <p:nvPr/>
        </p:nvPicPr>
        <p:blipFill>
          <a:blip r:embed="rId4">
            <a:alphaModFix amt="25000"/>
            <a:extLst>
              <a:ext uri="{28A0092B-C50C-407E-A947-70E740481C1C}">
                <a14:useLocalDpi xmlns:a14="http://schemas.microsoft.com/office/drawing/2010/main" val="0"/>
              </a:ext>
            </a:extLst>
          </a:blip>
          <a:srcRect/>
          <a:stretch>
            <a:fillRect/>
          </a:stretch>
        </p:blipFill>
        <p:spPr bwMode="auto">
          <a:xfrm>
            <a:off x="2020888" y="4362450"/>
            <a:ext cx="5208587" cy="935038"/>
          </a:xfrm>
          <a:prstGeom prst="rect">
            <a:avLst/>
          </a:prstGeom>
          <a:noFill/>
          <a:ln>
            <a:noFill/>
          </a:ln>
          <a:extLst>
            <a:ext uri="{909E8E84-426E-40dd-AFC4-6F175D3DCCD1}">
              <a14:hiddenFill xmlns:a14="http://schemas.microsoft.com/office/drawing/2010/main">
                <a:solidFill>
                  <a:srgbClr val="FFFFFF">
                    <a:alpha val="25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23" name="Picture 19"/>
          <p:cNvPicPr>
            <a:picLocks noChangeAspect="1" noChangeArrowheads="1"/>
          </p:cNvPicPr>
          <p:nvPr/>
        </p:nvPicPr>
        <p:blipFill>
          <a:blip r:embed="rId5">
            <a:alphaModFix amt="25000"/>
            <a:extLst>
              <a:ext uri="{28A0092B-C50C-407E-A947-70E740481C1C}">
                <a14:useLocalDpi xmlns:a14="http://schemas.microsoft.com/office/drawing/2010/main" val="0"/>
              </a:ext>
            </a:extLst>
          </a:blip>
          <a:srcRect/>
          <a:stretch>
            <a:fillRect/>
          </a:stretch>
        </p:blipFill>
        <p:spPr bwMode="auto">
          <a:xfrm>
            <a:off x="2020888" y="5224463"/>
            <a:ext cx="5208587" cy="933450"/>
          </a:xfrm>
          <a:prstGeom prst="rect">
            <a:avLst/>
          </a:prstGeom>
          <a:noFill/>
          <a:ln>
            <a:noFill/>
          </a:ln>
          <a:extLst>
            <a:ext uri="{909E8E84-426E-40dd-AFC4-6F175D3DCCD1}">
              <a14:hiddenFill xmlns:a14="http://schemas.microsoft.com/office/drawing/2010/main">
                <a:solidFill>
                  <a:srgbClr val="FFFFFF">
                    <a:alpha val="25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24" name="Picture 20"/>
          <p:cNvPicPr>
            <a:picLocks noChangeAspect="1" noChangeArrowheads="1"/>
          </p:cNvPicPr>
          <p:nvPr/>
        </p:nvPicPr>
        <p:blipFill>
          <a:blip r:embed="rId6">
            <a:alphaModFix amt="25000"/>
            <a:extLst>
              <a:ext uri="{28A0092B-C50C-407E-A947-70E740481C1C}">
                <a14:useLocalDpi xmlns:a14="http://schemas.microsoft.com/office/drawing/2010/main" val="0"/>
              </a:ext>
            </a:extLst>
          </a:blip>
          <a:srcRect/>
          <a:stretch>
            <a:fillRect/>
          </a:stretch>
        </p:blipFill>
        <p:spPr bwMode="auto">
          <a:xfrm>
            <a:off x="2017713" y="1831975"/>
            <a:ext cx="5208587" cy="935038"/>
          </a:xfrm>
          <a:prstGeom prst="rect">
            <a:avLst/>
          </a:prstGeom>
          <a:noFill/>
          <a:ln>
            <a:noFill/>
          </a:ln>
          <a:extLst>
            <a:ext uri="{909E8E84-426E-40dd-AFC4-6F175D3DCCD1}">
              <a14:hiddenFill xmlns:a14="http://schemas.microsoft.com/office/drawing/2010/main">
                <a:solidFill>
                  <a:srgbClr val="FFFFFF">
                    <a:alpha val="25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25" name="Picture 21"/>
          <p:cNvPicPr>
            <a:picLocks noChangeAspect="1" noChangeArrowheads="1"/>
          </p:cNvPicPr>
          <p:nvPr/>
        </p:nvPicPr>
        <p:blipFill>
          <a:blip r:embed="rId7">
            <a:alphaModFix amt="25000"/>
            <a:extLst>
              <a:ext uri="{28A0092B-C50C-407E-A947-70E740481C1C}">
                <a14:useLocalDpi xmlns:a14="http://schemas.microsoft.com/office/drawing/2010/main" val="0"/>
              </a:ext>
            </a:extLst>
          </a:blip>
          <a:srcRect/>
          <a:stretch>
            <a:fillRect/>
          </a:stretch>
        </p:blipFill>
        <p:spPr bwMode="auto">
          <a:xfrm>
            <a:off x="2020888" y="3521075"/>
            <a:ext cx="5208587" cy="933450"/>
          </a:xfrm>
          <a:prstGeom prst="rect">
            <a:avLst/>
          </a:prstGeom>
          <a:noFill/>
          <a:ln>
            <a:noFill/>
          </a:ln>
          <a:extLst>
            <a:ext uri="{909E8E84-426E-40dd-AFC4-6F175D3DCCD1}">
              <a14:hiddenFill xmlns:a14="http://schemas.microsoft.com/office/drawing/2010/main">
                <a:solidFill>
                  <a:srgbClr val="FFFFFF">
                    <a:alpha val="25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26" name="Picture 22"/>
          <p:cNvPicPr>
            <a:picLocks noChangeAspect="1" noChangeArrowheads="1"/>
          </p:cNvPicPr>
          <p:nvPr/>
        </p:nvPicPr>
        <p:blipFill>
          <a:blip r:embed="rId3">
            <a:lum bright="-26000" contrast="36000"/>
            <a:extLst>
              <a:ext uri="{28A0092B-C50C-407E-A947-70E740481C1C}">
                <a14:useLocalDpi xmlns:a14="http://schemas.microsoft.com/office/drawing/2010/main" val="0"/>
              </a:ext>
            </a:extLst>
          </a:blip>
          <a:srcRect/>
          <a:stretch>
            <a:fillRect/>
          </a:stretch>
        </p:blipFill>
        <p:spPr bwMode="auto">
          <a:xfrm>
            <a:off x="3281363" y="3906838"/>
            <a:ext cx="131603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27" name="Picture 23"/>
          <p:cNvPicPr>
            <a:picLocks noChangeAspect="1" noChangeArrowheads="1"/>
          </p:cNvPicPr>
          <p:nvPr/>
        </p:nvPicPr>
        <p:blipFill>
          <a:blip r:embed="rId7">
            <a:lum bright="-26000" contrast="36000"/>
            <a:extLst>
              <a:ext uri="{28A0092B-C50C-407E-A947-70E740481C1C}">
                <a14:useLocalDpi xmlns:a14="http://schemas.microsoft.com/office/drawing/2010/main" val="0"/>
              </a:ext>
            </a:extLst>
          </a:blip>
          <a:srcRect/>
          <a:stretch>
            <a:fillRect/>
          </a:stretch>
        </p:blipFill>
        <p:spPr bwMode="auto">
          <a:xfrm>
            <a:off x="4575175" y="4122738"/>
            <a:ext cx="1316038"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28" name="Picture 24"/>
          <p:cNvPicPr>
            <a:picLocks noChangeAspect="1" noChangeArrowheads="1"/>
          </p:cNvPicPr>
          <p:nvPr/>
        </p:nvPicPr>
        <p:blipFill>
          <a:blip r:embed="rId4">
            <a:lum bright="-26000" contrast="36000"/>
            <a:extLst>
              <a:ext uri="{28A0092B-C50C-407E-A947-70E740481C1C}">
                <a14:useLocalDpi xmlns:a14="http://schemas.microsoft.com/office/drawing/2010/main" val="0"/>
              </a:ext>
            </a:extLst>
          </a:blip>
          <a:srcRect/>
          <a:stretch>
            <a:fillRect/>
          </a:stretch>
        </p:blipFill>
        <p:spPr bwMode="auto">
          <a:xfrm>
            <a:off x="5865813" y="4338638"/>
            <a:ext cx="131603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29" name="Picture 25"/>
          <p:cNvPicPr>
            <a:picLocks noChangeAspect="1" noChangeArrowheads="1"/>
          </p:cNvPicPr>
          <p:nvPr/>
        </p:nvPicPr>
        <p:blipFill>
          <a:blip r:embed="rId6">
            <a:lum bright="-26000" contrast="36000"/>
            <a:extLst>
              <a:ext uri="{28A0092B-C50C-407E-A947-70E740481C1C}">
                <a14:useLocalDpi xmlns:a14="http://schemas.microsoft.com/office/drawing/2010/main" val="0"/>
              </a:ext>
            </a:extLst>
          </a:blip>
          <a:srcRect/>
          <a:stretch>
            <a:fillRect/>
          </a:stretch>
        </p:blipFill>
        <p:spPr bwMode="auto">
          <a:xfrm>
            <a:off x="1987550" y="3683000"/>
            <a:ext cx="13176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30" name="Picture 26"/>
          <p:cNvPicPr>
            <a:picLocks noChangeAspect="1" noChangeArrowheads="1"/>
          </p:cNvPicPr>
          <p:nvPr/>
        </p:nvPicPr>
        <p:blipFill>
          <a:blip r:embed="rId2">
            <a:lum bright="-26000" contrast="36000"/>
            <a:extLst>
              <a:ext uri="{28A0092B-C50C-407E-A947-70E740481C1C}">
                <a14:useLocalDpi xmlns:a14="http://schemas.microsoft.com/office/drawing/2010/main" val="0"/>
              </a:ext>
            </a:extLst>
          </a:blip>
          <a:srcRect/>
          <a:stretch>
            <a:fillRect/>
          </a:stretch>
        </p:blipFill>
        <p:spPr bwMode="auto">
          <a:xfrm>
            <a:off x="701675" y="3462338"/>
            <a:ext cx="131603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31" name="Picture 27"/>
          <p:cNvPicPr>
            <a:picLocks noChangeAspect="1" noChangeArrowheads="1"/>
          </p:cNvPicPr>
          <p:nvPr/>
        </p:nvPicPr>
        <p:blipFill>
          <a:blip r:embed="rId5">
            <a:lum bright="-26000" contrast="36000"/>
            <a:extLst>
              <a:ext uri="{28A0092B-C50C-407E-A947-70E740481C1C}">
                <a14:useLocalDpi xmlns:a14="http://schemas.microsoft.com/office/drawing/2010/main" val="0"/>
              </a:ext>
            </a:extLst>
          </a:blip>
          <a:srcRect/>
          <a:stretch>
            <a:fillRect/>
          </a:stretch>
        </p:blipFill>
        <p:spPr bwMode="auto">
          <a:xfrm>
            <a:off x="7153275" y="4560888"/>
            <a:ext cx="131603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8"/>
          <p:cNvGrpSpPr>
            <a:grpSpLocks/>
          </p:cNvGrpSpPr>
          <p:nvPr/>
        </p:nvGrpSpPr>
        <p:grpSpPr bwMode="auto">
          <a:xfrm>
            <a:off x="687388" y="1243013"/>
            <a:ext cx="7789862" cy="4589462"/>
            <a:chOff x="429" y="800"/>
            <a:chExt cx="4907" cy="2891"/>
          </a:xfrm>
        </p:grpSpPr>
        <p:grpSp>
          <p:nvGrpSpPr>
            <p:cNvPr id="27667" name="Group 29"/>
            <p:cNvGrpSpPr>
              <a:grpSpLocks/>
            </p:cNvGrpSpPr>
            <p:nvPr/>
          </p:nvGrpSpPr>
          <p:grpSpPr bwMode="auto">
            <a:xfrm>
              <a:off x="429" y="800"/>
              <a:ext cx="4907" cy="2891"/>
              <a:chOff x="326" y="889"/>
              <a:chExt cx="4893" cy="2903"/>
            </a:xfrm>
          </p:grpSpPr>
          <p:pic>
            <p:nvPicPr>
              <p:cNvPr id="27697" name="Picture 30"/>
              <p:cNvPicPr>
                <a:picLocks noChangeAspect="1" noChangeArrowheads="1"/>
              </p:cNvPicPr>
              <p:nvPr/>
            </p:nvPicPr>
            <p:blipFill>
              <a:blip r:embed="rId2">
                <a:lum bright="-26000" contrast="36000"/>
                <a:extLst>
                  <a:ext uri="{28A0092B-C50C-407E-A947-70E740481C1C}">
                    <a14:useLocalDpi xmlns:a14="http://schemas.microsoft.com/office/drawing/2010/main" val="0"/>
                  </a:ext>
                </a:extLst>
              </a:blip>
              <a:srcRect/>
              <a:stretch>
                <a:fillRect/>
              </a:stretch>
            </p:blipFill>
            <p:spPr bwMode="auto">
              <a:xfrm>
                <a:off x="327" y="889"/>
                <a:ext cx="829"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8" name="Picture 31"/>
              <p:cNvPicPr>
                <a:picLocks noChangeAspect="1" noChangeArrowheads="1"/>
              </p:cNvPicPr>
              <p:nvPr/>
            </p:nvPicPr>
            <p:blipFill>
              <a:blip r:embed="rId3">
                <a:lum bright="-26000" contrast="36000"/>
                <a:extLst>
                  <a:ext uri="{28A0092B-C50C-407E-A947-70E740481C1C}">
                    <a14:useLocalDpi xmlns:a14="http://schemas.microsoft.com/office/drawing/2010/main" val="0"/>
                  </a:ext>
                </a:extLst>
              </a:blip>
              <a:srcRect/>
              <a:stretch>
                <a:fillRect/>
              </a:stretch>
            </p:blipFill>
            <p:spPr bwMode="auto">
              <a:xfrm>
                <a:off x="1940" y="1166"/>
                <a:ext cx="829"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9" name="Picture 32"/>
              <p:cNvPicPr>
                <a:picLocks noChangeAspect="1" noChangeArrowheads="1"/>
              </p:cNvPicPr>
              <p:nvPr/>
            </p:nvPicPr>
            <p:blipFill>
              <a:blip r:embed="rId7">
                <a:lum bright="-26000" contrast="36000"/>
                <a:extLst>
                  <a:ext uri="{28A0092B-C50C-407E-A947-70E740481C1C}">
                    <a14:useLocalDpi xmlns:a14="http://schemas.microsoft.com/office/drawing/2010/main" val="0"/>
                  </a:ext>
                </a:extLst>
              </a:blip>
              <a:srcRect/>
              <a:stretch>
                <a:fillRect/>
              </a:stretch>
            </p:blipFill>
            <p:spPr bwMode="auto">
              <a:xfrm>
                <a:off x="2755" y="1305"/>
                <a:ext cx="829"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0" name="Picture 33"/>
              <p:cNvPicPr>
                <a:picLocks noChangeAspect="1" noChangeArrowheads="1"/>
              </p:cNvPicPr>
              <p:nvPr/>
            </p:nvPicPr>
            <p:blipFill>
              <a:blip r:embed="rId4">
                <a:lum bright="-26000" contrast="36000"/>
                <a:extLst>
                  <a:ext uri="{28A0092B-C50C-407E-A947-70E740481C1C}">
                    <a14:useLocalDpi xmlns:a14="http://schemas.microsoft.com/office/drawing/2010/main" val="0"/>
                  </a:ext>
                </a:extLst>
              </a:blip>
              <a:srcRect/>
              <a:stretch>
                <a:fillRect/>
              </a:stretch>
            </p:blipFill>
            <p:spPr bwMode="auto">
              <a:xfrm>
                <a:off x="3574" y="1447"/>
                <a:ext cx="829"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1" name="Picture 34"/>
              <p:cNvPicPr>
                <a:picLocks noChangeAspect="1" noChangeArrowheads="1"/>
              </p:cNvPicPr>
              <p:nvPr/>
            </p:nvPicPr>
            <p:blipFill>
              <a:blip r:embed="rId5">
                <a:lum bright="-26000" contrast="36000"/>
                <a:extLst>
                  <a:ext uri="{28A0092B-C50C-407E-A947-70E740481C1C}">
                    <a14:useLocalDpi xmlns:a14="http://schemas.microsoft.com/office/drawing/2010/main" val="0"/>
                  </a:ext>
                </a:extLst>
              </a:blip>
              <a:srcRect/>
              <a:stretch>
                <a:fillRect/>
              </a:stretch>
            </p:blipFill>
            <p:spPr bwMode="auto">
              <a:xfrm>
                <a:off x="4388" y="1584"/>
                <a:ext cx="829"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2" name="Picture 35"/>
              <p:cNvPicPr>
                <a:picLocks noChangeAspect="1" noChangeArrowheads="1"/>
              </p:cNvPicPr>
              <p:nvPr/>
            </p:nvPicPr>
            <p:blipFill>
              <a:blip r:embed="rId6">
                <a:lum bright="-26000" contrast="36000"/>
                <a:extLst>
                  <a:ext uri="{28A0092B-C50C-407E-A947-70E740481C1C}">
                    <a14:useLocalDpi xmlns:a14="http://schemas.microsoft.com/office/drawing/2010/main" val="0"/>
                  </a:ext>
                </a:extLst>
              </a:blip>
              <a:srcRect/>
              <a:stretch>
                <a:fillRect/>
              </a:stretch>
            </p:blipFill>
            <p:spPr bwMode="auto">
              <a:xfrm>
                <a:off x="1133" y="1027"/>
                <a:ext cx="83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703" name="Group 36"/>
              <p:cNvGrpSpPr>
                <a:grpSpLocks noChangeAspect="1"/>
              </p:cNvGrpSpPr>
              <p:nvPr/>
            </p:nvGrpSpPr>
            <p:grpSpPr bwMode="auto">
              <a:xfrm>
                <a:off x="326" y="1615"/>
                <a:ext cx="4890" cy="845"/>
                <a:chOff x="39" y="3030"/>
                <a:chExt cx="4075" cy="704"/>
              </a:xfrm>
            </p:grpSpPr>
            <p:pic>
              <p:nvPicPr>
                <p:cNvPr id="27718" name="Picture 37"/>
                <p:cNvPicPr>
                  <a:picLocks noChangeAspect="1" noChangeArrowheads="1"/>
                </p:cNvPicPr>
                <p:nvPr/>
              </p:nvPicPr>
              <p:blipFill>
                <a:blip r:embed="rId2">
                  <a:lum bright="-26000" contrast="36000"/>
                  <a:extLst>
                    <a:ext uri="{28A0092B-C50C-407E-A947-70E740481C1C}">
                      <a14:useLocalDpi xmlns:a14="http://schemas.microsoft.com/office/drawing/2010/main" val="0"/>
                    </a:ext>
                  </a:extLst>
                </a:blip>
                <a:srcRect/>
                <a:stretch>
                  <a:fillRect/>
                </a:stretch>
              </p:blipFill>
              <p:spPr bwMode="auto">
                <a:xfrm>
                  <a:off x="39" y="3030"/>
                  <a:ext cx="69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19" name="Picture 38"/>
                <p:cNvPicPr>
                  <a:picLocks noChangeAspect="1" noChangeArrowheads="1"/>
                </p:cNvPicPr>
                <p:nvPr/>
              </p:nvPicPr>
              <p:blipFill>
                <a:blip r:embed="rId3">
                  <a:lum bright="-26000" contrast="36000"/>
                  <a:extLst>
                    <a:ext uri="{28A0092B-C50C-407E-A947-70E740481C1C}">
                      <a14:useLocalDpi xmlns:a14="http://schemas.microsoft.com/office/drawing/2010/main" val="0"/>
                    </a:ext>
                  </a:extLst>
                </a:blip>
                <a:srcRect/>
                <a:stretch>
                  <a:fillRect/>
                </a:stretch>
              </p:blipFill>
              <p:spPr bwMode="auto">
                <a:xfrm>
                  <a:off x="1383" y="3261"/>
                  <a:ext cx="69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20" name="Picture 39"/>
                <p:cNvPicPr>
                  <a:picLocks noChangeAspect="1" noChangeArrowheads="1"/>
                </p:cNvPicPr>
                <p:nvPr/>
              </p:nvPicPr>
              <p:blipFill>
                <a:blip r:embed="rId7">
                  <a:lum bright="-26000" contrast="36000"/>
                  <a:extLst>
                    <a:ext uri="{28A0092B-C50C-407E-A947-70E740481C1C}">
                      <a14:useLocalDpi xmlns:a14="http://schemas.microsoft.com/office/drawing/2010/main" val="0"/>
                    </a:ext>
                  </a:extLst>
                </a:blip>
                <a:srcRect/>
                <a:stretch>
                  <a:fillRect/>
                </a:stretch>
              </p:blipFill>
              <p:spPr bwMode="auto">
                <a:xfrm>
                  <a:off x="2062" y="3377"/>
                  <a:ext cx="69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21" name="Picture 40"/>
                <p:cNvPicPr>
                  <a:picLocks noChangeAspect="1" noChangeArrowheads="1"/>
                </p:cNvPicPr>
                <p:nvPr/>
              </p:nvPicPr>
              <p:blipFill>
                <a:blip r:embed="rId4">
                  <a:lum bright="-26000" contrast="36000"/>
                  <a:extLst>
                    <a:ext uri="{28A0092B-C50C-407E-A947-70E740481C1C}">
                      <a14:useLocalDpi xmlns:a14="http://schemas.microsoft.com/office/drawing/2010/main" val="0"/>
                    </a:ext>
                  </a:extLst>
                </a:blip>
                <a:srcRect/>
                <a:stretch>
                  <a:fillRect/>
                </a:stretch>
              </p:blipFill>
              <p:spPr bwMode="auto">
                <a:xfrm>
                  <a:off x="2745" y="3495"/>
                  <a:ext cx="69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22" name="Picture 41"/>
                <p:cNvPicPr>
                  <a:picLocks noChangeAspect="1" noChangeArrowheads="1"/>
                </p:cNvPicPr>
                <p:nvPr/>
              </p:nvPicPr>
              <p:blipFill>
                <a:blip r:embed="rId5">
                  <a:lum bright="-26000" contrast="36000"/>
                  <a:extLst>
                    <a:ext uri="{28A0092B-C50C-407E-A947-70E740481C1C}">
                      <a14:useLocalDpi xmlns:a14="http://schemas.microsoft.com/office/drawing/2010/main" val="0"/>
                    </a:ext>
                  </a:extLst>
                </a:blip>
                <a:srcRect/>
                <a:stretch>
                  <a:fillRect/>
                </a:stretch>
              </p:blipFill>
              <p:spPr bwMode="auto">
                <a:xfrm>
                  <a:off x="3423" y="3609"/>
                  <a:ext cx="69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23" name="Picture 42"/>
                <p:cNvPicPr>
                  <a:picLocks noChangeAspect="1" noChangeArrowheads="1"/>
                </p:cNvPicPr>
                <p:nvPr/>
              </p:nvPicPr>
              <p:blipFill>
                <a:blip r:embed="rId6">
                  <a:lum bright="-26000" contrast="36000"/>
                  <a:extLst>
                    <a:ext uri="{28A0092B-C50C-407E-A947-70E740481C1C}">
                      <a14:useLocalDpi xmlns:a14="http://schemas.microsoft.com/office/drawing/2010/main" val="0"/>
                    </a:ext>
                  </a:extLst>
                </a:blip>
                <a:srcRect/>
                <a:stretch>
                  <a:fillRect/>
                </a:stretch>
              </p:blipFill>
              <p:spPr bwMode="auto">
                <a:xfrm>
                  <a:off x="711" y="3145"/>
                  <a:ext cx="69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704" name="Group 43"/>
              <p:cNvGrpSpPr>
                <a:grpSpLocks noChangeAspect="1"/>
              </p:cNvGrpSpPr>
              <p:nvPr/>
            </p:nvGrpSpPr>
            <p:grpSpPr bwMode="auto">
              <a:xfrm>
                <a:off x="326" y="2296"/>
                <a:ext cx="4890" cy="845"/>
                <a:chOff x="39" y="3030"/>
                <a:chExt cx="4075" cy="704"/>
              </a:xfrm>
            </p:grpSpPr>
            <p:pic>
              <p:nvPicPr>
                <p:cNvPr id="27712" name="Picture 44"/>
                <p:cNvPicPr>
                  <a:picLocks noChangeAspect="1" noChangeArrowheads="1"/>
                </p:cNvPicPr>
                <p:nvPr/>
              </p:nvPicPr>
              <p:blipFill>
                <a:blip r:embed="rId2">
                  <a:lum bright="-26000" contrast="36000"/>
                  <a:extLst>
                    <a:ext uri="{28A0092B-C50C-407E-A947-70E740481C1C}">
                      <a14:useLocalDpi xmlns:a14="http://schemas.microsoft.com/office/drawing/2010/main" val="0"/>
                    </a:ext>
                  </a:extLst>
                </a:blip>
                <a:srcRect/>
                <a:stretch>
                  <a:fillRect/>
                </a:stretch>
              </p:blipFill>
              <p:spPr bwMode="auto">
                <a:xfrm>
                  <a:off x="39" y="3030"/>
                  <a:ext cx="69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13" name="Picture 45"/>
                <p:cNvPicPr>
                  <a:picLocks noChangeAspect="1" noChangeArrowheads="1"/>
                </p:cNvPicPr>
                <p:nvPr/>
              </p:nvPicPr>
              <p:blipFill>
                <a:blip r:embed="rId3">
                  <a:lum bright="-26000" contrast="36000"/>
                  <a:extLst>
                    <a:ext uri="{28A0092B-C50C-407E-A947-70E740481C1C}">
                      <a14:useLocalDpi xmlns:a14="http://schemas.microsoft.com/office/drawing/2010/main" val="0"/>
                    </a:ext>
                  </a:extLst>
                </a:blip>
                <a:srcRect/>
                <a:stretch>
                  <a:fillRect/>
                </a:stretch>
              </p:blipFill>
              <p:spPr bwMode="auto">
                <a:xfrm>
                  <a:off x="1383" y="3261"/>
                  <a:ext cx="69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14" name="Picture 46"/>
                <p:cNvPicPr>
                  <a:picLocks noChangeAspect="1" noChangeArrowheads="1"/>
                </p:cNvPicPr>
                <p:nvPr/>
              </p:nvPicPr>
              <p:blipFill>
                <a:blip r:embed="rId7">
                  <a:lum bright="-26000" contrast="36000"/>
                  <a:extLst>
                    <a:ext uri="{28A0092B-C50C-407E-A947-70E740481C1C}">
                      <a14:useLocalDpi xmlns:a14="http://schemas.microsoft.com/office/drawing/2010/main" val="0"/>
                    </a:ext>
                  </a:extLst>
                </a:blip>
                <a:srcRect/>
                <a:stretch>
                  <a:fillRect/>
                </a:stretch>
              </p:blipFill>
              <p:spPr bwMode="auto">
                <a:xfrm>
                  <a:off x="2062" y="3377"/>
                  <a:ext cx="69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15" name="Picture 47"/>
                <p:cNvPicPr>
                  <a:picLocks noChangeAspect="1" noChangeArrowheads="1"/>
                </p:cNvPicPr>
                <p:nvPr/>
              </p:nvPicPr>
              <p:blipFill>
                <a:blip r:embed="rId4">
                  <a:lum bright="-26000" contrast="36000"/>
                  <a:extLst>
                    <a:ext uri="{28A0092B-C50C-407E-A947-70E740481C1C}">
                      <a14:useLocalDpi xmlns:a14="http://schemas.microsoft.com/office/drawing/2010/main" val="0"/>
                    </a:ext>
                  </a:extLst>
                </a:blip>
                <a:srcRect/>
                <a:stretch>
                  <a:fillRect/>
                </a:stretch>
              </p:blipFill>
              <p:spPr bwMode="auto">
                <a:xfrm>
                  <a:off x="2745" y="3495"/>
                  <a:ext cx="69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16" name="Picture 48"/>
                <p:cNvPicPr>
                  <a:picLocks noChangeAspect="1" noChangeArrowheads="1"/>
                </p:cNvPicPr>
                <p:nvPr/>
              </p:nvPicPr>
              <p:blipFill>
                <a:blip r:embed="rId5">
                  <a:lum bright="-26000" contrast="36000"/>
                  <a:extLst>
                    <a:ext uri="{28A0092B-C50C-407E-A947-70E740481C1C}">
                      <a14:useLocalDpi xmlns:a14="http://schemas.microsoft.com/office/drawing/2010/main" val="0"/>
                    </a:ext>
                  </a:extLst>
                </a:blip>
                <a:srcRect/>
                <a:stretch>
                  <a:fillRect/>
                </a:stretch>
              </p:blipFill>
              <p:spPr bwMode="auto">
                <a:xfrm>
                  <a:off x="3423" y="3609"/>
                  <a:ext cx="69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17" name="Picture 49"/>
                <p:cNvPicPr>
                  <a:picLocks noChangeAspect="1" noChangeArrowheads="1"/>
                </p:cNvPicPr>
                <p:nvPr/>
              </p:nvPicPr>
              <p:blipFill>
                <a:blip r:embed="rId6">
                  <a:lum bright="-26000" contrast="36000"/>
                  <a:extLst>
                    <a:ext uri="{28A0092B-C50C-407E-A947-70E740481C1C}">
                      <a14:useLocalDpi xmlns:a14="http://schemas.microsoft.com/office/drawing/2010/main" val="0"/>
                    </a:ext>
                  </a:extLst>
                </a:blip>
                <a:srcRect/>
                <a:stretch>
                  <a:fillRect/>
                </a:stretch>
              </p:blipFill>
              <p:spPr bwMode="auto">
                <a:xfrm>
                  <a:off x="711" y="3145"/>
                  <a:ext cx="69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705" name="Group 50"/>
              <p:cNvGrpSpPr>
                <a:grpSpLocks noChangeAspect="1"/>
              </p:cNvGrpSpPr>
              <p:nvPr/>
            </p:nvGrpSpPr>
            <p:grpSpPr bwMode="auto">
              <a:xfrm>
                <a:off x="329" y="2947"/>
                <a:ext cx="4890" cy="845"/>
                <a:chOff x="39" y="3030"/>
                <a:chExt cx="4075" cy="704"/>
              </a:xfrm>
            </p:grpSpPr>
            <p:pic>
              <p:nvPicPr>
                <p:cNvPr id="27706" name="Picture 51"/>
                <p:cNvPicPr>
                  <a:picLocks noChangeAspect="1" noChangeArrowheads="1"/>
                </p:cNvPicPr>
                <p:nvPr/>
              </p:nvPicPr>
              <p:blipFill>
                <a:blip r:embed="rId2">
                  <a:lum bright="-26000" contrast="36000"/>
                  <a:extLst>
                    <a:ext uri="{28A0092B-C50C-407E-A947-70E740481C1C}">
                      <a14:useLocalDpi xmlns:a14="http://schemas.microsoft.com/office/drawing/2010/main" val="0"/>
                    </a:ext>
                  </a:extLst>
                </a:blip>
                <a:srcRect/>
                <a:stretch>
                  <a:fillRect/>
                </a:stretch>
              </p:blipFill>
              <p:spPr bwMode="auto">
                <a:xfrm>
                  <a:off x="39" y="3030"/>
                  <a:ext cx="69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7" name="Picture 52"/>
                <p:cNvPicPr>
                  <a:picLocks noChangeAspect="1" noChangeArrowheads="1"/>
                </p:cNvPicPr>
                <p:nvPr/>
              </p:nvPicPr>
              <p:blipFill>
                <a:blip r:embed="rId3">
                  <a:lum bright="-26000" contrast="36000"/>
                  <a:extLst>
                    <a:ext uri="{28A0092B-C50C-407E-A947-70E740481C1C}">
                      <a14:useLocalDpi xmlns:a14="http://schemas.microsoft.com/office/drawing/2010/main" val="0"/>
                    </a:ext>
                  </a:extLst>
                </a:blip>
                <a:srcRect/>
                <a:stretch>
                  <a:fillRect/>
                </a:stretch>
              </p:blipFill>
              <p:spPr bwMode="auto">
                <a:xfrm>
                  <a:off x="1383" y="3261"/>
                  <a:ext cx="69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8" name="Picture 53"/>
                <p:cNvPicPr>
                  <a:picLocks noChangeAspect="1" noChangeArrowheads="1"/>
                </p:cNvPicPr>
                <p:nvPr/>
              </p:nvPicPr>
              <p:blipFill>
                <a:blip r:embed="rId7">
                  <a:lum bright="-26000" contrast="36000"/>
                  <a:extLst>
                    <a:ext uri="{28A0092B-C50C-407E-A947-70E740481C1C}">
                      <a14:useLocalDpi xmlns:a14="http://schemas.microsoft.com/office/drawing/2010/main" val="0"/>
                    </a:ext>
                  </a:extLst>
                </a:blip>
                <a:srcRect/>
                <a:stretch>
                  <a:fillRect/>
                </a:stretch>
              </p:blipFill>
              <p:spPr bwMode="auto">
                <a:xfrm>
                  <a:off x="2062" y="3377"/>
                  <a:ext cx="69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9" name="Picture 54"/>
                <p:cNvPicPr>
                  <a:picLocks noChangeAspect="1" noChangeArrowheads="1"/>
                </p:cNvPicPr>
                <p:nvPr/>
              </p:nvPicPr>
              <p:blipFill>
                <a:blip r:embed="rId4">
                  <a:lum bright="-26000" contrast="36000"/>
                  <a:extLst>
                    <a:ext uri="{28A0092B-C50C-407E-A947-70E740481C1C}">
                      <a14:useLocalDpi xmlns:a14="http://schemas.microsoft.com/office/drawing/2010/main" val="0"/>
                    </a:ext>
                  </a:extLst>
                </a:blip>
                <a:srcRect/>
                <a:stretch>
                  <a:fillRect/>
                </a:stretch>
              </p:blipFill>
              <p:spPr bwMode="auto">
                <a:xfrm>
                  <a:off x="2745" y="3495"/>
                  <a:ext cx="69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10" name="Picture 55"/>
                <p:cNvPicPr>
                  <a:picLocks noChangeAspect="1" noChangeArrowheads="1"/>
                </p:cNvPicPr>
                <p:nvPr/>
              </p:nvPicPr>
              <p:blipFill>
                <a:blip r:embed="rId5">
                  <a:lum bright="-26000" contrast="36000"/>
                  <a:extLst>
                    <a:ext uri="{28A0092B-C50C-407E-A947-70E740481C1C}">
                      <a14:useLocalDpi xmlns:a14="http://schemas.microsoft.com/office/drawing/2010/main" val="0"/>
                    </a:ext>
                  </a:extLst>
                </a:blip>
                <a:srcRect/>
                <a:stretch>
                  <a:fillRect/>
                </a:stretch>
              </p:blipFill>
              <p:spPr bwMode="auto">
                <a:xfrm>
                  <a:off x="3423" y="3609"/>
                  <a:ext cx="69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11" name="Picture 56"/>
                <p:cNvPicPr>
                  <a:picLocks noChangeAspect="1" noChangeArrowheads="1"/>
                </p:cNvPicPr>
                <p:nvPr/>
              </p:nvPicPr>
              <p:blipFill>
                <a:blip r:embed="rId6">
                  <a:lum bright="-26000" contrast="36000"/>
                  <a:extLst>
                    <a:ext uri="{28A0092B-C50C-407E-A947-70E740481C1C}">
                      <a14:useLocalDpi xmlns:a14="http://schemas.microsoft.com/office/drawing/2010/main" val="0"/>
                    </a:ext>
                  </a:extLst>
                </a:blip>
                <a:srcRect/>
                <a:stretch>
                  <a:fillRect/>
                </a:stretch>
              </p:blipFill>
              <p:spPr bwMode="auto">
                <a:xfrm>
                  <a:off x="711" y="3145"/>
                  <a:ext cx="69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7668" name="Group 57"/>
            <p:cNvGrpSpPr>
              <a:grpSpLocks/>
            </p:cNvGrpSpPr>
            <p:nvPr/>
          </p:nvGrpSpPr>
          <p:grpSpPr bwMode="auto">
            <a:xfrm>
              <a:off x="443" y="800"/>
              <a:ext cx="4893" cy="2891"/>
              <a:chOff x="333" y="894"/>
              <a:chExt cx="4879" cy="2891"/>
            </a:xfrm>
          </p:grpSpPr>
          <p:grpSp>
            <p:nvGrpSpPr>
              <p:cNvPr id="27669" name="Group 58"/>
              <p:cNvGrpSpPr>
                <a:grpSpLocks/>
              </p:cNvGrpSpPr>
              <p:nvPr/>
            </p:nvGrpSpPr>
            <p:grpSpPr bwMode="auto">
              <a:xfrm>
                <a:off x="333" y="894"/>
                <a:ext cx="4877" cy="832"/>
                <a:chOff x="333" y="1076"/>
                <a:chExt cx="4877" cy="832"/>
              </a:xfrm>
            </p:grpSpPr>
            <p:sp>
              <p:nvSpPr>
                <p:cNvPr id="27691" name="Rectangle 59"/>
                <p:cNvSpPr>
                  <a:spLocks noChangeArrowheads="1"/>
                </p:cNvSpPr>
                <p:nvPr/>
              </p:nvSpPr>
              <p:spPr bwMode="auto">
                <a:xfrm>
                  <a:off x="333" y="1076"/>
                  <a:ext cx="816" cy="136"/>
                </a:xfrm>
                <a:prstGeom prst="rect">
                  <a:avLst/>
                </a:prstGeom>
                <a:solidFill>
                  <a:srgbClr val="00008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692" name="Rectangle 60"/>
                <p:cNvSpPr>
                  <a:spLocks noChangeArrowheads="1"/>
                </p:cNvSpPr>
                <p:nvPr/>
              </p:nvSpPr>
              <p:spPr bwMode="auto">
                <a:xfrm>
                  <a:off x="1139" y="1213"/>
                  <a:ext cx="816" cy="136"/>
                </a:xfrm>
                <a:prstGeom prst="rect">
                  <a:avLst/>
                </a:prstGeom>
                <a:solidFill>
                  <a:srgbClr val="00008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693" name="Rectangle 61"/>
                <p:cNvSpPr>
                  <a:spLocks noChangeArrowheads="1"/>
                </p:cNvSpPr>
                <p:nvPr/>
              </p:nvSpPr>
              <p:spPr bwMode="auto">
                <a:xfrm>
                  <a:off x="1945" y="1353"/>
                  <a:ext cx="816" cy="136"/>
                </a:xfrm>
                <a:prstGeom prst="rect">
                  <a:avLst/>
                </a:prstGeom>
                <a:solidFill>
                  <a:srgbClr val="00008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694" name="Rectangle 62"/>
                <p:cNvSpPr>
                  <a:spLocks noChangeArrowheads="1"/>
                </p:cNvSpPr>
                <p:nvPr/>
              </p:nvSpPr>
              <p:spPr bwMode="auto">
                <a:xfrm>
                  <a:off x="3577" y="1634"/>
                  <a:ext cx="816" cy="136"/>
                </a:xfrm>
                <a:prstGeom prst="rect">
                  <a:avLst/>
                </a:prstGeom>
                <a:solidFill>
                  <a:srgbClr val="00008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695" name="Rectangle 63"/>
                <p:cNvSpPr>
                  <a:spLocks noChangeArrowheads="1"/>
                </p:cNvSpPr>
                <p:nvPr/>
              </p:nvSpPr>
              <p:spPr bwMode="auto">
                <a:xfrm>
                  <a:off x="4394" y="1772"/>
                  <a:ext cx="816" cy="136"/>
                </a:xfrm>
                <a:prstGeom prst="rect">
                  <a:avLst/>
                </a:prstGeom>
                <a:solidFill>
                  <a:srgbClr val="00008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696" name="Rectangle 64"/>
                <p:cNvSpPr>
                  <a:spLocks noChangeArrowheads="1"/>
                </p:cNvSpPr>
                <p:nvPr/>
              </p:nvSpPr>
              <p:spPr bwMode="auto">
                <a:xfrm>
                  <a:off x="2763" y="1493"/>
                  <a:ext cx="816" cy="136"/>
                </a:xfrm>
                <a:prstGeom prst="rect">
                  <a:avLst/>
                </a:prstGeom>
                <a:solidFill>
                  <a:srgbClr val="00008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27670" name="Group 65"/>
              <p:cNvGrpSpPr>
                <a:grpSpLocks/>
              </p:cNvGrpSpPr>
              <p:nvPr/>
            </p:nvGrpSpPr>
            <p:grpSpPr bwMode="auto">
              <a:xfrm>
                <a:off x="334" y="1619"/>
                <a:ext cx="4877" cy="832"/>
                <a:chOff x="334" y="1801"/>
                <a:chExt cx="4877" cy="832"/>
              </a:xfrm>
            </p:grpSpPr>
            <p:sp>
              <p:nvSpPr>
                <p:cNvPr id="27685" name="Rectangle 66"/>
                <p:cNvSpPr>
                  <a:spLocks noChangeArrowheads="1"/>
                </p:cNvSpPr>
                <p:nvPr/>
              </p:nvSpPr>
              <p:spPr bwMode="auto">
                <a:xfrm>
                  <a:off x="334" y="1801"/>
                  <a:ext cx="816" cy="136"/>
                </a:xfrm>
                <a:prstGeom prst="rect">
                  <a:avLst/>
                </a:prstGeom>
                <a:solidFill>
                  <a:srgbClr val="008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686" name="Rectangle 67"/>
                <p:cNvSpPr>
                  <a:spLocks noChangeArrowheads="1"/>
                </p:cNvSpPr>
                <p:nvPr/>
              </p:nvSpPr>
              <p:spPr bwMode="auto">
                <a:xfrm>
                  <a:off x="1140" y="1938"/>
                  <a:ext cx="816" cy="136"/>
                </a:xfrm>
                <a:prstGeom prst="rect">
                  <a:avLst/>
                </a:prstGeom>
                <a:solidFill>
                  <a:srgbClr val="008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687" name="Rectangle 68"/>
                <p:cNvSpPr>
                  <a:spLocks noChangeArrowheads="1"/>
                </p:cNvSpPr>
                <p:nvPr/>
              </p:nvSpPr>
              <p:spPr bwMode="auto">
                <a:xfrm>
                  <a:off x="1942" y="2079"/>
                  <a:ext cx="816" cy="136"/>
                </a:xfrm>
                <a:prstGeom prst="rect">
                  <a:avLst/>
                </a:prstGeom>
                <a:solidFill>
                  <a:srgbClr val="008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688" name="Rectangle 69"/>
                <p:cNvSpPr>
                  <a:spLocks noChangeArrowheads="1"/>
                </p:cNvSpPr>
                <p:nvPr/>
              </p:nvSpPr>
              <p:spPr bwMode="auto">
                <a:xfrm>
                  <a:off x="3578" y="2359"/>
                  <a:ext cx="816" cy="136"/>
                </a:xfrm>
                <a:prstGeom prst="rect">
                  <a:avLst/>
                </a:prstGeom>
                <a:solidFill>
                  <a:srgbClr val="008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689" name="Rectangle 70"/>
                <p:cNvSpPr>
                  <a:spLocks noChangeArrowheads="1"/>
                </p:cNvSpPr>
                <p:nvPr/>
              </p:nvSpPr>
              <p:spPr bwMode="auto">
                <a:xfrm>
                  <a:off x="4395" y="2497"/>
                  <a:ext cx="816" cy="136"/>
                </a:xfrm>
                <a:prstGeom prst="rect">
                  <a:avLst/>
                </a:prstGeom>
                <a:solidFill>
                  <a:srgbClr val="008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690" name="Rectangle 71"/>
                <p:cNvSpPr>
                  <a:spLocks noChangeArrowheads="1"/>
                </p:cNvSpPr>
                <p:nvPr/>
              </p:nvSpPr>
              <p:spPr bwMode="auto">
                <a:xfrm>
                  <a:off x="2764" y="2218"/>
                  <a:ext cx="816" cy="136"/>
                </a:xfrm>
                <a:prstGeom prst="rect">
                  <a:avLst/>
                </a:prstGeom>
                <a:solidFill>
                  <a:srgbClr val="008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27671" name="Group 72"/>
              <p:cNvGrpSpPr>
                <a:grpSpLocks/>
              </p:cNvGrpSpPr>
              <p:nvPr/>
            </p:nvGrpSpPr>
            <p:grpSpPr bwMode="auto">
              <a:xfrm>
                <a:off x="333" y="2299"/>
                <a:ext cx="4877" cy="832"/>
                <a:chOff x="333" y="2481"/>
                <a:chExt cx="4877" cy="832"/>
              </a:xfrm>
            </p:grpSpPr>
            <p:sp>
              <p:nvSpPr>
                <p:cNvPr id="27679" name="Rectangle 73"/>
                <p:cNvSpPr>
                  <a:spLocks noChangeArrowheads="1"/>
                </p:cNvSpPr>
                <p:nvPr/>
              </p:nvSpPr>
              <p:spPr bwMode="auto">
                <a:xfrm>
                  <a:off x="333" y="2481"/>
                  <a:ext cx="816" cy="136"/>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680" name="Rectangle 74"/>
                <p:cNvSpPr>
                  <a:spLocks noChangeArrowheads="1"/>
                </p:cNvSpPr>
                <p:nvPr/>
              </p:nvSpPr>
              <p:spPr bwMode="auto">
                <a:xfrm>
                  <a:off x="1139" y="2618"/>
                  <a:ext cx="816" cy="136"/>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681" name="Rectangle 75"/>
                <p:cNvSpPr>
                  <a:spLocks noChangeArrowheads="1"/>
                </p:cNvSpPr>
                <p:nvPr/>
              </p:nvSpPr>
              <p:spPr bwMode="auto">
                <a:xfrm>
                  <a:off x="1943" y="2758"/>
                  <a:ext cx="816" cy="136"/>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682" name="Rectangle 76"/>
                <p:cNvSpPr>
                  <a:spLocks noChangeArrowheads="1"/>
                </p:cNvSpPr>
                <p:nvPr/>
              </p:nvSpPr>
              <p:spPr bwMode="auto">
                <a:xfrm>
                  <a:off x="3577" y="3039"/>
                  <a:ext cx="816" cy="136"/>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683" name="Rectangle 77"/>
                <p:cNvSpPr>
                  <a:spLocks noChangeArrowheads="1"/>
                </p:cNvSpPr>
                <p:nvPr/>
              </p:nvSpPr>
              <p:spPr bwMode="auto">
                <a:xfrm>
                  <a:off x="4394" y="3177"/>
                  <a:ext cx="816" cy="136"/>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684" name="Rectangle 78"/>
                <p:cNvSpPr>
                  <a:spLocks noChangeArrowheads="1"/>
                </p:cNvSpPr>
                <p:nvPr/>
              </p:nvSpPr>
              <p:spPr bwMode="auto">
                <a:xfrm>
                  <a:off x="2763" y="2898"/>
                  <a:ext cx="816" cy="136"/>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27672" name="Group 79"/>
              <p:cNvGrpSpPr>
                <a:grpSpLocks/>
              </p:cNvGrpSpPr>
              <p:nvPr/>
            </p:nvGrpSpPr>
            <p:grpSpPr bwMode="auto">
              <a:xfrm>
                <a:off x="335" y="2953"/>
                <a:ext cx="4877" cy="832"/>
                <a:chOff x="335" y="3135"/>
                <a:chExt cx="4877" cy="832"/>
              </a:xfrm>
            </p:grpSpPr>
            <p:sp>
              <p:nvSpPr>
                <p:cNvPr id="27673" name="Rectangle 80"/>
                <p:cNvSpPr>
                  <a:spLocks noChangeArrowheads="1"/>
                </p:cNvSpPr>
                <p:nvPr/>
              </p:nvSpPr>
              <p:spPr bwMode="auto">
                <a:xfrm>
                  <a:off x="335" y="3135"/>
                  <a:ext cx="816" cy="136"/>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674" name="Rectangle 81"/>
                <p:cNvSpPr>
                  <a:spLocks noChangeArrowheads="1"/>
                </p:cNvSpPr>
                <p:nvPr/>
              </p:nvSpPr>
              <p:spPr bwMode="auto">
                <a:xfrm>
                  <a:off x="1141" y="3272"/>
                  <a:ext cx="816" cy="136"/>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675" name="Rectangle 82"/>
                <p:cNvSpPr>
                  <a:spLocks noChangeArrowheads="1"/>
                </p:cNvSpPr>
                <p:nvPr/>
              </p:nvSpPr>
              <p:spPr bwMode="auto">
                <a:xfrm>
                  <a:off x="1946" y="3411"/>
                  <a:ext cx="816" cy="136"/>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676" name="Rectangle 83"/>
                <p:cNvSpPr>
                  <a:spLocks noChangeArrowheads="1"/>
                </p:cNvSpPr>
                <p:nvPr/>
              </p:nvSpPr>
              <p:spPr bwMode="auto">
                <a:xfrm>
                  <a:off x="3579" y="3693"/>
                  <a:ext cx="816" cy="136"/>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677" name="Rectangle 84"/>
                <p:cNvSpPr>
                  <a:spLocks noChangeArrowheads="1"/>
                </p:cNvSpPr>
                <p:nvPr/>
              </p:nvSpPr>
              <p:spPr bwMode="auto">
                <a:xfrm>
                  <a:off x="4396" y="3831"/>
                  <a:ext cx="816" cy="136"/>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678" name="Rectangle 85"/>
                <p:cNvSpPr>
                  <a:spLocks noChangeArrowheads="1"/>
                </p:cNvSpPr>
                <p:nvPr/>
              </p:nvSpPr>
              <p:spPr bwMode="auto">
                <a:xfrm>
                  <a:off x="2765" y="3552"/>
                  <a:ext cx="816" cy="136"/>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grpSp>
      <p:sp>
        <p:nvSpPr>
          <p:cNvPr id="200790" name="Rectangle 86"/>
          <p:cNvSpPr>
            <a:spLocks noChangeArrowheads="1"/>
          </p:cNvSpPr>
          <p:nvPr/>
        </p:nvSpPr>
        <p:spPr bwMode="auto">
          <a:xfrm>
            <a:off x="539750" y="976313"/>
            <a:ext cx="8115300" cy="5160962"/>
          </a:xfrm>
          <a:prstGeom prst="rect">
            <a:avLst/>
          </a:prstGeom>
          <a:noFill/>
          <a:ln w="28575">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6" name="Rectangle 87"/>
          <p:cNvSpPr>
            <a:spLocks noChangeArrowheads="1"/>
          </p:cNvSpPr>
          <p:nvPr/>
        </p:nvSpPr>
        <p:spPr bwMode="auto">
          <a:xfrm>
            <a:off x="381000" y="76200"/>
            <a:ext cx="83820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a:t>Slicing the Image</a:t>
            </a:r>
            <a:endParaRPr lang="en-US" sz="400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200720"/>
                                        </p:tgtEl>
                                        <p:attrNameLst>
                                          <p:attrName>style.visibility</p:attrName>
                                        </p:attrNameLst>
                                      </p:cBhvr>
                                      <p:to>
                                        <p:strVal val="visible"/>
                                      </p:to>
                                    </p:set>
                                  </p:childTnLst>
                                </p:cTn>
                              </p:par>
                            </p:childTnLst>
                          </p:cTn>
                        </p:par>
                        <p:par>
                          <p:cTn id="16" fill="hold" nodeType="afterGroup">
                            <p:stCondLst>
                              <p:cond delay="500"/>
                            </p:stCondLst>
                            <p:childTnLst>
                              <p:par>
                                <p:cTn id="17" presetID="23" presetClass="exit" presetSubtype="32" fill="hold" nodeType="afterEffect">
                                  <p:stCondLst>
                                    <p:cond delay="0"/>
                                  </p:stCondLst>
                                  <p:childTnLst>
                                    <p:anim calcmode="lin" valueType="num">
                                      <p:cBhvr>
                                        <p:cTn id="18" dur="500"/>
                                        <p:tgtEl>
                                          <p:spTgt spid="200720"/>
                                        </p:tgtEl>
                                        <p:attrNameLst>
                                          <p:attrName>ppt_w</p:attrName>
                                        </p:attrNameLst>
                                      </p:cBhvr>
                                      <p:tavLst>
                                        <p:tav tm="0">
                                          <p:val>
                                            <p:strVal val="ppt_w"/>
                                          </p:val>
                                        </p:tav>
                                        <p:tav tm="100000">
                                          <p:val>
                                            <p:fltVal val="0"/>
                                          </p:val>
                                        </p:tav>
                                      </p:tavLst>
                                    </p:anim>
                                    <p:anim calcmode="lin" valueType="num">
                                      <p:cBhvr>
                                        <p:cTn id="19" dur="500"/>
                                        <p:tgtEl>
                                          <p:spTgt spid="200720"/>
                                        </p:tgtEl>
                                        <p:attrNameLst>
                                          <p:attrName>ppt_h</p:attrName>
                                        </p:attrNameLst>
                                      </p:cBhvr>
                                      <p:tavLst>
                                        <p:tav tm="0">
                                          <p:val>
                                            <p:strVal val="ppt_h"/>
                                          </p:val>
                                        </p:tav>
                                        <p:tav tm="100000">
                                          <p:val>
                                            <p:fltVal val="0"/>
                                          </p:val>
                                        </p:tav>
                                      </p:tavLst>
                                    </p:anim>
                                    <p:set>
                                      <p:cBhvr>
                                        <p:cTn id="20" dur="1" fill="hold">
                                          <p:stCondLst>
                                            <p:cond delay="499"/>
                                          </p:stCondLst>
                                        </p:cTn>
                                        <p:tgtEl>
                                          <p:spTgt spid="200720"/>
                                        </p:tgtEl>
                                        <p:attrNameLst>
                                          <p:attrName>style.visibility</p:attrName>
                                        </p:attrNameLst>
                                      </p:cBhvr>
                                      <p:to>
                                        <p:strVal val="hidden"/>
                                      </p:to>
                                    </p:set>
                                  </p:childTnLst>
                                </p:cTn>
                              </p:par>
                            </p:childTnLst>
                          </p:cTn>
                        </p:par>
                        <p:par>
                          <p:cTn id="21" fill="hold" nodeType="afterGroup">
                            <p:stCondLst>
                              <p:cond delay="1000"/>
                            </p:stCondLst>
                            <p:childTnLst>
                              <p:par>
                                <p:cTn id="22" presetID="1" presetClass="entr" presetSubtype="0" fill="hold" nodeType="afterEffect">
                                  <p:stCondLst>
                                    <p:cond delay="0"/>
                                  </p:stCondLst>
                                  <p:childTnLst>
                                    <p:set>
                                      <p:cBhvr>
                                        <p:cTn id="23" dur="1" fill="hold">
                                          <p:stCondLst>
                                            <p:cond delay="499"/>
                                          </p:stCondLst>
                                        </p:cTn>
                                        <p:tgtEl>
                                          <p:spTgt spid="200730"/>
                                        </p:tgtEl>
                                        <p:attrNameLst>
                                          <p:attrName>style.visibility</p:attrName>
                                        </p:attrNameLst>
                                      </p:cBhvr>
                                      <p:to>
                                        <p:strVal val="visible"/>
                                      </p:to>
                                    </p:set>
                                  </p:childTnLst>
                                </p:cTn>
                              </p:par>
                            </p:childTnLst>
                          </p:cTn>
                        </p:par>
                        <p:par>
                          <p:cTn id="24" fill="hold" nodeType="afterGroup">
                            <p:stCondLst>
                              <p:cond delay="1500"/>
                            </p:stCondLst>
                            <p:childTnLst>
                              <p:par>
                                <p:cTn id="25" presetID="23" presetClass="exit" presetSubtype="32" fill="hold" nodeType="afterEffect">
                                  <p:stCondLst>
                                    <p:cond delay="0"/>
                                  </p:stCondLst>
                                  <p:childTnLst>
                                    <p:anim calcmode="lin" valueType="num">
                                      <p:cBhvr>
                                        <p:cTn id="26" dur="500"/>
                                        <p:tgtEl>
                                          <p:spTgt spid="200724"/>
                                        </p:tgtEl>
                                        <p:attrNameLst>
                                          <p:attrName>ppt_w</p:attrName>
                                        </p:attrNameLst>
                                      </p:cBhvr>
                                      <p:tavLst>
                                        <p:tav tm="0">
                                          <p:val>
                                            <p:strVal val="ppt_w"/>
                                          </p:val>
                                        </p:tav>
                                        <p:tav tm="100000">
                                          <p:val>
                                            <p:fltVal val="0"/>
                                          </p:val>
                                        </p:tav>
                                      </p:tavLst>
                                    </p:anim>
                                    <p:anim calcmode="lin" valueType="num">
                                      <p:cBhvr>
                                        <p:cTn id="27" dur="500"/>
                                        <p:tgtEl>
                                          <p:spTgt spid="200724"/>
                                        </p:tgtEl>
                                        <p:attrNameLst>
                                          <p:attrName>ppt_h</p:attrName>
                                        </p:attrNameLst>
                                      </p:cBhvr>
                                      <p:tavLst>
                                        <p:tav tm="0">
                                          <p:val>
                                            <p:strVal val="ppt_h"/>
                                          </p:val>
                                        </p:tav>
                                        <p:tav tm="100000">
                                          <p:val>
                                            <p:fltVal val="0"/>
                                          </p:val>
                                        </p:tav>
                                      </p:tavLst>
                                    </p:anim>
                                    <p:set>
                                      <p:cBhvr>
                                        <p:cTn id="28" dur="1" fill="hold">
                                          <p:stCondLst>
                                            <p:cond delay="499"/>
                                          </p:stCondLst>
                                        </p:cTn>
                                        <p:tgtEl>
                                          <p:spTgt spid="200724"/>
                                        </p:tgtEl>
                                        <p:attrNameLst>
                                          <p:attrName>style.visibility</p:attrName>
                                        </p:attrNameLst>
                                      </p:cBhvr>
                                      <p:to>
                                        <p:strVal val="hidden"/>
                                      </p:to>
                                    </p:set>
                                  </p:childTnLst>
                                </p:cTn>
                              </p:par>
                            </p:childTnLst>
                          </p:cTn>
                        </p:par>
                        <p:par>
                          <p:cTn id="29" fill="hold" nodeType="afterGroup">
                            <p:stCondLst>
                              <p:cond delay="2000"/>
                            </p:stCondLst>
                            <p:childTnLst>
                              <p:par>
                                <p:cTn id="30" presetID="1" presetClass="entr" presetSubtype="0" fill="hold" nodeType="afterEffect">
                                  <p:stCondLst>
                                    <p:cond delay="0"/>
                                  </p:stCondLst>
                                  <p:childTnLst>
                                    <p:set>
                                      <p:cBhvr>
                                        <p:cTn id="31" dur="1" fill="hold">
                                          <p:stCondLst>
                                            <p:cond delay="499"/>
                                          </p:stCondLst>
                                        </p:cTn>
                                        <p:tgtEl>
                                          <p:spTgt spid="200729"/>
                                        </p:tgtEl>
                                        <p:attrNameLst>
                                          <p:attrName>style.visibility</p:attrName>
                                        </p:attrNameLst>
                                      </p:cBhvr>
                                      <p:to>
                                        <p:strVal val="visible"/>
                                      </p:to>
                                    </p:set>
                                  </p:childTnLst>
                                </p:cTn>
                              </p:par>
                            </p:childTnLst>
                          </p:cTn>
                        </p:par>
                        <p:par>
                          <p:cTn id="32" fill="hold" nodeType="afterGroup">
                            <p:stCondLst>
                              <p:cond delay="2500"/>
                            </p:stCondLst>
                            <p:childTnLst>
                              <p:par>
                                <p:cTn id="33" presetID="23" presetClass="exit" presetSubtype="32" fill="hold" nodeType="afterEffect">
                                  <p:stCondLst>
                                    <p:cond delay="0"/>
                                  </p:stCondLst>
                                  <p:childTnLst>
                                    <p:anim calcmode="lin" valueType="num">
                                      <p:cBhvr>
                                        <p:cTn id="34" dur="500"/>
                                        <p:tgtEl>
                                          <p:spTgt spid="200721"/>
                                        </p:tgtEl>
                                        <p:attrNameLst>
                                          <p:attrName>ppt_w</p:attrName>
                                        </p:attrNameLst>
                                      </p:cBhvr>
                                      <p:tavLst>
                                        <p:tav tm="0">
                                          <p:val>
                                            <p:strVal val="ppt_w"/>
                                          </p:val>
                                        </p:tav>
                                        <p:tav tm="100000">
                                          <p:val>
                                            <p:fltVal val="0"/>
                                          </p:val>
                                        </p:tav>
                                      </p:tavLst>
                                    </p:anim>
                                    <p:anim calcmode="lin" valueType="num">
                                      <p:cBhvr>
                                        <p:cTn id="35" dur="500"/>
                                        <p:tgtEl>
                                          <p:spTgt spid="200721"/>
                                        </p:tgtEl>
                                        <p:attrNameLst>
                                          <p:attrName>ppt_h</p:attrName>
                                        </p:attrNameLst>
                                      </p:cBhvr>
                                      <p:tavLst>
                                        <p:tav tm="0">
                                          <p:val>
                                            <p:strVal val="ppt_h"/>
                                          </p:val>
                                        </p:tav>
                                        <p:tav tm="100000">
                                          <p:val>
                                            <p:fltVal val="0"/>
                                          </p:val>
                                        </p:tav>
                                      </p:tavLst>
                                    </p:anim>
                                    <p:set>
                                      <p:cBhvr>
                                        <p:cTn id="36" dur="1" fill="hold">
                                          <p:stCondLst>
                                            <p:cond delay="499"/>
                                          </p:stCondLst>
                                        </p:cTn>
                                        <p:tgtEl>
                                          <p:spTgt spid="200721"/>
                                        </p:tgtEl>
                                        <p:attrNameLst>
                                          <p:attrName>style.visibility</p:attrName>
                                        </p:attrNameLst>
                                      </p:cBhvr>
                                      <p:to>
                                        <p:strVal val="hidden"/>
                                      </p:to>
                                    </p:set>
                                  </p:childTnLst>
                                </p:cTn>
                              </p:par>
                            </p:childTnLst>
                          </p:cTn>
                        </p:par>
                        <p:par>
                          <p:cTn id="37" fill="hold" nodeType="afterGroup">
                            <p:stCondLst>
                              <p:cond delay="3000"/>
                            </p:stCondLst>
                            <p:childTnLst>
                              <p:par>
                                <p:cTn id="38" presetID="1" presetClass="entr" presetSubtype="0" fill="hold" nodeType="afterEffect">
                                  <p:stCondLst>
                                    <p:cond delay="0"/>
                                  </p:stCondLst>
                                  <p:childTnLst>
                                    <p:set>
                                      <p:cBhvr>
                                        <p:cTn id="39" dur="1" fill="hold">
                                          <p:stCondLst>
                                            <p:cond delay="499"/>
                                          </p:stCondLst>
                                        </p:cTn>
                                        <p:tgtEl>
                                          <p:spTgt spid="200726"/>
                                        </p:tgtEl>
                                        <p:attrNameLst>
                                          <p:attrName>style.visibility</p:attrName>
                                        </p:attrNameLst>
                                      </p:cBhvr>
                                      <p:to>
                                        <p:strVal val="visible"/>
                                      </p:to>
                                    </p:set>
                                  </p:childTnLst>
                                </p:cTn>
                              </p:par>
                            </p:childTnLst>
                          </p:cTn>
                        </p:par>
                        <p:par>
                          <p:cTn id="40" fill="hold" nodeType="afterGroup">
                            <p:stCondLst>
                              <p:cond delay="3500"/>
                            </p:stCondLst>
                            <p:childTnLst>
                              <p:par>
                                <p:cTn id="41" presetID="23" presetClass="exit" presetSubtype="32" fill="hold" nodeType="afterEffect">
                                  <p:stCondLst>
                                    <p:cond delay="0"/>
                                  </p:stCondLst>
                                  <p:childTnLst>
                                    <p:anim calcmode="lin" valueType="num">
                                      <p:cBhvr>
                                        <p:cTn id="42" dur="500"/>
                                        <p:tgtEl>
                                          <p:spTgt spid="200725"/>
                                        </p:tgtEl>
                                        <p:attrNameLst>
                                          <p:attrName>ppt_w</p:attrName>
                                        </p:attrNameLst>
                                      </p:cBhvr>
                                      <p:tavLst>
                                        <p:tav tm="0">
                                          <p:val>
                                            <p:strVal val="ppt_w"/>
                                          </p:val>
                                        </p:tav>
                                        <p:tav tm="100000">
                                          <p:val>
                                            <p:fltVal val="0"/>
                                          </p:val>
                                        </p:tav>
                                      </p:tavLst>
                                    </p:anim>
                                    <p:anim calcmode="lin" valueType="num">
                                      <p:cBhvr>
                                        <p:cTn id="43" dur="500"/>
                                        <p:tgtEl>
                                          <p:spTgt spid="200725"/>
                                        </p:tgtEl>
                                        <p:attrNameLst>
                                          <p:attrName>ppt_h</p:attrName>
                                        </p:attrNameLst>
                                      </p:cBhvr>
                                      <p:tavLst>
                                        <p:tav tm="0">
                                          <p:val>
                                            <p:strVal val="ppt_h"/>
                                          </p:val>
                                        </p:tav>
                                        <p:tav tm="100000">
                                          <p:val>
                                            <p:fltVal val="0"/>
                                          </p:val>
                                        </p:tav>
                                      </p:tavLst>
                                    </p:anim>
                                    <p:set>
                                      <p:cBhvr>
                                        <p:cTn id="44" dur="1" fill="hold">
                                          <p:stCondLst>
                                            <p:cond delay="499"/>
                                          </p:stCondLst>
                                        </p:cTn>
                                        <p:tgtEl>
                                          <p:spTgt spid="200725"/>
                                        </p:tgtEl>
                                        <p:attrNameLst>
                                          <p:attrName>style.visibility</p:attrName>
                                        </p:attrNameLst>
                                      </p:cBhvr>
                                      <p:to>
                                        <p:strVal val="hidden"/>
                                      </p:to>
                                    </p:set>
                                  </p:childTnLst>
                                </p:cTn>
                              </p:par>
                            </p:childTnLst>
                          </p:cTn>
                        </p:par>
                        <p:par>
                          <p:cTn id="45" fill="hold" nodeType="afterGroup">
                            <p:stCondLst>
                              <p:cond delay="4000"/>
                            </p:stCondLst>
                            <p:childTnLst>
                              <p:par>
                                <p:cTn id="46" presetID="1" presetClass="entr" presetSubtype="0" fill="hold" nodeType="afterEffect">
                                  <p:stCondLst>
                                    <p:cond delay="0"/>
                                  </p:stCondLst>
                                  <p:childTnLst>
                                    <p:set>
                                      <p:cBhvr>
                                        <p:cTn id="47" dur="1" fill="hold">
                                          <p:stCondLst>
                                            <p:cond delay="499"/>
                                          </p:stCondLst>
                                        </p:cTn>
                                        <p:tgtEl>
                                          <p:spTgt spid="200727"/>
                                        </p:tgtEl>
                                        <p:attrNameLst>
                                          <p:attrName>style.visibility</p:attrName>
                                        </p:attrNameLst>
                                      </p:cBhvr>
                                      <p:to>
                                        <p:strVal val="visible"/>
                                      </p:to>
                                    </p:set>
                                  </p:childTnLst>
                                </p:cTn>
                              </p:par>
                            </p:childTnLst>
                          </p:cTn>
                        </p:par>
                        <p:par>
                          <p:cTn id="48" fill="hold" nodeType="afterGroup">
                            <p:stCondLst>
                              <p:cond delay="4500"/>
                            </p:stCondLst>
                            <p:childTnLst>
                              <p:par>
                                <p:cTn id="49" presetID="23" presetClass="exit" presetSubtype="32" fill="hold" nodeType="afterEffect">
                                  <p:stCondLst>
                                    <p:cond delay="0"/>
                                  </p:stCondLst>
                                  <p:childTnLst>
                                    <p:anim calcmode="lin" valueType="num">
                                      <p:cBhvr>
                                        <p:cTn id="50" dur="500"/>
                                        <p:tgtEl>
                                          <p:spTgt spid="200722"/>
                                        </p:tgtEl>
                                        <p:attrNameLst>
                                          <p:attrName>ppt_w</p:attrName>
                                        </p:attrNameLst>
                                      </p:cBhvr>
                                      <p:tavLst>
                                        <p:tav tm="0">
                                          <p:val>
                                            <p:strVal val="ppt_w"/>
                                          </p:val>
                                        </p:tav>
                                        <p:tav tm="100000">
                                          <p:val>
                                            <p:fltVal val="0"/>
                                          </p:val>
                                        </p:tav>
                                      </p:tavLst>
                                    </p:anim>
                                    <p:anim calcmode="lin" valueType="num">
                                      <p:cBhvr>
                                        <p:cTn id="51" dur="500"/>
                                        <p:tgtEl>
                                          <p:spTgt spid="200722"/>
                                        </p:tgtEl>
                                        <p:attrNameLst>
                                          <p:attrName>ppt_h</p:attrName>
                                        </p:attrNameLst>
                                      </p:cBhvr>
                                      <p:tavLst>
                                        <p:tav tm="0">
                                          <p:val>
                                            <p:strVal val="ppt_h"/>
                                          </p:val>
                                        </p:tav>
                                        <p:tav tm="100000">
                                          <p:val>
                                            <p:fltVal val="0"/>
                                          </p:val>
                                        </p:tav>
                                      </p:tavLst>
                                    </p:anim>
                                    <p:set>
                                      <p:cBhvr>
                                        <p:cTn id="52" dur="1" fill="hold">
                                          <p:stCondLst>
                                            <p:cond delay="499"/>
                                          </p:stCondLst>
                                        </p:cTn>
                                        <p:tgtEl>
                                          <p:spTgt spid="200722"/>
                                        </p:tgtEl>
                                        <p:attrNameLst>
                                          <p:attrName>style.visibility</p:attrName>
                                        </p:attrNameLst>
                                      </p:cBhvr>
                                      <p:to>
                                        <p:strVal val="hidden"/>
                                      </p:to>
                                    </p:set>
                                  </p:childTnLst>
                                </p:cTn>
                              </p:par>
                            </p:childTnLst>
                          </p:cTn>
                        </p:par>
                        <p:par>
                          <p:cTn id="53" fill="hold" nodeType="afterGroup">
                            <p:stCondLst>
                              <p:cond delay="5000"/>
                            </p:stCondLst>
                            <p:childTnLst>
                              <p:par>
                                <p:cTn id="54" presetID="1" presetClass="entr" presetSubtype="0" fill="hold" nodeType="afterEffect">
                                  <p:stCondLst>
                                    <p:cond delay="0"/>
                                  </p:stCondLst>
                                  <p:childTnLst>
                                    <p:set>
                                      <p:cBhvr>
                                        <p:cTn id="55" dur="1" fill="hold">
                                          <p:stCondLst>
                                            <p:cond delay="499"/>
                                          </p:stCondLst>
                                        </p:cTn>
                                        <p:tgtEl>
                                          <p:spTgt spid="200728"/>
                                        </p:tgtEl>
                                        <p:attrNameLst>
                                          <p:attrName>style.visibility</p:attrName>
                                        </p:attrNameLst>
                                      </p:cBhvr>
                                      <p:to>
                                        <p:strVal val="visible"/>
                                      </p:to>
                                    </p:set>
                                  </p:childTnLst>
                                </p:cTn>
                              </p:par>
                            </p:childTnLst>
                          </p:cTn>
                        </p:par>
                        <p:par>
                          <p:cTn id="56" fill="hold" nodeType="afterGroup">
                            <p:stCondLst>
                              <p:cond delay="5500"/>
                            </p:stCondLst>
                            <p:childTnLst>
                              <p:par>
                                <p:cTn id="57" presetID="23" presetClass="exit" presetSubtype="32" fill="hold" nodeType="afterEffect">
                                  <p:stCondLst>
                                    <p:cond delay="0"/>
                                  </p:stCondLst>
                                  <p:childTnLst>
                                    <p:anim calcmode="lin" valueType="num">
                                      <p:cBhvr>
                                        <p:cTn id="58" dur="500"/>
                                        <p:tgtEl>
                                          <p:spTgt spid="200723"/>
                                        </p:tgtEl>
                                        <p:attrNameLst>
                                          <p:attrName>ppt_w</p:attrName>
                                        </p:attrNameLst>
                                      </p:cBhvr>
                                      <p:tavLst>
                                        <p:tav tm="0">
                                          <p:val>
                                            <p:strVal val="ppt_w"/>
                                          </p:val>
                                        </p:tav>
                                        <p:tav tm="100000">
                                          <p:val>
                                            <p:fltVal val="0"/>
                                          </p:val>
                                        </p:tav>
                                      </p:tavLst>
                                    </p:anim>
                                    <p:anim calcmode="lin" valueType="num">
                                      <p:cBhvr>
                                        <p:cTn id="59" dur="500"/>
                                        <p:tgtEl>
                                          <p:spTgt spid="200723"/>
                                        </p:tgtEl>
                                        <p:attrNameLst>
                                          <p:attrName>ppt_h</p:attrName>
                                        </p:attrNameLst>
                                      </p:cBhvr>
                                      <p:tavLst>
                                        <p:tav tm="0">
                                          <p:val>
                                            <p:strVal val="ppt_h"/>
                                          </p:val>
                                        </p:tav>
                                        <p:tav tm="100000">
                                          <p:val>
                                            <p:fltVal val="0"/>
                                          </p:val>
                                        </p:tav>
                                      </p:tavLst>
                                    </p:anim>
                                    <p:set>
                                      <p:cBhvr>
                                        <p:cTn id="60" dur="1" fill="hold">
                                          <p:stCondLst>
                                            <p:cond delay="499"/>
                                          </p:stCondLst>
                                        </p:cTn>
                                        <p:tgtEl>
                                          <p:spTgt spid="200723"/>
                                        </p:tgtEl>
                                        <p:attrNameLst>
                                          <p:attrName>style.visibility</p:attrName>
                                        </p:attrNameLst>
                                      </p:cBhvr>
                                      <p:to>
                                        <p:strVal val="hidden"/>
                                      </p:to>
                                    </p:set>
                                  </p:childTnLst>
                                </p:cTn>
                              </p:par>
                            </p:childTnLst>
                          </p:cTn>
                        </p:par>
                        <p:par>
                          <p:cTn id="61" fill="hold" nodeType="afterGroup">
                            <p:stCondLst>
                              <p:cond delay="6000"/>
                            </p:stCondLst>
                            <p:childTnLst>
                              <p:par>
                                <p:cTn id="62" presetID="1" presetClass="entr" presetSubtype="0" fill="hold" nodeType="afterEffect">
                                  <p:stCondLst>
                                    <p:cond delay="0"/>
                                  </p:stCondLst>
                                  <p:childTnLst>
                                    <p:set>
                                      <p:cBhvr>
                                        <p:cTn id="63" dur="1" fill="hold">
                                          <p:stCondLst>
                                            <p:cond delay="499"/>
                                          </p:stCondLst>
                                        </p:cTn>
                                        <p:tgtEl>
                                          <p:spTgt spid="200731"/>
                                        </p:tgtEl>
                                        <p:attrNameLst>
                                          <p:attrName>style.visibility</p:attrName>
                                        </p:attrNameLst>
                                      </p:cBhvr>
                                      <p:to>
                                        <p:strVal val="visible"/>
                                      </p:to>
                                    </p:set>
                                  </p:childTnLst>
                                </p:cTn>
                              </p:par>
                            </p:childTnLst>
                          </p:cTn>
                        </p:par>
                        <p:par>
                          <p:cTn id="64" fill="hold" nodeType="afterGroup">
                            <p:stCondLst>
                              <p:cond delay="6500"/>
                            </p:stCondLst>
                            <p:childTnLst>
                              <p:par>
                                <p:cTn id="65" presetID="1" presetClass="exit" presetSubtype="0" fill="hold" nodeType="afterEffect">
                                  <p:stCondLst>
                                    <p:cond delay="1000"/>
                                  </p:stCondLst>
                                  <p:childTnLst>
                                    <p:set>
                                      <p:cBhvr>
                                        <p:cTn id="66" dur="1" fill="hold">
                                          <p:stCondLst>
                                            <p:cond delay="499"/>
                                          </p:stCondLst>
                                        </p:cTn>
                                        <p:tgtEl>
                                          <p:spTgt spid="3"/>
                                        </p:tgtEl>
                                        <p:attrNameLst>
                                          <p:attrName>style.visibility</p:attrName>
                                        </p:attrNameLst>
                                      </p:cBhvr>
                                      <p:to>
                                        <p:strVal val="hidden"/>
                                      </p:to>
                                    </p:set>
                                  </p:childTnLst>
                                </p:cTn>
                              </p:par>
                            </p:childTnLst>
                          </p:cTn>
                        </p:par>
                        <p:par>
                          <p:cTn id="67" fill="hold" nodeType="afterGroup">
                            <p:stCondLst>
                              <p:cond delay="8000"/>
                            </p:stCondLst>
                            <p:childTnLst>
                              <p:par>
                                <p:cTn id="68" presetID="23" presetClass="entr" presetSubtype="528" fill="hold" grpId="0" nodeType="afterEffect">
                                  <p:stCondLst>
                                    <p:cond delay="0"/>
                                  </p:stCondLst>
                                  <p:childTnLst>
                                    <p:set>
                                      <p:cBhvr>
                                        <p:cTn id="69" dur="1" fill="hold">
                                          <p:stCondLst>
                                            <p:cond delay="0"/>
                                          </p:stCondLst>
                                        </p:cTn>
                                        <p:tgtEl>
                                          <p:spTgt spid="200790"/>
                                        </p:tgtEl>
                                        <p:attrNameLst>
                                          <p:attrName>style.visibility</p:attrName>
                                        </p:attrNameLst>
                                      </p:cBhvr>
                                      <p:to>
                                        <p:strVal val="visible"/>
                                      </p:to>
                                    </p:set>
                                    <p:anim calcmode="lin" valueType="num">
                                      <p:cBhvr>
                                        <p:cTn id="70" dur="500" fill="hold"/>
                                        <p:tgtEl>
                                          <p:spTgt spid="200790"/>
                                        </p:tgtEl>
                                        <p:attrNameLst>
                                          <p:attrName>ppt_w</p:attrName>
                                        </p:attrNameLst>
                                      </p:cBhvr>
                                      <p:tavLst>
                                        <p:tav tm="0">
                                          <p:val>
                                            <p:fltVal val="0"/>
                                          </p:val>
                                        </p:tav>
                                        <p:tav tm="100000">
                                          <p:val>
                                            <p:strVal val="#ppt_w"/>
                                          </p:val>
                                        </p:tav>
                                      </p:tavLst>
                                    </p:anim>
                                    <p:anim calcmode="lin" valueType="num">
                                      <p:cBhvr>
                                        <p:cTn id="71" dur="500" fill="hold"/>
                                        <p:tgtEl>
                                          <p:spTgt spid="200790"/>
                                        </p:tgtEl>
                                        <p:attrNameLst>
                                          <p:attrName>ppt_h</p:attrName>
                                        </p:attrNameLst>
                                      </p:cBhvr>
                                      <p:tavLst>
                                        <p:tav tm="0">
                                          <p:val>
                                            <p:fltVal val="0"/>
                                          </p:val>
                                        </p:tav>
                                        <p:tav tm="100000">
                                          <p:val>
                                            <p:strVal val="#ppt_h"/>
                                          </p:val>
                                        </p:tav>
                                      </p:tavLst>
                                    </p:anim>
                                    <p:anim calcmode="lin" valueType="num">
                                      <p:cBhvr>
                                        <p:cTn id="72" dur="500" fill="hold"/>
                                        <p:tgtEl>
                                          <p:spTgt spid="200790"/>
                                        </p:tgtEl>
                                        <p:attrNameLst>
                                          <p:attrName>ppt_x</p:attrName>
                                        </p:attrNameLst>
                                      </p:cBhvr>
                                      <p:tavLst>
                                        <p:tav tm="0">
                                          <p:val>
                                            <p:fltVal val="0.5"/>
                                          </p:val>
                                        </p:tav>
                                        <p:tav tm="100000">
                                          <p:val>
                                            <p:strVal val="#ppt_x"/>
                                          </p:val>
                                        </p:tav>
                                      </p:tavLst>
                                    </p:anim>
                                    <p:anim calcmode="lin" valueType="num">
                                      <p:cBhvr>
                                        <p:cTn id="73" dur="500" fill="hold"/>
                                        <p:tgtEl>
                                          <p:spTgt spid="200790"/>
                                        </p:tgtEl>
                                        <p:attrNameLst>
                                          <p:attrName>ppt_y</p:attrName>
                                        </p:attrNameLst>
                                      </p:cBhvr>
                                      <p:tavLst>
                                        <p:tav tm="0">
                                          <p:val>
                                            <p:fltVal val="0.5"/>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16" presetClass="entr" presetSubtype="42" fill="hold" nodeType="click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barn(outHorizontal)">
                                      <p:cBhvr>
                                        <p:cTn id="7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90"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685800" y="0"/>
            <a:ext cx="7772400" cy="1143000"/>
          </a:xfrm>
        </p:spPr>
        <p:txBody>
          <a:bodyPr/>
          <a:lstStyle/>
          <a:p>
            <a:pPr eaLnBrk="1" hangingPunct="1"/>
            <a:r>
              <a:rPr lang="en-US">
                <a:latin typeface="Copperplate Gothic Bold" charset="0"/>
                <a:ea typeface="ＭＳ Ｐゴシック" charset="0"/>
                <a:cs typeface="ＭＳ Ｐゴシック" charset="0"/>
              </a:rPr>
              <a:t>Design Drivers</a:t>
            </a:r>
          </a:p>
        </p:txBody>
      </p:sp>
      <p:sp>
        <p:nvSpPr>
          <p:cNvPr id="67587" name="TextBox 5"/>
          <p:cNvSpPr txBox="1">
            <a:spLocks noChangeArrowheads="1"/>
          </p:cNvSpPr>
          <p:nvPr/>
        </p:nvSpPr>
        <p:spPr bwMode="auto">
          <a:xfrm>
            <a:off x="914400" y="990600"/>
            <a:ext cx="7772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 typeface="Wingdings" charset="0"/>
              <a:buChar char="u"/>
            </a:pPr>
            <a:r>
              <a:rPr lang="en-US">
                <a:solidFill>
                  <a:srgbClr val="800000"/>
                </a:solidFill>
              </a:rPr>
              <a:t> Spatially resolved detailed studies of astrophysical sources – physical, chemical, dynamical &amp; kinematics; ultra-sensitive observations of point sources.</a:t>
            </a:r>
          </a:p>
          <a:p>
            <a:pPr>
              <a:buFont typeface="Wingdings" charset="0"/>
              <a:buChar char="u"/>
            </a:pPr>
            <a:endParaRPr lang="en-US">
              <a:solidFill>
                <a:srgbClr val="800000"/>
              </a:solidFill>
            </a:endParaRPr>
          </a:p>
          <a:p>
            <a:pPr>
              <a:buFont typeface="Wingdings" charset="0"/>
              <a:buChar char="u"/>
            </a:pPr>
            <a:r>
              <a:rPr lang="en-US">
                <a:solidFill>
                  <a:srgbClr val="800000"/>
                </a:solidFill>
              </a:rPr>
              <a:t> Easy to operate and calibrate</a:t>
            </a:r>
          </a:p>
          <a:p>
            <a:pPr>
              <a:buFont typeface="Wingdings" charset="0"/>
              <a:buChar char="u"/>
            </a:pPr>
            <a:endParaRPr lang="en-US">
              <a:solidFill>
                <a:srgbClr val="800000"/>
              </a:solidFill>
            </a:endParaRPr>
          </a:p>
          <a:p>
            <a:pPr>
              <a:buFont typeface="Wingdings" charset="0"/>
              <a:buChar char="u"/>
            </a:pPr>
            <a:r>
              <a:rPr lang="en-US">
                <a:solidFill>
                  <a:srgbClr val="800000"/>
                </a:solidFill>
              </a:rPr>
              <a:t> Feasibility for  1</a:t>
            </a:r>
            <a:r>
              <a:rPr lang="en-US" baseline="30000">
                <a:solidFill>
                  <a:srgbClr val="800000"/>
                </a:solidFill>
              </a:rPr>
              <a:t>st</a:t>
            </a:r>
            <a:r>
              <a:rPr lang="en-US">
                <a:solidFill>
                  <a:srgbClr val="800000"/>
                </a:solidFill>
              </a:rPr>
              <a:t> light instrument =&gt; simple, reliable, based on proven concepts, can be built with today’s technology. Large amount of expertise in consortium</a:t>
            </a:r>
          </a:p>
          <a:p>
            <a:pPr>
              <a:buFont typeface="Wingdings" charset="0"/>
              <a:buChar char="u"/>
            </a:pPr>
            <a:endParaRPr lang="en-US">
              <a:solidFill>
                <a:srgbClr val="800000"/>
              </a:solidFill>
            </a:endParaRPr>
          </a:p>
          <a:p>
            <a:pPr>
              <a:buFont typeface="Wingdings" charset="0"/>
              <a:buChar char="u"/>
            </a:pPr>
            <a:r>
              <a:rPr lang="en-US">
                <a:solidFill>
                  <a:srgbClr val="800000"/>
                </a:solidFill>
              </a:rPr>
              <a:t>Workhorse instrument – wide range of science programs, all AO modes, range of spatial &amp; spectral resolutions</a:t>
            </a:r>
          </a:p>
          <a:p>
            <a:pPr>
              <a:buFont typeface="Wingdings" charset="0"/>
              <a:buChar char="u"/>
            </a:pPr>
            <a:endParaRPr lang="en-US">
              <a:solidFill>
                <a:srgbClr val="800000"/>
              </a:solidFill>
            </a:endParaRPr>
          </a:p>
          <a:p>
            <a:endParaRPr lang="en-US"/>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spect="1"/>
          </p:cNvSpPr>
          <p:nvPr/>
        </p:nvSpPr>
        <p:spPr>
          <a:xfrm>
            <a:off x="693738" y="423863"/>
            <a:ext cx="1439862" cy="1439862"/>
          </a:xfrm>
          <a:prstGeom prst="rect">
            <a:avLst/>
          </a:prstGeom>
          <a:solidFill>
            <a:srgbClr val="FFBF8C"/>
          </a:solidFill>
        </p:spPr>
        <p:style>
          <a:lnRef idx="1">
            <a:schemeClr val="accent1"/>
          </a:lnRef>
          <a:fillRef idx="3">
            <a:schemeClr val="accent1"/>
          </a:fillRef>
          <a:effectRef idx="2">
            <a:schemeClr val="accent1"/>
          </a:effectRef>
          <a:fontRef idx="minor">
            <a:schemeClr val="lt1"/>
          </a:fontRef>
        </p:style>
        <p:txBody>
          <a:bodyPr anchor="ctr"/>
          <a:lstStyle/>
          <a:p>
            <a:pPr algn="dist">
              <a:defRPr/>
            </a:pPr>
            <a:endParaRPr lang="en-US">
              <a:solidFill>
                <a:srgbClr val="FFFFFF"/>
              </a:solidFill>
            </a:endParaRPr>
          </a:p>
        </p:txBody>
      </p:sp>
      <p:sp>
        <p:nvSpPr>
          <p:cNvPr id="5" name="Rectangle 4"/>
          <p:cNvSpPr>
            <a:spLocks noChangeAspect="1"/>
          </p:cNvSpPr>
          <p:nvPr/>
        </p:nvSpPr>
        <p:spPr>
          <a:xfrm>
            <a:off x="3165475" y="784225"/>
            <a:ext cx="720725" cy="720725"/>
          </a:xfrm>
          <a:prstGeom prst="rect">
            <a:avLst/>
          </a:prstGeom>
          <a:solidFill>
            <a:srgbClr val="BDD799"/>
          </a:solidFill>
        </p:spPr>
        <p:style>
          <a:lnRef idx="1">
            <a:schemeClr val="accent1"/>
          </a:lnRef>
          <a:fillRef idx="3">
            <a:schemeClr val="accent1"/>
          </a:fillRef>
          <a:effectRef idx="2">
            <a:schemeClr val="accent1"/>
          </a:effectRef>
          <a:fontRef idx="minor">
            <a:schemeClr val="lt1"/>
          </a:fontRef>
        </p:style>
        <p:txBody>
          <a:bodyPr anchor="ctr"/>
          <a:lstStyle/>
          <a:p>
            <a:pPr algn="dist">
              <a:defRPr/>
            </a:pPr>
            <a:endParaRPr lang="en-US">
              <a:solidFill>
                <a:srgbClr val="FFFFFF"/>
              </a:solidFill>
            </a:endParaRPr>
          </a:p>
        </p:txBody>
      </p:sp>
      <p:sp>
        <p:nvSpPr>
          <p:cNvPr id="6" name="Rectangle 5"/>
          <p:cNvSpPr>
            <a:spLocks noChangeAspect="1"/>
          </p:cNvSpPr>
          <p:nvPr/>
        </p:nvSpPr>
        <p:spPr>
          <a:xfrm>
            <a:off x="5143500" y="960438"/>
            <a:ext cx="360363" cy="358775"/>
          </a:xfrm>
          <a:prstGeom prst="rect">
            <a:avLst/>
          </a:prstGeom>
          <a:solidFill>
            <a:srgbClr val="448ED8"/>
          </a:solidFill>
        </p:spPr>
        <p:style>
          <a:lnRef idx="1">
            <a:schemeClr val="accent1"/>
          </a:lnRef>
          <a:fillRef idx="3">
            <a:schemeClr val="accent1"/>
          </a:fillRef>
          <a:effectRef idx="2">
            <a:schemeClr val="accent1"/>
          </a:effectRef>
          <a:fontRef idx="minor">
            <a:schemeClr val="lt1"/>
          </a:fontRef>
        </p:style>
        <p:txBody>
          <a:bodyPr anchor="ctr"/>
          <a:lstStyle/>
          <a:p>
            <a:pPr algn="dist">
              <a:defRPr/>
            </a:pPr>
            <a:endParaRPr lang="en-US">
              <a:solidFill>
                <a:srgbClr val="FFFFFF"/>
              </a:solidFill>
            </a:endParaRPr>
          </a:p>
        </p:txBody>
      </p:sp>
      <p:sp>
        <p:nvSpPr>
          <p:cNvPr id="68613" name="TextBox 6"/>
          <p:cNvSpPr txBox="1">
            <a:spLocks noChangeArrowheads="1"/>
          </p:cNvSpPr>
          <p:nvPr/>
        </p:nvSpPr>
        <p:spPr bwMode="auto">
          <a:xfrm>
            <a:off x="762000" y="2154238"/>
            <a:ext cx="152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Times New Roman" charset="0"/>
                <a:cs typeface="Times New Roman" charset="0"/>
              </a:rPr>
              <a:t>For extended sources &amp; optimal FoV</a:t>
            </a:r>
          </a:p>
        </p:txBody>
      </p:sp>
      <p:sp>
        <p:nvSpPr>
          <p:cNvPr id="68614" name="Rectangle 8"/>
          <p:cNvSpPr>
            <a:spLocks noChangeArrowheads="1"/>
          </p:cNvSpPr>
          <p:nvPr/>
        </p:nvSpPr>
        <p:spPr bwMode="auto">
          <a:xfrm>
            <a:off x="2667000" y="2154238"/>
            <a:ext cx="16176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a:latin typeface="Times New Roman" charset="0"/>
                <a:cs typeface="Times New Roman" charset="0"/>
              </a:rPr>
              <a:t>For optimal sensitivity (faint targets)</a:t>
            </a:r>
          </a:p>
        </p:txBody>
      </p:sp>
      <p:sp>
        <p:nvSpPr>
          <p:cNvPr id="68615" name="Rectangle 9"/>
          <p:cNvSpPr>
            <a:spLocks noChangeArrowheads="1"/>
          </p:cNvSpPr>
          <p:nvPr/>
        </p:nvSpPr>
        <p:spPr bwMode="auto">
          <a:xfrm>
            <a:off x="4572000" y="1600200"/>
            <a:ext cx="15398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a:latin typeface="Times New Roman" charset="0"/>
                <a:cs typeface="Times New Roman" charset="0"/>
              </a:rPr>
              <a:t>Best combination of sensitivity and spatial resolution</a:t>
            </a:r>
          </a:p>
        </p:txBody>
      </p:sp>
      <p:sp>
        <p:nvSpPr>
          <p:cNvPr id="68616" name="TextBox 10"/>
          <p:cNvSpPr txBox="1">
            <a:spLocks noChangeArrowheads="1"/>
          </p:cNvSpPr>
          <p:nvPr/>
        </p:nvSpPr>
        <p:spPr bwMode="auto">
          <a:xfrm>
            <a:off x="990600" y="960438"/>
            <a:ext cx="944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Comic Sans MS" charset="0"/>
                <a:cs typeface="Comic Sans MS" charset="0"/>
              </a:rPr>
              <a:t>40 mas</a:t>
            </a:r>
          </a:p>
        </p:txBody>
      </p:sp>
      <p:sp>
        <p:nvSpPr>
          <p:cNvPr id="68617" name="Rectangle 11"/>
          <p:cNvSpPr>
            <a:spLocks noChangeArrowheads="1"/>
          </p:cNvSpPr>
          <p:nvPr/>
        </p:nvSpPr>
        <p:spPr bwMode="auto">
          <a:xfrm>
            <a:off x="3094038" y="304800"/>
            <a:ext cx="944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charset="0"/>
                <a:cs typeface="Comic Sans MS" charset="0"/>
              </a:rPr>
              <a:t>20 mas</a:t>
            </a:r>
          </a:p>
        </p:txBody>
      </p:sp>
      <p:sp>
        <p:nvSpPr>
          <p:cNvPr id="68618" name="Rectangle 12"/>
          <p:cNvSpPr>
            <a:spLocks noChangeArrowheads="1"/>
          </p:cNvSpPr>
          <p:nvPr/>
        </p:nvSpPr>
        <p:spPr bwMode="auto">
          <a:xfrm>
            <a:off x="4876800" y="304800"/>
            <a:ext cx="908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charset="0"/>
                <a:cs typeface="Comic Sans MS" charset="0"/>
              </a:rPr>
              <a:t>10 mas</a:t>
            </a:r>
          </a:p>
        </p:txBody>
      </p:sp>
      <p:sp>
        <p:nvSpPr>
          <p:cNvPr id="68619" name="Rectangle 10"/>
          <p:cNvSpPr>
            <a:spLocks noChangeArrowheads="1"/>
          </p:cNvSpPr>
          <p:nvPr/>
        </p:nvSpPr>
        <p:spPr bwMode="auto">
          <a:xfrm>
            <a:off x="6553200" y="1600200"/>
            <a:ext cx="15065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a:latin typeface="Times New Roman" charset="0"/>
                <a:cs typeface="Times New Roman" charset="0"/>
              </a:rPr>
              <a:t>Highest spatial resolution (diffraction limited)</a:t>
            </a:r>
          </a:p>
        </p:txBody>
      </p:sp>
      <p:sp>
        <p:nvSpPr>
          <p:cNvPr id="12" name="Rectangle 11"/>
          <p:cNvSpPr>
            <a:spLocks noChangeAspect="1"/>
          </p:cNvSpPr>
          <p:nvPr/>
        </p:nvSpPr>
        <p:spPr>
          <a:xfrm>
            <a:off x="7162800" y="1103313"/>
            <a:ext cx="144463" cy="144462"/>
          </a:xfrm>
          <a:prstGeom prst="rect">
            <a:avLst/>
          </a:prstGeom>
          <a:solidFill>
            <a:srgbClr val="666666"/>
          </a:solidFill>
        </p:spPr>
        <p:style>
          <a:lnRef idx="1">
            <a:schemeClr val="accent1"/>
          </a:lnRef>
          <a:fillRef idx="3">
            <a:schemeClr val="accent1"/>
          </a:fillRef>
          <a:effectRef idx="2">
            <a:schemeClr val="accent1"/>
          </a:effectRef>
          <a:fontRef idx="minor">
            <a:schemeClr val="lt1"/>
          </a:fontRef>
        </p:style>
        <p:txBody>
          <a:bodyPr anchor="ctr"/>
          <a:lstStyle/>
          <a:p>
            <a:pPr algn="dist">
              <a:defRPr/>
            </a:pPr>
            <a:endParaRPr lang="en-US">
              <a:solidFill>
                <a:srgbClr val="FFFFFF"/>
              </a:solidFill>
            </a:endParaRPr>
          </a:p>
        </p:txBody>
      </p:sp>
      <p:sp>
        <p:nvSpPr>
          <p:cNvPr id="68621" name="Rectangle 12"/>
          <p:cNvSpPr>
            <a:spLocks noChangeArrowheads="1"/>
          </p:cNvSpPr>
          <p:nvPr/>
        </p:nvSpPr>
        <p:spPr bwMode="auto">
          <a:xfrm>
            <a:off x="6815138" y="304800"/>
            <a:ext cx="804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charset="0"/>
                <a:cs typeface="Comic Sans MS" charset="0"/>
              </a:rPr>
              <a:t>4 mas</a:t>
            </a:r>
          </a:p>
        </p:txBody>
      </p:sp>
      <p:sp>
        <p:nvSpPr>
          <p:cNvPr id="15" name="Rectangle 14"/>
          <p:cNvSpPr/>
          <p:nvPr/>
        </p:nvSpPr>
        <p:spPr>
          <a:xfrm>
            <a:off x="1143000" y="3444875"/>
            <a:ext cx="5759450" cy="2879725"/>
          </a:xfrm>
          <a:prstGeom prst="rect">
            <a:avLst/>
          </a:prstGeom>
          <a:solidFill>
            <a:srgbClr val="FFBF8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4" name="Rectangle 23"/>
          <p:cNvSpPr/>
          <p:nvPr/>
        </p:nvSpPr>
        <p:spPr>
          <a:xfrm>
            <a:off x="1143000" y="4876800"/>
            <a:ext cx="3006725" cy="1439863"/>
          </a:xfrm>
          <a:prstGeom prst="rect">
            <a:avLst/>
          </a:prstGeom>
          <a:solidFill>
            <a:srgbClr val="C28764"/>
          </a:solidFill>
          <a:ln>
            <a:solidFill>
              <a:srgbClr val="26262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6" name="Rectangle 15"/>
          <p:cNvSpPr/>
          <p:nvPr/>
        </p:nvSpPr>
        <p:spPr>
          <a:xfrm>
            <a:off x="2743200" y="4191000"/>
            <a:ext cx="2879725" cy="1439863"/>
          </a:xfrm>
          <a:prstGeom prst="rect">
            <a:avLst/>
          </a:prstGeom>
          <a:solidFill>
            <a:srgbClr val="BDD799"/>
          </a:solid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solidFill>
                  <a:srgbClr val="FFFFFF"/>
                </a:solidFill>
              </a:rPr>
              <a:t>7</a:t>
            </a:r>
          </a:p>
        </p:txBody>
      </p:sp>
      <p:sp>
        <p:nvSpPr>
          <p:cNvPr id="25" name="Rectangle 24"/>
          <p:cNvSpPr/>
          <p:nvPr/>
        </p:nvSpPr>
        <p:spPr>
          <a:xfrm>
            <a:off x="2743200" y="4883150"/>
            <a:ext cx="1412875" cy="755650"/>
          </a:xfrm>
          <a:prstGeom prst="rect">
            <a:avLst/>
          </a:prstGeom>
          <a:solidFill>
            <a:srgbClr val="747F5D"/>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17" name="Rectangle 16"/>
          <p:cNvSpPr/>
          <p:nvPr/>
        </p:nvSpPr>
        <p:spPr>
          <a:xfrm>
            <a:off x="3432175" y="4567238"/>
            <a:ext cx="1441450" cy="720725"/>
          </a:xfrm>
          <a:prstGeom prst="rect">
            <a:avLst/>
          </a:prstGeom>
          <a:solidFill>
            <a:srgbClr val="448ED8"/>
          </a:solidFill>
          <a:ln>
            <a:solidFill>
              <a:srgbClr val="448ED8"/>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solidFill>
                  <a:schemeClr val="tx1"/>
                </a:solidFill>
                <a:latin typeface="Comic Sans MS" pitchFamily="-108" charset="0"/>
                <a:ea typeface="Comic Sans MS" pitchFamily="-108" charset="0"/>
                <a:cs typeface="Comic Sans MS" pitchFamily="-108" charset="0"/>
              </a:rPr>
              <a:t>f</a:t>
            </a:r>
          </a:p>
        </p:txBody>
      </p:sp>
      <p:sp>
        <p:nvSpPr>
          <p:cNvPr id="68627" name="TextBox 6"/>
          <p:cNvSpPr txBox="1">
            <a:spLocks noChangeArrowheads="1"/>
          </p:cNvSpPr>
          <p:nvPr/>
        </p:nvSpPr>
        <p:spPr bwMode="auto">
          <a:xfrm>
            <a:off x="3713163" y="4205288"/>
            <a:ext cx="1095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Comic Sans MS" charset="0"/>
                <a:cs typeface="Comic Sans MS" charset="0"/>
              </a:rPr>
              <a:t>2.5” × 5”</a:t>
            </a:r>
          </a:p>
        </p:txBody>
      </p:sp>
      <p:sp>
        <p:nvSpPr>
          <p:cNvPr id="68628" name="TextBox 7"/>
          <p:cNvSpPr txBox="1">
            <a:spLocks noChangeArrowheads="1"/>
          </p:cNvSpPr>
          <p:nvPr/>
        </p:nvSpPr>
        <p:spPr bwMode="auto">
          <a:xfrm>
            <a:off x="3754438" y="3535363"/>
            <a:ext cx="1004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Comic Sans MS" charset="0"/>
                <a:cs typeface="Comic Sans MS" charset="0"/>
              </a:rPr>
              <a:t>5” × 10”</a:t>
            </a:r>
          </a:p>
        </p:txBody>
      </p:sp>
      <p:sp>
        <p:nvSpPr>
          <p:cNvPr id="26" name="Rectangle 25"/>
          <p:cNvSpPr/>
          <p:nvPr/>
        </p:nvSpPr>
        <p:spPr>
          <a:xfrm>
            <a:off x="3429000" y="4887913"/>
            <a:ext cx="728663" cy="403225"/>
          </a:xfrm>
          <a:prstGeom prst="rect">
            <a:avLst/>
          </a:prstGeom>
          <a:solidFill>
            <a:srgbClr val="3470AD"/>
          </a:solidFill>
          <a:ln w="12700" cap="flat" cmpd="sng" algn="ctr">
            <a:solidFill>
              <a:schemeClr val="tx1">
                <a:lumMod val="85000"/>
                <a:lumOff val="1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Comic Sans MS" pitchFamily="-108" charset="0"/>
              <a:ea typeface="Comic Sans MS" pitchFamily="-108" charset="0"/>
              <a:cs typeface="Comic Sans MS" pitchFamily="-108" charset="0"/>
            </a:endParaRPr>
          </a:p>
        </p:txBody>
      </p:sp>
      <p:sp>
        <p:nvSpPr>
          <p:cNvPr id="20" name="Rectangle 19"/>
          <p:cNvSpPr/>
          <p:nvPr/>
        </p:nvSpPr>
        <p:spPr>
          <a:xfrm>
            <a:off x="3865563" y="4743450"/>
            <a:ext cx="574675" cy="288925"/>
          </a:xfrm>
          <a:prstGeom prst="rect">
            <a:avLst/>
          </a:prstGeom>
          <a:solidFill>
            <a:srgbClr val="666666"/>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latin typeface="Comic Sans MS" pitchFamily="-108" charset="0"/>
              <a:ea typeface="Comic Sans MS" pitchFamily="-108" charset="0"/>
              <a:cs typeface="Comic Sans MS" pitchFamily="-108" charset="0"/>
            </a:endParaRPr>
          </a:p>
        </p:txBody>
      </p:sp>
      <p:sp>
        <p:nvSpPr>
          <p:cNvPr id="68631" name="TextBox 20"/>
          <p:cNvSpPr txBox="1">
            <a:spLocks noChangeArrowheads="1"/>
          </p:cNvSpPr>
          <p:nvPr/>
        </p:nvSpPr>
        <p:spPr bwMode="auto">
          <a:xfrm>
            <a:off x="3435350" y="4567238"/>
            <a:ext cx="1403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Comic Sans MS" charset="0"/>
                <a:cs typeface="Comic Sans MS" charset="0"/>
              </a:rPr>
              <a:t>1.25” × 2.5”</a:t>
            </a:r>
          </a:p>
        </p:txBody>
      </p:sp>
      <p:sp>
        <p:nvSpPr>
          <p:cNvPr id="68632" name="TextBox 21"/>
          <p:cNvSpPr txBox="1">
            <a:spLocks noChangeArrowheads="1"/>
          </p:cNvSpPr>
          <p:nvPr/>
        </p:nvSpPr>
        <p:spPr bwMode="auto">
          <a:xfrm>
            <a:off x="7223125" y="5438775"/>
            <a:ext cx="126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Comic Sans MS" charset="0"/>
                <a:cs typeface="Comic Sans MS" charset="0"/>
              </a:rPr>
              <a:t>0.5” × 1.0”</a:t>
            </a:r>
          </a:p>
        </p:txBody>
      </p:sp>
      <p:cxnSp>
        <p:nvCxnSpPr>
          <p:cNvPr id="23" name="Straight Arrow Connector 22"/>
          <p:cNvCxnSpPr/>
          <p:nvPr/>
        </p:nvCxnSpPr>
        <p:spPr>
          <a:xfrm>
            <a:off x="4275138" y="4927600"/>
            <a:ext cx="2947987" cy="720725"/>
          </a:xfrm>
          <a:prstGeom prst="straightConnector1">
            <a:avLst/>
          </a:prstGeom>
          <a:ln w="31750">
            <a:solidFill>
              <a:schemeClr val="tx1"/>
            </a:solidFill>
            <a:headEnd type="stealth"/>
            <a:tailEnd type="none"/>
          </a:ln>
        </p:spPr>
        <p:style>
          <a:lnRef idx="2">
            <a:schemeClr val="accent1"/>
          </a:lnRef>
          <a:fillRef idx="0">
            <a:schemeClr val="accent1"/>
          </a:fillRef>
          <a:effectRef idx="1">
            <a:schemeClr val="accent1"/>
          </a:effectRef>
          <a:fontRef idx="minor">
            <a:schemeClr val="tx1"/>
          </a:fontRef>
        </p:style>
      </p:cxnSp>
      <p:sp>
        <p:nvSpPr>
          <p:cNvPr id="68634" name="TextBox 26"/>
          <p:cNvSpPr txBox="1">
            <a:spLocks noChangeArrowheads="1"/>
          </p:cNvSpPr>
          <p:nvPr/>
        </p:nvSpPr>
        <p:spPr bwMode="auto">
          <a:xfrm>
            <a:off x="7239000" y="3429000"/>
            <a:ext cx="1676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128 × 256 spaxels at all scales</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1371600" y="152400"/>
            <a:ext cx="6400800" cy="1143000"/>
          </a:xfrm>
        </p:spPr>
        <p:txBody>
          <a:bodyPr/>
          <a:lstStyle/>
          <a:p>
            <a:pPr eaLnBrk="1" hangingPunct="1"/>
            <a:r>
              <a:rPr lang="en-US" sz="3200">
                <a:latin typeface="Copperplate Gothic Bold" charset="0"/>
                <a:ea typeface="ＭＳ Ｐゴシック" charset="0"/>
                <a:cs typeface="ＭＳ Ｐゴシック" charset="0"/>
              </a:rPr>
              <a:t>Wavelength Ranges &amp; Resolving Powers</a:t>
            </a:r>
          </a:p>
        </p:txBody>
      </p:sp>
      <p:graphicFrame>
        <p:nvGraphicFramePr>
          <p:cNvPr id="9" name="Content Placeholder 8"/>
          <p:cNvGraphicFramePr>
            <a:graphicFrameLocks noGrp="1"/>
          </p:cNvGraphicFramePr>
          <p:nvPr>
            <p:ph idx="1"/>
          </p:nvPr>
        </p:nvGraphicFramePr>
        <p:xfrm>
          <a:off x="1331913" y="1447800"/>
          <a:ext cx="6480175" cy="4953008"/>
        </p:xfrm>
        <a:graphic>
          <a:graphicData uri="http://schemas.openxmlformats.org/drawingml/2006/table">
            <a:tbl>
              <a:tblPr/>
              <a:tblGrid>
                <a:gridCol w="1295400"/>
                <a:gridCol w="1296987"/>
                <a:gridCol w="1295400"/>
                <a:gridCol w="1296988"/>
                <a:gridCol w="1295400"/>
              </a:tblGrid>
              <a:tr h="309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a:ln>
                            <a:noFill/>
                          </a:ln>
                          <a:solidFill>
                            <a:schemeClr val="bg1"/>
                          </a:solidFill>
                          <a:effectLst/>
                          <a:latin typeface="Gill Sans MT" charset="0"/>
                          <a:ea typeface="ＭＳ Ｐゴシック" charset="0"/>
                          <a:cs typeface="ＭＳ Ｐゴシック" charset="0"/>
                        </a:rPr>
                        <a:t>Band</a:t>
                      </a:r>
                    </a:p>
                  </a:txBody>
                  <a:tcPr marL="76235" marR="76235" marT="38118" marB="38118"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a:ln>
                            <a:noFill/>
                          </a:ln>
                          <a:solidFill>
                            <a:schemeClr val="bg1"/>
                          </a:solidFill>
                          <a:effectLst/>
                          <a:latin typeface="Gill Sans MT" charset="0"/>
                          <a:ea typeface="ＭＳ Ｐゴシック" charset="0"/>
                          <a:cs typeface="ＭＳ Ｐゴシック" charset="0"/>
                          <a:sym typeface="Symbol" charset="0"/>
                        </a:rPr>
                        <a:t></a:t>
                      </a:r>
                      <a:r>
                        <a:rPr kumimoji="0" lang="en-GB" sz="1500" b="1" i="0" u="none" strike="noStrike" cap="none" normalizeH="0" baseline="-25000">
                          <a:ln>
                            <a:noFill/>
                          </a:ln>
                          <a:solidFill>
                            <a:schemeClr val="bg1"/>
                          </a:solidFill>
                          <a:effectLst/>
                          <a:latin typeface="Gill Sans MT" charset="0"/>
                          <a:ea typeface="ＭＳ Ｐゴシック" charset="0"/>
                          <a:cs typeface="ＭＳ Ｐゴシック" charset="0"/>
                        </a:rPr>
                        <a:t>min</a:t>
                      </a:r>
                      <a:r>
                        <a:rPr kumimoji="0" lang="en-GB" sz="1500" b="1" i="0" u="none" strike="noStrike" cap="none" normalizeH="0" baseline="0">
                          <a:ln>
                            <a:noFill/>
                          </a:ln>
                          <a:solidFill>
                            <a:schemeClr val="bg1"/>
                          </a:solidFill>
                          <a:effectLst/>
                          <a:latin typeface="Gill Sans MT" charset="0"/>
                          <a:ea typeface="ＭＳ Ｐゴシック" charset="0"/>
                          <a:cs typeface="ＭＳ Ｐゴシック" charset="0"/>
                        </a:rPr>
                        <a:t>[µm] </a:t>
                      </a:r>
                      <a:endParaRPr kumimoji="0" lang="en-US" sz="1500" b="1" i="0" u="none" strike="noStrike" cap="none" normalizeH="0" baseline="0">
                        <a:ln>
                          <a:noFill/>
                        </a:ln>
                        <a:solidFill>
                          <a:schemeClr val="bg1"/>
                        </a:solidFill>
                        <a:effectLst/>
                        <a:latin typeface="Gill Sans MT" charset="0"/>
                        <a:ea typeface="ＭＳ Ｐゴシック" charset="0"/>
                        <a:cs typeface="ＭＳ Ｐゴシック" charset="0"/>
                      </a:endParaRP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a:ln>
                            <a:noFill/>
                          </a:ln>
                          <a:solidFill>
                            <a:schemeClr val="bg1"/>
                          </a:solidFill>
                          <a:effectLst/>
                          <a:latin typeface="Gill Sans MT" charset="0"/>
                          <a:ea typeface="ＭＳ Ｐゴシック" charset="0"/>
                          <a:cs typeface="ＭＳ Ｐゴシック" charset="0"/>
                          <a:sym typeface="Symbol" charset="0"/>
                        </a:rPr>
                        <a:t></a:t>
                      </a:r>
                      <a:r>
                        <a:rPr kumimoji="0" lang="en-GB" sz="1500" b="1" i="0" u="none" strike="noStrike" cap="none" normalizeH="0" baseline="-25000">
                          <a:ln>
                            <a:noFill/>
                          </a:ln>
                          <a:solidFill>
                            <a:schemeClr val="bg1"/>
                          </a:solidFill>
                          <a:effectLst/>
                          <a:latin typeface="Gill Sans MT" charset="0"/>
                          <a:ea typeface="ＭＳ Ｐゴシック" charset="0"/>
                          <a:cs typeface="ＭＳ Ｐゴシック" charset="0"/>
                        </a:rPr>
                        <a:t>max</a:t>
                      </a:r>
                      <a:r>
                        <a:rPr kumimoji="0" lang="en-GB" sz="1500" b="1" i="0" u="none" strike="noStrike" cap="none" normalizeH="0" baseline="0">
                          <a:ln>
                            <a:noFill/>
                          </a:ln>
                          <a:solidFill>
                            <a:schemeClr val="bg1"/>
                          </a:solidFill>
                          <a:effectLst/>
                          <a:latin typeface="Gill Sans MT" charset="0"/>
                          <a:ea typeface="ＭＳ Ｐゴシック" charset="0"/>
                          <a:cs typeface="ＭＳ Ｐゴシック" charset="0"/>
                        </a:rPr>
                        <a:t>[µm] </a:t>
                      </a:r>
                      <a:endParaRPr kumimoji="0" lang="en-US" sz="1500" b="1" i="0" u="none" strike="noStrike" cap="none" normalizeH="0" baseline="0">
                        <a:ln>
                          <a:noFill/>
                        </a:ln>
                        <a:solidFill>
                          <a:schemeClr val="bg1"/>
                        </a:solidFill>
                        <a:effectLst/>
                        <a:latin typeface="Gill Sans MT" charset="0"/>
                        <a:ea typeface="ＭＳ Ｐゴシック" charset="0"/>
                        <a:cs typeface="ＭＳ Ｐゴシック" charset="0"/>
                      </a:endParaRP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a:ln>
                            <a:noFill/>
                          </a:ln>
                          <a:solidFill>
                            <a:schemeClr val="bg1"/>
                          </a:solidFill>
                          <a:effectLst/>
                          <a:latin typeface="Gill Sans MT" charset="0"/>
                          <a:ea typeface="ＭＳ Ｐゴシック" charset="0"/>
                          <a:cs typeface="ＭＳ Ｐゴシック" charset="0"/>
                          <a:sym typeface="Symbol" charset="0"/>
                        </a:rPr>
                        <a:t></a:t>
                      </a:r>
                      <a:r>
                        <a:rPr kumimoji="0" lang="en-GB" sz="1500" b="1" i="0" u="none" strike="noStrike" cap="none" normalizeH="0" baseline="0">
                          <a:ln>
                            <a:noFill/>
                          </a:ln>
                          <a:solidFill>
                            <a:schemeClr val="bg1"/>
                          </a:solidFill>
                          <a:effectLst/>
                          <a:latin typeface="Gill Sans MT" charset="0"/>
                          <a:ea typeface="ＭＳ Ｐゴシック" charset="0"/>
                          <a:cs typeface="ＭＳ Ｐゴシック" charset="0"/>
                        </a:rPr>
                        <a:t> [Å/pixel] </a:t>
                      </a:r>
                      <a:endParaRPr kumimoji="0" lang="en-US" sz="1500" b="1" i="0" u="none" strike="noStrike" cap="none" normalizeH="0" baseline="0">
                        <a:ln>
                          <a:noFill/>
                        </a:ln>
                        <a:solidFill>
                          <a:schemeClr val="bg1"/>
                        </a:solidFill>
                        <a:effectLst/>
                        <a:latin typeface="Gill Sans MT" charset="0"/>
                        <a:ea typeface="ＭＳ Ｐゴシック" charset="0"/>
                        <a:cs typeface="ＭＳ Ｐゴシック" charset="0"/>
                      </a:endParaRP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a:ln>
                            <a:noFill/>
                          </a:ln>
                          <a:solidFill>
                            <a:schemeClr val="bg1"/>
                          </a:solidFill>
                          <a:effectLst/>
                          <a:latin typeface="Gill Sans MT" charset="0"/>
                          <a:ea typeface="ＭＳ Ｐゴシック" charset="0"/>
                          <a:cs typeface="ＭＳ Ｐゴシック" charset="0"/>
                        </a:rPr>
                        <a:t>R</a:t>
                      </a:r>
                    </a:p>
                  </a:txBody>
                  <a:tcPr marL="76235" marR="76235" marT="38118" marB="38118"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1"/>
                    </a:solidFill>
                  </a:tcPr>
                </a:tc>
              </a:tr>
              <a:tr h="309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H+K</a:t>
                      </a:r>
                    </a:p>
                  </a:txBody>
                  <a:tcPr marL="76235" marR="76235" marT="38118" marB="38118"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F869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1.450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F869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2.450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F869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2.500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F869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3900</a:t>
                      </a:r>
                    </a:p>
                  </a:txBody>
                  <a:tcPr marL="76235" marR="76235" marT="38118" marB="38118"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F8692"/>
                    </a:solidFill>
                  </a:tcPr>
                </a:tc>
              </a:tr>
              <a:tr h="309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I+z+J</a:t>
                      </a:r>
                    </a:p>
                  </a:txBody>
                  <a:tcPr marL="76235" marR="76235" marT="38118" marB="38118"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F869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0.800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F869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1.360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F869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1.400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F869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3857</a:t>
                      </a:r>
                    </a:p>
                  </a:txBody>
                  <a:tcPr marL="76235" marR="76235" marT="38118" marB="38118"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F8692"/>
                    </a:solidFill>
                  </a:tcPr>
                </a:tc>
              </a:tr>
              <a:tr h="309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V+R</a:t>
                      </a:r>
                    </a:p>
                  </a:txBody>
                  <a:tcPr marL="76235" marR="76235" marT="38118" marB="38118"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72BFC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0.470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72BFC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0.810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72BFC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0.850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72BFC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3765</a:t>
                      </a:r>
                    </a:p>
                  </a:txBody>
                  <a:tcPr marL="76235" marR="76235" marT="38118" marB="38118"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72BFC5"/>
                    </a:solidFill>
                  </a:tcPr>
                </a:tc>
              </a:tr>
              <a:tr h="309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K</a:t>
                      </a:r>
                    </a:p>
                  </a:txBody>
                  <a:tcPr marL="76235" marR="76235" marT="38118" marB="38118"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1.950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2.450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1.250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8800</a:t>
                      </a:r>
                    </a:p>
                  </a:txBody>
                  <a:tcPr marL="76235" marR="76235" marT="38118" marB="38118"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r>
              <a:tr h="309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H</a:t>
                      </a:r>
                    </a:p>
                  </a:txBody>
                  <a:tcPr marL="76235" marR="76235" marT="38118" marB="38118"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1.460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1.830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0.925</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8892</a:t>
                      </a:r>
                    </a:p>
                  </a:txBody>
                  <a:tcPr marL="76235" marR="76235" marT="38118" marB="38118"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r>
              <a:tr h="309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J</a:t>
                      </a:r>
                    </a:p>
                  </a:txBody>
                  <a:tcPr marL="76235" marR="76235" marT="38118" marB="38118"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1.080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1.360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0.700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8714</a:t>
                      </a:r>
                    </a:p>
                  </a:txBody>
                  <a:tcPr marL="76235" marR="76235" marT="38118" marB="38118"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r>
              <a:tr h="309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I+z</a:t>
                      </a:r>
                    </a:p>
                  </a:txBody>
                  <a:tcPr marL="76235" marR="76235" marT="38118" marB="38118"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0.820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1.030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0.525</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8809</a:t>
                      </a:r>
                    </a:p>
                  </a:txBody>
                  <a:tcPr marL="76235" marR="76235" marT="38118" marB="38118"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r>
              <a:tr h="309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R</a:t>
                      </a:r>
                    </a:p>
                  </a:txBody>
                  <a:tcPr marL="76235" marR="76235" marT="38118" marB="38118"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72BFC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0.630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72BFC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0.790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72BFC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0.400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72BFC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8875</a:t>
                      </a:r>
                    </a:p>
                  </a:txBody>
                  <a:tcPr marL="76235" marR="76235" marT="38118" marB="38118"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72BFC5"/>
                    </a:solidFill>
                  </a:tcPr>
                </a:tc>
              </a:tr>
              <a:tr h="309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V</a:t>
                      </a:r>
                    </a:p>
                  </a:txBody>
                  <a:tcPr marL="76235" marR="76235" marT="38118" marB="38118"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72BFC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0.500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72BFC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0.630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72BFC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0.325</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72BFC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8692</a:t>
                      </a:r>
                    </a:p>
                  </a:txBody>
                  <a:tcPr marL="76235" marR="76235" marT="38118" marB="38118"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72BFC5"/>
                    </a:solidFill>
                  </a:tcPr>
                </a:tc>
              </a:tr>
              <a:tr h="309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K high</a:t>
                      </a:r>
                    </a:p>
                  </a:txBody>
                  <a:tcPr marL="76235" marR="76235" marT="38118" marB="38118"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2.090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2.320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0.575</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19174</a:t>
                      </a:r>
                    </a:p>
                  </a:txBody>
                  <a:tcPr marL="76235" marR="76235" marT="38118" marB="38118"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r>
              <a:tr h="309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H high</a:t>
                      </a:r>
                    </a:p>
                  </a:txBody>
                  <a:tcPr marL="76235" marR="76235" marT="38118" marB="38118"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1.545</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1.715</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0.425</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19176</a:t>
                      </a:r>
                    </a:p>
                  </a:txBody>
                  <a:tcPr marL="76235" marR="76235" marT="38118" marB="38118"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r>
              <a:tr h="309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J high</a:t>
                      </a:r>
                    </a:p>
                  </a:txBody>
                  <a:tcPr marL="76235" marR="76235" marT="38118" marB="38118"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1.170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1.290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0.300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20500</a:t>
                      </a:r>
                    </a:p>
                  </a:txBody>
                  <a:tcPr marL="76235" marR="76235" marT="38118" marB="38118"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r>
              <a:tr h="309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z</a:t>
                      </a:r>
                    </a:p>
                  </a:txBody>
                  <a:tcPr marL="76235" marR="76235" marT="38118" marB="38118"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0.820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0.910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0.225</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19222</a:t>
                      </a:r>
                    </a:p>
                  </a:txBody>
                  <a:tcPr marL="76235" marR="76235" marT="38118" marB="38118"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28893"/>
                    </a:solidFill>
                  </a:tcPr>
                </a:tc>
              </a:tr>
              <a:tr h="309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R high</a:t>
                      </a:r>
                    </a:p>
                  </a:txBody>
                  <a:tcPr marL="76235" marR="76235" marT="38118" marB="38118"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72BFC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0.610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72BFC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0.680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72BFC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0.175</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72BFC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18428</a:t>
                      </a:r>
                    </a:p>
                  </a:txBody>
                  <a:tcPr marL="76235" marR="76235" marT="38118" marB="38118"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72BFC5"/>
                    </a:solidFill>
                  </a:tcPr>
                </a:tc>
              </a:tr>
              <a:tr h="309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V high</a:t>
                      </a:r>
                    </a:p>
                  </a:txBody>
                  <a:tcPr marL="76235" marR="76235" marT="38118" marB="38118" horzOverflow="overflow">
                    <a:lnL w="9525" cap="flat" cmpd="sng" algn="ctr">
                      <a:solidFill>
                        <a:srgbClr val="000000"/>
                      </a:solidFill>
                      <a:prstDash val="solid"/>
                      <a:round/>
                      <a:headEnd type="none" w="med" len="med"/>
                      <a:tailEnd type="none" w="med" len="med"/>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72BFC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0.530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72BFC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0.590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72BFC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0.150</a:t>
                      </a:r>
                    </a:p>
                  </a:txBody>
                  <a:tcPr marL="76235" marR="76235" marT="38118" marB="38118" horzOverflow="overflow">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72BFC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Gill Sans MT" charset="0"/>
                          <a:ea typeface="ＭＳ Ｐゴシック" charset="0"/>
                          <a:cs typeface="ＭＳ Ｐゴシック" charset="0"/>
                        </a:rPr>
                        <a:t>18666</a:t>
                      </a:r>
                    </a:p>
                  </a:txBody>
                  <a:tcPr marL="76235" marR="76235" marT="38118" marB="38118" horzOverflow="overflow">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72BFC5"/>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685800" y="0"/>
            <a:ext cx="7772400" cy="1143000"/>
          </a:xfrm>
        </p:spPr>
        <p:txBody>
          <a:bodyPr/>
          <a:lstStyle/>
          <a:p>
            <a:pPr eaLnBrk="1" hangingPunct="1"/>
            <a:r>
              <a:rPr lang="en-US">
                <a:latin typeface="Copperplate Gothic Bold" charset="0"/>
                <a:ea typeface="ＭＳ Ｐゴシック" charset="0"/>
                <a:cs typeface="ＭＳ Ｐゴシック" charset="0"/>
              </a:rPr>
              <a:t>Different Flavours of AO</a:t>
            </a:r>
          </a:p>
        </p:txBody>
      </p:sp>
      <p:sp>
        <p:nvSpPr>
          <p:cNvPr id="52227" name="Content Placeholder 2"/>
          <p:cNvSpPr>
            <a:spLocks noGrp="1"/>
          </p:cNvSpPr>
          <p:nvPr>
            <p:ph idx="1"/>
          </p:nvPr>
        </p:nvSpPr>
        <p:spPr/>
        <p:txBody>
          <a:bodyPr/>
          <a:lstStyle/>
          <a:p>
            <a:pPr eaLnBrk="1" hangingPunct="1"/>
            <a:endParaRPr lang="en-US">
              <a:latin typeface="Gill Sans MT" charset="0"/>
              <a:ea typeface="ＭＳ Ｐゴシック" charset="0"/>
              <a:cs typeface="ＭＳ Ｐゴシック" charset="0"/>
            </a:endParaRPr>
          </a:p>
        </p:txBody>
      </p:sp>
      <p:pic>
        <p:nvPicPr>
          <p:cNvPr id="52228" name="Picture 6"/>
          <p:cNvPicPr>
            <a:picLocks noChangeAspect="1"/>
          </p:cNvPicPr>
          <p:nvPr/>
        </p:nvPicPr>
        <p:blipFill>
          <a:blip r:embed="rId2">
            <a:extLst>
              <a:ext uri="{28A0092B-C50C-407E-A947-70E740481C1C}">
                <a14:useLocalDpi xmlns:a14="http://schemas.microsoft.com/office/drawing/2010/main" val="0"/>
              </a:ext>
            </a:extLst>
          </a:blip>
          <a:srcRect r="48326"/>
          <a:stretch>
            <a:fillRect/>
          </a:stretch>
        </p:blipFill>
        <p:spPr bwMode="auto">
          <a:xfrm>
            <a:off x="0" y="1447800"/>
            <a:ext cx="2879725" cy="331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7"/>
          <p:cNvPicPr>
            <a:picLocks noChangeAspect="1"/>
          </p:cNvPicPr>
          <p:nvPr/>
        </p:nvPicPr>
        <p:blipFill>
          <a:blip r:embed="rId3">
            <a:extLst>
              <a:ext uri="{28A0092B-C50C-407E-A947-70E740481C1C}">
                <a14:useLocalDpi xmlns:a14="http://schemas.microsoft.com/office/drawing/2010/main" val="0"/>
              </a:ext>
            </a:extLst>
          </a:blip>
          <a:srcRect l="52563"/>
          <a:stretch>
            <a:fillRect/>
          </a:stretch>
        </p:blipFill>
        <p:spPr bwMode="auto">
          <a:xfrm>
            <a:off x="2971800" y="1295400"/>
            <a:ext cx="2879725"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295400"/>
            <a:ext cx="2879725"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TextBox 9"/>
          <p:cNvSpPr txBox="1">
            <a:spLocks noChangeArrowheads="1"/>
          </p:cNvSpPr>
          <p:nvPr/>
        </p:nvSpPr>
        <p:spPr bwMode="auto">
          <a:xfrm>
            <a:off x="990600" y="4953000"/>
            <a:ext cx="1054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latin typeface="Comic Sans MS Bold" charset="0"/>
                <a:cs typeface="Comic Sans MS Bold" charset="0"/>
              </a:rPr>
              <a:t>SCAO</a:t>
            </a:r>
          </a:p>
        </p:txBody>
      </p:sp>
      <p:sp>
        <p:nvSpPr>
          <p:cNvPr id="52232" name="TextBox 10"/>
          <p:cNvSpPr txBox="1">
            <a:spLocks noChangeArrowheads="1"/>
          </p:cNvSpPr>
          <p:nvPr/>
        </p:nvSpPr>
        <p:spPr bwMode="auto">
          <a:xfrm>
            <a:off x="4044950" y="5257800"/>
            <a:ext cx="1033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latin typeface="Comic Sans MS Bold" charset="0"/>
                <a:cs typeface="Comic Sans MS Bold" charset="0"/>
              </a:rPr>
              <a:t>GLAO</a:t>
            </a:r>
          </a:p>
        </p:txBody>
      </p:sp>
      <p:sp>
        <p:nvSpPr>
          <p:cNvPr id="52233" name="TextBox 11"/>
          <p:cNvSpPr txBox="1">
            <a:spLocks noChangeArrowheads="1"/>
          </p:cNvSpPr>
          <p:nvPr/>
        </p:nvSpPr>
        <p:spPr bwMode="auto">
          <a:xfrm>
            <a:off x="7162800" y="5257800"/>
            <a:ext cx="1033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latin typeface="Comic Sans MS Bold" charset="0"/>
                <a:cs typeface="Comic Sans MS Bold" charset="0"/>
              </a:rPr>
              <a:t>LTAO</a:t>
            </a:r>
          </a:p>
        </p:txBody>
      </p:sp>
      <p:sp>
        <p:nvSpPr>
          <p:cNvPr id="52234" name="TextBox 12"/>
          <p:cNvSpPr txBox="1">
            <a:spLocks noChangeArrowheads="1"/>
          </p:cNvSpPr>
          <p:nvPr/>
        </p:nvSpPr>
        <p:spPr bwMode="auto">
          <a:xfrm>
            <a:off x="2286000" y="5791200"/>
            <a:ext cx="5656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latin typeface="Comic Sans MS Bold" charset="0"/>
                <a:cs typeface="Comic Sans MS Bold" charset="0"/>
              </a:rPr>
              <a:t>Or even degraded GLAO (NGS only) !!!</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resentationTemplate">
  <a:themeElements>
    <a:clrScheme name="Presentation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Template">
      <a:majorFont>
        <a:latin typeface="Copperplate Gothic Bold"/>
        <a:ea typeface="ＭＳ Ｐゴシック"/>
        <a:cs typeface="ＭＳ Ｐゴシック"/>
      </a:majorFont>
      <a:minorFont>
        <a:latin typeface="Gill Sans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defRPr>
        </a:defPPr>
      </a:lstStyle>
    </a:lnDef>
  </a:objectDefaults>
  <a:extraClrSchemeLst>
    <a:extraClrScheme>
      <a:clrScheme name="Presentation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PresentationTemplate</Template>
  <TotalTime>13283</TotalTime>
  <Words>1659</Words>
  <Application>Microsoft Macintosh PowerPoint</Application>
  <PresentationFormat>On-screen Show (4:3)</PresentationFormat>
  <Paragraphs>295</Paragraphs>
  <Slides>29</Slides>
  <Notes>4</Notes>
  <HiddenSlides>0</HiddenSlides>
  <MMClips>1</MMClips>
  <ScaleCrop>false</ScaleCrop>
  <HeadingPairs>
    <vt:vector size="6" baseType="variant">
      <vt:variant>
        <vt:lpstr>Theme</vt:lpstr>
      </vt:variant>
      <vt:variant>
        <vt:i4>1</vt:i4>
      </vt:variant>
      <vt:variant>
        <vt:lpstr>Links</vt:lpstr>
      </vt:variant>
      <vt:variant>
        <vt:i4>1</vt:i4>
      </vt:variant>
      <vt:variant>
        <vt:lpstr>Slide Titles</vt:lpstr>
      </vt:variant>
      <vt:variant>
        <vt:i4>29</vt:i4>
      </vt:variant>
    </vt:vector>
  </HeadingPairs>
  <TitlesOfParts>
    <vt:vector size="31" baseType="lpstr">
      <vt:lpstr>PresentationTemplate</vt:lpstr>
      <vt:lpstr>\\localhost\Volumes\Users\thatteadmin\Documents\HARMONI\!OLE_LINK2</vt:lpstr>
      <vt:lpstr>PowerPoint Presentation</vt:lpstr>
      <vt:lpstr>HARMONI at the E-ELT</vt:lpstr>
      <vt:lpstr>HARMONI Consortium</vt:lpstr>
      <vt:lpstr>A Single Field Wide Band Spectrograph</vt:lpstr>
      <vt:lpstr>PowerPoint Presentation</vt:lpstr>
      <vt:lpstr>Design Drivers</vt:lpstr>
      <vt:lpstr>PowerPoint Presentation</vt:lpstr>
      <vt:lpstr>Wavelength Ranges &amp; Resolving Powers</vt:lpstr>
      <vt:lpstr>Different Flavours of AO</vt:lpstr>
      <vt:lpstr>Science Case &amp; Requirements </vt:lpstr>
      <vt:lpstr>Scientific motivation </vt:lpstr>
      <vt:lpstr>PowerPoint Presentation</vt:lpstr>
      <vt:lpstr>High-z Ultra-luminous IR Galaxies</vt:lpstr>
      <vt:lpstr>PowerPoint Presentation</vt:lpstr>
      <vt:lpstr>The Physics of High Redshift Galaxies z=2-5</vt:lpstr>
      <vt:lpstr>From first light to the earliest galaxies</vt:lpstr>
      <vt:lpstr>Stars &amp; Galaxies</vt:lpstr>
      <vt:lpstr>Stellar Populations: star formation history, chemical &amp; dynamical evolution.</vt:lpstr>
      <vt:lpstr>Planets &amp; Stars</vt:lpstr>
      <vt:lpstr>High Contrast Science – Characterising Exo-solar Planets</vt:lpstr>
      <vt:lpstr>Synergy with Large Facilities</vt:lpstr>
      <vt:lpstr>HARMONI vs.  JWST NIRSpec</vt:lpstr>
      <vt:lpstr>Sensitivity </vt:lpstr>
      <vt:lpstr>Size, Weight, Cost &amp; Schedule</vt:lpstr>
      <vt:lpstr>The Competition</vt:lpstr>
      <vt:lpstr>Challenges</vt:lpstr>
      <vt:lpstr>Challenges</vt:lpstr>
      <vt:lpstr>10€ / second!!</vt:lpstr>
      <vt:lpstr>PowerPoint Presentation</vt:lpstr>
    </vt:vector>
  </TitlesOfParts>
  <Manager/>
  <Company>Department of Physics - Oxford University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Telescopes and Instrumentation</dc:title>
  <dc:subject/>
  <dc:creator>Niranjan Thatte</dc:creator>
  <cp:keywords/>
  <dc:description/>
  <cp:lastModifiedBy>Niranjan Thatte</cp:lastModifiedBy>
  <cp:revision>116</cp:revision>
  <dcterms:created xsi:type="dcterms:W3CDTF">2010-05-17T05:45:13Z</dcterms:created>
  <dcterms:modified xsi:type="dcterms:W3CDTF">2012-07-03T13:31:17Z</dcterms:modified>
  <cp:category/>
</cp:coreProperties>
</file>