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5" r:id="rId4"/>
    <p:sldId id="311" r:id="rId5"/>
    <p:sldId id="268" r:id="rId6"/>
    <p:sldId id="281" r:id="rId7"/>
    <p:sldId id="290" r:id="rId8"/>
    <p:sldId id="291" r:id="rId9"/>
    <p:sldId id="310" r:id="rId10"/>
    <p:sldId id="296" r:id="rId11"/>
    <p:sldId id="299" r:id="rId12"/>
    <p:sldId id="303" r:id="rId13"/>
    <p:sldId id="312" r:id="rId14"/>
    <p:sldId id="309" r:id="rId15"/>
    <p:sldId id="322" r:id="rId16"/>
    <p:sldId id="316" r:id="rId17"/>
    <p:sldId id="317" r:id="rId18"/>
    <p:sldId id="318" r:id="rId19"/>
    <p:sldId id="319" r:id="rId20"/>
    <p:sldId id="321" r:id="rId21"/>
    <p:sldId id="320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A71"/>
    <a:srgbClr val="96A6A8"/>
    <a:srgbClr val="9FADAF"/>
    <a:srgbClr val="A9B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1" autoAdjust="0"/>
  </p:normalViewPr>
  <p:slideViewPr>
    <p:cSldViewPr>
      <p:cViewPr>
        <p:scale>
          <a:sx n="75" d="100"/>
          <a:sy n="75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54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5E8E1-6107-47D9-92D2-53CFB7704BF0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CA33-D676-467A-8CCE-77D6A1F09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3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CA33-D676-467A-8CCE-77D6A1F09D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4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C626E-4141-4015-8C40-9D8FD70BC08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5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AO4ELTs, Paris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2888" y="6245225"/>
            <a:ext cx="35782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CANARY: NGS/LGS MOAO demonstrator</a:t>
            </a:r>
          </a:p>
        </p:txBody>
      </p:sp>
    </p:spTree>
    <p:extLst>
      <p:ext uri="{BB962C8B-B14F-4D97-AF65-F5344CB8AC3E}">
        <p14:creationId xmlns:p14="http://schemas.microsoft.com/office/powerpoint/2010/main" val="66144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small" spc="0" baseline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 rotWithShape="1">
          <a:blip r:embed="rId14" cstate="print"/>
          <a:srcRect t="72072" b="12072"/>
          <a:stretch/>
        </p:blipFill>
        <p:spPr>
          <a:xfrm>
            <a:off x="0" y="5301208"/>
            <a:ext cx="9144000" cy="10873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1E20071-B169-4017-83BA-C8988033F867}" type="datetimeFigureOut">
              <a:rPr lang="en-GB" smtClean="0"/>
              <a:t>06/06/2012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4A1491C-F162-4748-9299-5121B64E0C07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small" spc="0" baseline="0">
          <a:ln w="900" cmpd="sng">
            <a:solidFill>
              <a:schemeClr val="accent1">
                <a:satMod val="190000"/>
                <a:alpha val="55000"/>
              </a:schemeClr>
            </a:solidFill>
            <a:prstDash val="solid"/>
          </a:ln>
          <a:solidFill>
            <a:schemeClr val="accent1">
              <a:satMod val="200000"/>
              <a:tint val="3000"/>
            </a:schemeClr>
          </a:solidFill>
          <a:effectLst>
            <a:innerShdw blurRad="101600" dist="76200" dir="5400000">
              <a:schemeClr val="accent1">
                <a:satMod val="190000"/>
                <a:tint val="100000"/>
                <a:alpha val="74000"/>
              </a:schemeClr>
            </a:inn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5738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444500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41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151311"/>
            <a:ext cx="9505054" cy="65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064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2160240"/>
          </a:xfrm>
        </p:spPr>
        <p:txBody>
          <a:bodyPr>
            <a:normAutofit/>
          </a:bodyPr>
          <a:lstStyle/>
          <a:p>
            <a:r>
              <a:rPr lang="en-GB" sz="2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LGS AO Demonstrator at the WHT</a:t>
            </a:r>
          </a:p>
          <a:p>
            <a:endParaRPr lang="en-GB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GB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Tim Morris (Durham University)</a:t>
            </a:r>
          </a:p>
          <a:p>
            <a:r>
              <a:rPr lang="en-GB" b="1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r>
              <a:rPr lang="en-GB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nd</a:t>
            </a:r>
            <a:endParaRPr lang="en-GB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GB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CANARY team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en-GB" dirty="0" smtClean="0"/>
              <a:t>CANARY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56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243263" cy="908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Terms of the error budget</a:t>
            </a:r>
          </a:p>
        </p:txBody>
      </p:sp>
      <p:sp>
        <p:nvSpPr>
          <p:cNvPr id="23" name="Rectangle 3"/>
          <p:cNvSpPr>
            <a:spLocks/>
          </p:cNvSpPr>
          <p:nvPr/>
        </p:nvSpPr>
        <p:spPr bwMode="auto">
          <a:xfrm>
            <a:off x="773814" y="1579514"/>
            <a:ext cx="71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tomo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2539380" y="1662197"/>
            <a:ext cx="16380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Tomographic error</a:t>
            </a: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779394" y="2000309"/>
            <a:ext cx="489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OL</a:t>
            </a:r>
          </a:p>
        </p:txBody>
      </p:sp>
      <p:sp>
        <p:nvSpPr>
          <p:cNvPr id="26" name="Rectangle 6"/>
          <p:cNvSpPr>
            <a:spLocks/>
          </p:cNvSpPr>
          <p:nvPr/>
        </p:nvSpPr>
        <p:spPr bwMode="auto">
          <a:xfrm>
            <a:off x="2539380" y="2045983"/>
            <a:ext cx="25713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Open loop error (go-to error)</a:t>
            </a:r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784977" y="2421104"/>
            <a:ext cx="1160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tomonoise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2539380" y="2429769"/>
            <a:ext cx="46103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noise propagated throught reconstructor on the DM 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779395" y="2841899"/>
            <a:ext cx="890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aliasing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2539380" y="2847881"/>
            <a:ext cx="497144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Aliasing correlated (ground) and not correlated (alt)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776047" y="3262694"/>
            <a:ext cx="559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BW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2539380" y="3257200"/>
            <a:ext cx="481310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Bandwidth error (temporal error)</a:t>
            </a:r>
          </a:p>
        </p:txBody>
      </p:sp>
      <p:sp>
        <p:nvSpPr>
          <p:cNvPr id="33" name="Rectangle 13"/>
          <p:cNvSpPr>
            <a:spLocks/>
          </p:cNvSpPr>
          <p:nvPr/>
        </p:nvSpPr>
        <p:spPr bwMode="auto">
          <a:xfrm>
            <a:off x="774931" y="3683489"/>
            <a:ext cx="75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fitting</a:t>
            </a:r>
          </a:p>
        </p:txBody>
      </p:sp>
      <p:sp>
        <p:nvSpPr>
          <p:cNvPr id="34" name="Rectangle 14"/>
          <p:cNvSpPr>
            <a:spLocks/>
          </p:cNvSpPr>
          <p:nvPr/>
        </p:nvSpPr>
        <p:spPr bwMode="auto">
          <a:xfrm>
            <a:off x="2539380" y="3700845"/>
            <a:ext cx="481310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Fitting error</a:t>
            </a:r>
          </a:p>
        </p:txBody>
      </p:sp>
      <p:sp>
        <p:nvSpPr>
          <p:cNvPr id="35" name="Rectangle 15"/>
          <p:cNvSpPr>
            <a:spLocks/>
          </p:cNvSpPr>
          <p:nvPr/>
        </p:nvSpPr>
        <p:spPr bwMode="auto">
          <a:xfrm>
            <a:off x="772698" y="4104284"/>
            <a:ext cx="1089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statbench</a:t>
            </a:r>
          </a:p>
        </p:txBody>
      </p:sp>
      <p:sp>
        <p:nvSpPr>
          <p:cNvPr id="36" name="Rectangle 16"/>
          <p:cNvSpPr>
            <a:spLocks/>
          </p:cNvSpPr>
          <p:nvPr/>
        </p:nvSpPr>
        <p:spPr bwMode="auto">
          <a:xfrm>
            <a:off x="2539380" y="4144490"/>
            <a:ext cx="671512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internal Strehl (best SR on bench without turbulence)</a:t>
            </a:r>
          </a:p>
        </p:txBody>
      </p:sp>
      <p:sp>
        <p:nvSpPr>
          <p:cNvPr id="37" name="Rectangle 17"/>
          <p:cNvSpPr>
            <a:spLocks/>
          </p:cNvSpPr>
          <p:nvPr/>
        </p:nvSpPr>
        <p:spPr bwMode="auto">
          <a:xfrm>
            <a:off x="771582" y="4525079"/>
            <a:ext cx="718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static</a:t>
            </a:r>
          </a:p>
        </p:txBody>
      </p:sp>
      <p:sp>
        <p:nvSpPr>
          <p:cNvPr id="38" name="Rectangle 18"/>
          <p:cNvSpPr>
            <a:spLocks/>
          </p:cNvSpPr>
          <p:nvPr/>
        </p:nvSpPr>
        <p:spPr bwMode="auto">
          <a:xfrm>
            <a:off x="2539380" y="4588135"/>
            <a:ext cx="614742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MOAO measured telescope+Canary field static aberrations</a:t>
            </a:r>
          </a:p>
        </p:txBody>
      </p:sp>
      <p:sp>
        <p:nvSpPr>
          <p:cNvPr id="39" name="Rectangle 19"/>
          <p:cNvSpPr>
            <a:spLocks/>
          </p:cNvSpPr>
          <p:nvPr/>
        </p:nvSpPr>
        <p:spPr bwMode="auto">
          <a:xfrm>
            <a:off x="772698" y="5366665"/>
            <a:ext cx="802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others</a:t>
            </a:r>
          </a:p>
        </p:txBody>
      </p:sp>
      <p:sp>
        <p:nvSpPr>
          <p:cNvPr id="40" name="Rectangle 20"/>
          <p:cNvSpPr>
            <a:spLocks/>
          </p:cNvSpPr>
          <p:nvPr/>
        </p:nvSpPr>
        <p:spPr bwMode="auto">
          <a:xfrm>
            <a:off x="777163" y="4945874"/>
            <a:ext cx="906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ea typeface="ＭＳ Ｐゴシック" charset="0"/>
                <a:cs typeface="Lucida Grande" charset="0"/>
              </a:rPr>
              <a:t>σ</a:t>
            </a:r>
            <a:r>
              <a:rPr lang="en-US" sz="2400" baseline="32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2</a:t>
            </a:r>
            <a:r>
              <a:rPr lang="en-US" sz="2400" baseline="-6000">
                <a:solidFill>
                  <a:srgbClr val="FF0000"/>
                </a:solidFill>
                <a:ea typeface="ＭＳ Ｐゴシック" charset="0"/>
                <a:cs typeface="Gill Sans" charset="0"/>
              </a:rPr>
              <a:t>noiseTS</a:t>
            </a:r>
          </a:p>
        </p:txBody>
      </p:sp>
      <p:sp>
        <p:nvSpPr>
          <p:cNvPr id="41" name="Rectangle 21"/>
          <p:cNvSpPr>
            <a:spLocks/>
          </p:cNvSpPr>
          <p:nvPr/>
        </p:nvSpPr>
        <p:spPr bwMode="auto">
          <a:xfrm>
            <a:off x="2539380" y="5031780"/>
            <a:ext cx="481310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Noise on Truth Sensor</a:t>
            </a:r>
          </a:p>
        </p:txBody>
      </p:sp>
      <p:sp>
        <p:nvSpPr>
          <p:cNvPr id="42" name="Rectangle 22"/>
          <p:cNvSpPr>
            <a:spLocks/>
          </p:cNvSpPr>
          <p:nvPr/>
        </p:nvSpPr>
        <p:spPr bwMode="auto">
          <a:xfrm>
            <a:off x="2539380" y="5475429"/>
            <a:ext cx="481310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003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370582" y="178504"/>
            <a:ext cx="51803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From synchronised data at 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Gill Sans" charset="0"/>
              </a:rPr>
              <a:t>00h10mn12s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(Asterism #47)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69121"/>
              </p:ext>
            </p:extLst>
          </p:nvPr>
        </p:nvGraphicFramePr>
        <p:xfrm>
          <a:off x="196453" y="741164"/>
          <a:ext cx="3750469" cy="5464972"/>
        </p:xfrm>
        <a:graphic>
          <a:graphicData uri="http://schemas.openxmlformats.org/drawingml/2006/table">
            <a:tbl>
              <a:tblPr/>
              <a:tblGrid>
                <a:gridCol w="1830586"/>
                <a:gridCol w="1919883"/>
              </a:tblGrid>
              <a:tr h="875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Error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Estimated value (nm rms)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tomo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168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68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tomonoise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48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aliasing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71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88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fitting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137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statbench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150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Lucida Grande" charset="0"/>
                          <a:sym typeface="Gill Sans" charset="0"/>
                        </a:rPr>
                        <a:t>σ</a:t>
                      </a:r>
                      <a:r>
                        <a:rPr kumimoji="0" lang="en-US" sz="2500" b="0" i="0" u="none" strike="noStrike" cap="none" normalizeH="0" baseline="32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2</a:t>
                      </a:r>
                      <a:r>
                        <a:rPr kumimoji="0" lang="en-US" sz="2500" b="0" i="0" u="none" strike="noStrike" cap="none" normalizeH="0" baseline="-6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static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77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Total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308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90" name="Rectangle 82"/>
          <p:cNvSpPr>
            <a:spLocks/>
          </p:cNvSpPr>
          <p:nvPr/>
        </p:nvSpPr>
        <p:spPr bwMode="auto">
          <a:xfrm>
            <a:off x="4884539" y="1192113"/>
            <a:ext cx="3524394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ea typeface="ＭＳ Ｐゴシック" charset="0"/>
                <a:cs typeface="Gill Sans" charset="0"/>
              </a:rPr>
              <a:t>r</a:t>
            </a:r>
            <a:r>
              <a:rPr lang="en-US" sz="2400" baseline="-6000">
                <a:ea typeface="ＭＳ Ｐゴシック" charset="0"/>
                <a:cs typeface="Gill Sans" charset="0"/>
              </a:rPr>
              <a:t>0</a:t>
            </a:r>
            <a:r>
              <a:rPr lang="en-US" sz="2400">
                <a:ea typeface="ＭＳ Ｐゴシック" charset="0"/>
                <a:cs typeface="Gill Sans" charset="0"/>
              </a:rPr>
              <a:t>=16.3cm (</a:t>
            </a:r>
            <a:r>
              <a:rPr lang="en-US" sz="2400">
                <a:solidFill>
                  <a:srgbClr val="FF0000"/>
                </a:solidFill>
                <a:ea typeface="ＭＳ Ｐゴシック" charset="0"/>
                <a:cs typeface="Gill Sans" charset="0"/>
              </a:rPr>
              <a:t>0.69’’ </a:t>
            </a:r>
            <a:r>
              <a:rPr lang="en-US" sz="2400">
                <a:ea typeface="ＭＳ Ｐゴシック" charset="0"/>
                <a:cs typeface="Gill Sans" charset="0"/>
              </a:rPr>
              <a:t>seeing)</a:t>
            </a:r>
          </a:p>
        </p:txBody>
      </p:sp>
      <p:graphicFrame>
        <p:nvGraphicFramePr>
          <p:cNvPr id="43091" name="Object 83"/>
          <p:cNvGraphicFramePr>
            <a:graphicFrameLocks noChangeAspect="1"/>
          </p:cNvGraphicFramePr>
          <p:nvPr/>
        </p:nvGraphicFramePr>
        <p:xfrm>
          <a:off x="4320853" y="1607344"/>
          <a:ext cx="4457030" cy="47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8904863" imgH="9402890" progId="MSGraph.Chart.8">
                  <p:embed/>
                </p:oleObj>
              </mc:Choice>
              <mc:Fallback>
                <p:oleObj name="Chart" r:id="rId3" imgW="8904863" imgH="940289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853" y="1607344"/>
                        <a:ext cx="4457030" cy="4705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2" name="Rectangle 84"/>
          <p:cNvSpPr>
            <a:spLocks/>
          </p:cNvSpPr>
          <p:nvPr/>
        </p:nvSpPr>
        <p:spPr bwMode="auto">
          <a:xfrm>
            <a:off x="4147840" y="732235"/>
            <a:ext cx="4804172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ea typeface="ＭＳ Ｐゴシック" charset="0"/>
                <a:cs typeface="Gill Sans" charset="0"/>
              </a:rPr>
              <a:t>7 seconds of data (fe=150Hz)</a:t>
            </a:r>
          </a:p>
        </p:txBody>
      </p:sp>
      <p:sp>
        <p:nvSpPr>
          <p:cNvPr id="43093" name="Rectangle 85"/>
          <p:cNvSpPr>
            <a:spLocks/>
          </p:cNvSpPr>
          <p:nvPr/>
        </p:nvSpPr>
        <p:spPr bwMode="auto">
          <a:xfrm>
            <a:off x="1544498" y="6322219"/>
            <a:ext cx="633816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642915" algn="l"/>
              </a:tabLst>
            </a:pPr>
            <a:r>
              <a:rPr lang="en-US" sz="2100">
                <a:ea typeface="ＭＳ Ｐゴシック" charset="0"/>
                <a:cs typeface="Gill Sans" charset="0"/>
              </a:rPr>
              <a:t>Expected SR = 19.0%@1.49</a:t>
            </a:r>
            <a:r>
              <a:rPr lang="en-US" sz="2100">
                <a:ea typeface="ＭＳ Ｐゴシック" charset="0"/>
                <a:cs typeface="Lucida Grande" charset="0"/>
              </a:rPr>
              <a:t>µm =&gt;  measured = 21%</a:t>
            </a:r>
            <a:endParaRPr lang="en-US" sz="2100"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144463"/>
            <a:ext cx="8229600" cy="1139825"/>
          </a:xfrm>
        </p:spPr>
        <p:txBody>
          <a:bodyPr>
            <a:normAutofit/>
          </a:bodyPr>
          <a:lstStyle/>
          <a:p>
            <a:r>
              <a:rPr lang="en-GB" dirty="0"/>
              <a:t>Phase B: Low-order LGS MOAO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653136"/>
            <a:ext cx="5818188" cy="15110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Adds four open-loop LGS WFSs to the existing three NGS WFSs</a:t>
            </a:r>
          </a:p>
          <a:p>
            <a:r>
              <a:rPr lang="en-GB" sz="2000" dirty="0" smtClean="0"/>
              <a:t>Can run in LGS or NGS modes or a mixture of both</a:t>
            </a:r>
          </a:p>
          <a:p>
            <a:r>
              <a:rPr lang="en-GB" sz="2000" dirty="0" smtClean="0"/>
              <a:t>Crucial for demonstrating EAGLE</a:t>
            </a:r>
            <a:endParaRPr lang="en-GB" sz="1800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7504" y="1412776"/>
            <a:ext cx="6061075" cy="3171825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250379" y="2244626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WHT</a:t>
            </a:r>
          </a:p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Nasmyth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1183829" y="2962176"/>
            <a:ext cx="931862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Calibration Unit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5282754" y="2128739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NGS Pickoffs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5277991" y="1520726"/>
            <a:ext cx="790575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3 x NGS WFS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3333304" y="2138264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NGS FSM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4325491" y="2144614"/>
            <a:ext cx="788988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Low-order DM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3592066" y="2941539"/>
            <a:ext cx="933450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Science Verification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4811266" y="2936776"/>
            <a:ext cx="788988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Truth Sensor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2326829" y="2790726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LGS Pickoffs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2320479" y="4019451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4 x LGS WFS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1183829" y="2244626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GHRIL Derotator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4325491" y="1517551"/>
            <a:ext cx="788988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Figure Sensor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3336479" y="1527076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</a:rPr>
              <a:t>Lasers</a:t>
            </a:r>
            <a:endParaRPr lang="en-US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2403029" y="1527076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LGS Rotator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250379" y="1527076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GLAS BLT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H="1">
            <a:off x="3192016" y="1742976"/>
            <a:ext cx="144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H="1">
            <a:off x="2260154" y="1742976"/>
            <a:ext cx="142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680591" y="2028726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1183829" y="1527076"/>
            <a:ext cx="1076325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Diffractive Optic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H="1">
            <a:off x="1039366" y="1742976"/>
            <a:ext cx="144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972816" y="2460526"/>
            <a:ext cx="35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1039366" y="2460526"/>
            <a:ext cx="144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>
            <a:off x="3120579" y="2460526"/>
            <a:ext cx="21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>
            <a:off x="2712591" y="2663726"/>
            <a:ext cx="0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 flipV="1">
            <a:off x="1614041" y="2890739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1614041" y="2890739"/>
            <a:ext cx="501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 flipV="1">
            <a:off x="2115691" y="2460526"/>
            <a:ext cx="0" cy="430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2714179" y="3309839"/>
            <a:ext cx="0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5120829" y="2373214"/>
            <a:ext cx="1793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3" name="AutoShape 37"/>
          <p:cNvSpPr>
            <a:spLocks noChangeArrowheads="1"/>
          </p:cNvSpPr>
          <p:nvPr/>
        </p:nvSpPr>
        <p:spPr bwMode="auto">
          <a:xfrm>
            <a:off x="2326829" y="3422551"/>
            <a:ext cx="788987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LGS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FSM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>
            <a:off x="2707829" y="3919439"/>
            <a:ext cx="0" cy="109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5" name="AutoShape 39"/>
          <p:cNvSpPr>
            <a:spLocks noChangeArrowheads="1"/>
          </p:cNvSpPr>
          <p:nvPr/>
        </p:nvSpPr>
        <p:spPr bwMode="auto">
          <a:xfrm>
            <a:off x="2325241" y="2149376"/>
            <a:ext cx="788988" cy="5016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LGS Dichroic</a:t>
            </a:r>
            <a:endParaRPr lang="en-US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576" name="Line 40"/>
          <p:cNvSpPr>
            <a:spLocks noChangeShapeType="1"/>
          </p:cNvSpPr>
          <p:nvPr/>
        </p:nvSpPr>
        <p:spPr bwMode="auto">
          <a:xfrm flipH="1">
            <a:off x="4136579" y="2631976"/>
            <a:ext cx="549275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>
            <a:off x="4749354" y="2641501"/>
            <a:ext cx="442912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8" name="Line 42"/>
          <p:cNvSpPr>
            <a:spLocks noChangeShapeType="1"/>
          </p:cNvSpPr>
          <p:nvPr/>
        </p:nvSpPr>
        <p:spPr bwMode="auto">
          <a:xfrm flipV="1">
            <a:off x="5644704" y="1996976"/>
            <a:ext cx="1587" cy="149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79" name="Line 43"/>
          <p:cNvSpPr>
            <a:spLocks noChangeShapeType="1"/>
          </p:cNvSpPr>
          <p:nvPr/>
        </p:nvSpPr>
        <p:spPr bwMode="auto">
          <a:xfrm>
            <a:off x="4127054" y="2403376"/>
            <a:ext cx="2095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183704" y="3562251"/>
            <a:ext cx="188277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400" b="1">
                <a:solidFill>
                  <a:schemeClr val="bg2"/>
                </a:solidFill>
                <a:latin typeface="Times New Roman" pitchFamily="18" charset="0"/>
              </a:rPr>
              <a:t>Phase B: Low-order LGS MOAO</a:t>
            </a:r>
            <a:endParaRPr lang="en-US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3" name="Ellipse 22"/>
          <p:cNvSpPr>
            <a:spLocks noChangeArrowheads="1"/>
          </p:cNvSpPr>
          <p:nvPr/>
        </p:nvSpPr>
        <p:spPr bwMode="auto">
          <a:xfrm>
            <a:off x="5648780" y="3279549"/>
            <a:ext cx="3155950" cy="3095625"/>
          </a:xfrm>
          <a:prstGeom prst="ellipse">
            <a:avLst/>
          </a:prstGeom>
          <a:solidFill>
            <a:srgbClr val="953735">
              <a:alpha val="47058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056893" y="4697187"/>
            <a:ext cx="333375" cy="3111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Étoile à 5 branches 4"/>
          <p:cNvSpPr>
            <a:spLocks noChangeAspect="1"/>
          </p:cNvSpPr>
          <p:nvPr/>
        </p:nvSpPr>
        <p:spPr bwMode="auto">
          <a:xfrm>
            <a:off x="6426655" y="3812949"/>
            <a:ext cx="230188" cy="230188"/>
          </a:xfrm>
          <a:custGeom>
            <a:avLst/>
            <a:gdLst>
              <a:gd name="T0" fmla="*/ 115094 w 230188"/>
              <a:gd name="T1" fmla="*/ 0 h 230188"/>
              <a:gd name="T2" fmla="*/ 0 w 230188"/>
              <a:gd name="T3" fmla="*/ 87924 h 230188"/>
              <a:gd name="T4" fmla="*/ 43962 w 230188"/>
              <a:gd name="T5" fmla="*/ 230187 h 230188"/>
              <a:gd name="T6" fmla="*/ 186226 w 230188"/>
              <a:gd name="T7" fmla="*/ 230187 h 230188"/>
              <a:gd name="T8" fmla="*/ 230188 w 230188"/>
              <a:gd name="T9" fmla="*/ 87924 h 230188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3 w 230188"/>
              <a:gd name="T16" fmla="*/ 87924 h 230188"/>
              <a:gd name="T17" fmla="*/ 159055 w 230188"/>
              <a:gd name="T18" fmla="*/ 175847 h 230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8" h="230188">
                <a:moveTo>
                  <a:pt x="0" y="87924"/>
                </a:moveTo>
                <a:lnTo>
                  <a:pt x="87924" y="87924"/>
                </a:lnTo>
                <a:lnTo>
                  <a:pt x="115094" y="0"/>
                </a:lnTo>
                <a:lnTo>
                  <a:pt x="142264" y="87924"/>
                </a:lnTo>
                <a:lnTo>
                  <a:pt x="230188" y="87924"/>
                </a:lnTo>
                <a:lnTo>
                  <a:pt x="159055" y="142263"/>
                </a:lnTo>
                <a:lnTo>
                  <a:pt x="186226" y="230187"/>
                </a:lnTo>
                <a:lnTo>
                  <a:pt x="115094" y="175847"/>
                </a:lnTo>
                <a:lnTo>
                  <a:pt x="43962" y="230187"/>
                </a:lnTo>
                <a:lnTo>
                  <a:pt x="71133" y="1422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Étoile à 5 branches 5"/>
          <p:cNvSpPr>
            <a:spLocks noChangeAspect="1"/>
          </p:cNvSpPr>
          <p:nvPr/>
        </p:nvSpPr>
        <p:spPr bwMode="auto">
          <a:xfrm>
            <a:off x="6232980" y="5343299"/>
            <a:ext cx="230188" cy="230188"/>
          </a:xfrm>
          <a:custGeom>
            <a:avLst/>
            <a:gdLst>
              <a:gd name="T0" fmla="*/ 115094 w 230187"/>
              <a:gd name="T1" fmla="*/ 0 h 230188"/>
              <a:gd name="T2" fmla="*/ 0 w 230187"/>
              <a:gd name="T3" fmla="*/ 87924 h 230188"/>
              <a:gd name="T4" fmla="*/ 43962 w 230187"/>
              <a:gd name="T5" fmla="*/ 230187 h 230188"/>
              <a:gd name="T6" fmla="*/ 186225 w 230187"/>
              <a:gd name="T7" fmla="*/ 230187 h 230188"/>
              <a:gd name="T8" fmla="*/ 230187 w 230187"/>
              <a:gd name="T9" fmla="*/ 87924 h 230188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2 w 230187"/>
              <a:gd name="T16" fmla="*/ 87924 h 230188"/>
              <a:gd name="T17" fmla="*/ 159055 w 230187"/>
              <a:gd name="T18" fmla="*/ 175847 h 230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7" h="230188">
                <a:moveTo>
                  <a:pt x="0" y="87924"/>
                </a:moveTo>
                <a:lnTo>
                  <a:pt x="87924" y="87924"/>
                </a:lnTo>
                <a:lnTo>
                  <a:pt x="115094" y="0"/>
                </a:lnTo>
                <a:lnTo>
                  <a:pt x="142263" y="87924"/>
                </a:lnTo>
                <a:lnTo>
                  <a:pt x="230187" y="87924"/>
                </a:lnTo>
                <a:lnTo>
                  <a:pt x="159055" y="142263"/>
                </a:lnTo>
                <a:lnTo>
                  <a:pt x="186225" y="230187"/>
                </a:lnTo>
                <a:lnTo>
                  <a:pt x="115094" y="175847"/>
                </a:lnTo>
                <a:lnTo>
                  <a:pt x="43962" y="230187"/>
                </a:lnTo>
                <a:lnTo>
                  <a:pt x="71132" y="1422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Étoile à 5 branches 6"/>
          <p:cNvSpPr>
            <a:spLocks noChangeAspect="1"/>
          </p:cNvSpPr>
          <p:nvPr/>
        </p:nvSpPr>
        <p:spPr bwMode="auto">
          <a:xfrm>
            <a:off x="8028384" y="4365104"/>
            <a:ext cx="230187" cy="230187"/>
          </a:xfrm>
          <a:custGeom>
            <a:avLst/>
            <a:gdLst>
              <a:gd name="T0" fmla="*/ 115094 w 230188"/>
              <a:gd name="T1" fmla="*/ 0 h 230188"/>
              <a:gd name="T2" fmla="*/ 0 w 230188"/>
              <a:gd name="T3" fmla="*/ 87924 h 230188"/>
              <a:gd name="T4" fmla="*/ 43962 w 230188"/>
              <a:gd name="T5" fmla="*/ 230187 h 230188"/>
              <a:gd name="T6" fmla="*/ 186226 w 230188"/>
              <a:gd name="T7" fmla="*/ 230187 h 230188"/>
              <a:gd name="T8" fmla="*/ 230188 w 230188"/>
              <a:gd name="T9" fmla="*/ 87924 h 230188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3 w 230188"/>
              <a:gd name="T16" fmla="*/ 87924 h 230188"/>
              <a:gd name="T17" fmla="*/ 159055 w 230188"/>
              <a:gd name="T18" fmla="*/ 175847 h 230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8" h="230188">
                <a:moveTo>
                  <a:pt x="0" y="87924"/>
                </a:moveTo>
                <a:lnTo>
                  <a:pt x="87924" y="87924"/>
                </a:lnTo>
                <a:lnTo>
                  <a:pt x="115094" y="0"/>
                </a:lnTo>
                <a:lnTo>
                  <a:pt x="142264" y="87924"/>
                </a:lnTo>
                <a:lnTo>
                  <a:pt x="230188" y="87924"/>
                </a:lnTo>
                <a:lnTo>
                  <a:pt x="159055" y="142263"/>
                </a:lnTo>
                <a:lnTo>
                  <a:pt x="186226" y="230187"/>
                </a:lnTo>
                <a:lnTo>
                  <a:pt x="115094" y="175847"/>
                </a:lnTo>
                <a:lnTo>
                  <a:pt x="43962" y="230187"/>
                </a:lnTo>
                <a:lnTo>
                  <a:pt x="71133" y="1422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Étoile à 5 branches 7"/>
          <p:cNvSpPr>
            <a:spLocks noChangeAspect="1"/>
          </p:cNvSpPr>
          <p:nvPr/>
        </p:nvSpPr>
        <p:spPr bwMode="auto">
          <a:xfrm>
            <a:off x="7107693" y="4736874"/>
            <a:ext cx="230187" cy="231775"/>
          </a:xfrm>
          <a:custGeom>
            <a:avLst/>
            <a:gdLst>
              <a:gd name="T0" fmla="*/ 115094 w 230187"/>
              <a:gd name="T1" fmla="*/ 0 h 231775"/>
              <a:gd name="T2" fmla="*/ 0 w 230187"/>
              <a:gd name="T3" fmla="*/ 88530 h 231775"/>
              <a:gd name="T4" fmla="*/ 43962 w 230187"/>
              <a:gd name="T5" fmla="*/ 231774 h 231775"/>
              <a:gd name="T6" fmla="*/ 186225 w 230187"/>
              <a:gd name="T7" fmla="*/ 231774 h 231775"/>
              <a:gd name="T8" fmla="*/ 230187 w 230187"/>
              <a:gd name="T9" fmla="*/ 88530 h 231775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2 w 230187"/>
              <a:gd name="T16" fmla="*/ 88531 h 231775"/>
              <a:gd name="T17" fmla="*/ 159055 w 230187"/>
              <a:gd name="T18" fmla="*/ 177059 h 2317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7" h="231775">
                <a:moveTo>
                  <a:pt x="0" y="88530"/>
                </a:moveTo>
                <a:lnTo>
                  <a:pt x="87924" y="88531"/>
                </a:lnTo>
                <a:lnTo>
                  <a:pt x="115094" y="0"/>
                </a:lnTo>
                <a:lnTo>
                  <a:pt x="142263" y="88531"/>
                </a:lnTo>
                <a:lnTo>
                  <a:pt x="230187" y="88530"/>
                </a:lnTo>
                <a:lnTo>
                  <a:pt x="159055" y="143244"/>
                </a:lnTo>
                <a:lnTo>
                  <a:pt x="186225" y="231774"/>
                </a:lnTo>
                <a:lnTo>
                  <a:pt x="115094" y="177059"/>
                </a:lnTo>
                <a:lnTo>
                  <a:pt x="43962" y="231774"/>
                </a:lnTo>
                <a:lnTo>
                  <a:pt x="71132" y="14324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65599" name="Group 63"/>
          <p:cNvGrpSpPr>
            <a:grpSpLocks/>
          </p:cNvGrpSpPr>
          <p:nvPr/>
        </p:nvGrpSpPr>
        <p:grpSpPr bwMode="auto">
          <a:xfrm>
            <a:off x="6240918" y="3895499"/>
            <a:ext cx="1979612" cy="1952625"/>
            <a:chOff x="4089" y="2716"/>
            <a:chExt cx="1247" cy="1230"/>
          </a:xfrm>
        </p:grpSpPr>
        <p:sp>
          <p:nvSpPr>
            <p:cNvPr id="65598" name="Rectangle 62"/>
            <p:cNvSpPr>
              <a:spLocks noChangeArrowheads="1"/>
            </p:cNvSpPr>
            <p:nvPr/>
          </p:nvSpPr>
          <p:spPr bwMode="auto">
            <a:xfrm rot="-2623370">
              <a:off x="4316" y="2940"/>
              <a:ext cx="785" cy="7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" name="Étoile à 5 branches 5"/>
            <p:cNvSpPr>
              <a:spLocks noChangeAspect="1"/>
            </p:cNvSpPr>
            <p:nvPr/>
          </p:nvSpPr>
          <p:spPr bwMode="auto">
            <a:xfrm>
              <a:off x="4089" y="3237"/>
              <a:ext cx="145" cy="145"/>
            </a:xfrm>
            <a:custGeom>
              <a:avLst/>
              <a:gdLst>
                <a:gd name="T0" fmla="*/ 115094 w 230187"/>
                <a:gd name="T1" fmla="*/ 0 h 230188"/>
                <a:gd name="T2" fmla="*/ 0 w 230187"/>
                <a:gd name="T3" fmla="*/ 87924 h 230188"/>
                <a:gd name="T4" fmla="*/ 43962 w 230187"/>
                <a:gd name="T5" fmla="*/ 230187 h 230188"/>
                <a:gd name="T6" fmla="*/ 186225 w 230187"/>
                <a:gd name="T7" fmla="*/ 230187 h 230188"/>
                <a:gd name="T8" fmla="*/ 230187 w 230187"/>
                <a:gd name="T9" fmla="*/ 87924 h 230188"/>
                <a:gd name="T10" fmla="*/ 3 60000 65536"/>
                <a:gd name="T11" fmla="*/ 2 60000 65536"/>
                <a:gd name="T12" fmla="*/ 1 60000 65536"/>
                <a:gd name="T13" fmla="*/ 1 60000 65536"/>
                <a:gd name="T14" fmla="*/ 0 60000 65536"/>
                <a:gd name="T15" fmla="*/ 71132 w 230187"/>
                <a:gd name="T16" fmla="*/ 87924 h 230188"/>
                <a:gd name="T17" fmla="*/ 159055 w 230187"/>
                <a:gd name="T18" fmla="*/ 175847 h 230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187" h="230188">
                  <a:moveTo>
                    <a:pt x="0" y="87924"/>
                  </a:moveTo>
                  <a:lnTo>
                    <a:pt x="87924" y="87924"/>
                  </a:lnTo>
                  <a:lnTo>
                    <a:pt x="115094" y="0"/>
                  </a:lnTo>
                  <a:lnTo>
                    <a:pt x="142263" y="87924"/>
                  </a:lnTo>
                  <a:lnTo>
                    <a:pt x="230187" y="87924"/>
                  </a:lnTo>
                  <a:lnTo>
                    <a:pt x="159055" y="142263"/>
                  </a:lnTo>
                  <a:lnTo>
                    <a:pt x="186225" y="230187"/>
                  </a:lnTo>
                  <a:lnTo>
                    <a:pt x="115094" y="175847"/>
                  </a:lnTo>
                  <a:lnTo>
                    <a:pt x="43962" y="230187"/>
                  </a:lnTo>
                  <a:lnTo>
                    <a:pt x="71132" y="142263"/>
                  </a:lnTo>
                  <a:close/>
                </a:path>
              </a:pathLst>
            </a:custGeom>
            <a:gradFill rotWithShape="1">
              <a:gsLst>
                <a:gs pos="0">
                  <a:srgbClr val="00F206"/>
                </a:gs>
                <a:gs pos="100000">
                  <a:srgbClr val="00F20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" name="Étoile à 5 branches 5"/>
            <p:cNvSpPr>
              <a:spLocks noChangeAspect="1"/>
            </p:cNvSpPr>
            <p:nvPr/>
          </p:nvSpPr>
          <p:spPr bwMode="auto">
            <a:xfrm>
              <a:off x="4651" y="2716"/>
              <a:ext cx="145" cy="145"/>
            </a:xfrm>
            <a:custGeom>
              <a:avLst/>
              <a:gdLst>
                <a:gd name="T0" fmla="*/ 115094 w 230187"/>
                <a:gd name="T1" fmla="*/ 0 h 230188"/>
                <a:gd name="T2" fmla="*/ 0 w 230187"/>
                <a:gd name="T3" fmla="*/ 87924 h 230188"/>
                <a:gd name="T4" fmla="*/ 43962 w 230187"/>
                <a:gd name="T5" fmla="*/ 230187 h 230188"/>
                <a:gd name="T6" fmla="*/ 186225 w 230187"/>
                <a:gd name="T7" fmla="*/ 230187 h 230188"/>
                <a:gd name="T8" fmla="*/ 230187 w 230187"/>
                <a:gd name="T9" fmla="*/ 87924 h 230188"/>
                <a:gd name="T10" fmla="*/ 3 60000 65536"/>
                <a:gd name="T11" fmla="*/ 2 60000 65536"/>
                <a:gd name="T12" fmla="*/ 1 60000 65536"/>
                <a:gd name="T13" fmla="*/ 1 60000 65536"/>
                <a:gd name="T14" fmla="*/ 0 60000 65536"/>
                <a:gd name="T15" fmla="*/ 71132 w 230187"/>
                <a:gd name="T16" fmla="*/ 87924 h 230188"/>
                <a:gd name="T17" fmla="*/ 159055 w 230187"/>
                <a:gd name="T18" fmla="*/ 175847 h 230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187" h="230188">
                  <a:moveTo>
                    <a:pt x="0" y="87924"/>
                  </a:moveTo>
                  <a:lnTo>
                    <a:pt x="87924" y="87924"/>
                  </a:lnTo>
                  <a:lnTo>
                    <a:pt x="115094" y="0"/>
                  </a:lnTo>
                  <a:lnTo>
                    <a:pt x="142263" y="87924"/>
                  </a:lnTo>
                  <a:lnTo>
                    <a:pt x="230187" y="87924"/>
                  </a:lnTo>
                  <a:lnTo>
                    <a:pt x="159055" y="142263"/>
                  </a:lnTo>
                  <a:lnTo>
                    <a:pt x="186225" y="230187"/>
                  </a:lnTo>
                  <a:lnTo>
                    <a:pt x="115094" y="175847"/>
                  </a:lnTo>
                  <a:lnTo>
                    <a:pt x="43962" y="230187"/>
                  </a:lnTo>
                  <a:lnTo>
                    <a:pt x="71132" y="142263"/>
                  </a:lnTo>
                  <a:close/>
                </a:path>
              </a:pathLst>
            </a:custGeom>
            <a:gradFill rotWithShape="1">
              <a:gsLst>
                <a:gs pos="0">
                  <a:srgbClr val="00F206"/>
                </a:gs>
                <a:gs pos="100000">
                  <a:srgbClr val="00F20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" name="Étoile à 5 branches 5"/>
            <p:cNvSpPr>
              <a:spLocks noChangeAspect="1"/>
            </p:cNvSpPr>
            <p:nvPr/>
          </p:nvSpPr>
          <p:spPr bwMode="auto">
            <a:xfrm>
              <a:off x="5191" y="3263"/>
              <a:ext cx="145" cy="145"/>
            </a:xfrm>
            <a:custGeom>
              <a:avLst/>
              <a:gdLst>
                <a:gd name="T0" fmla="*/ 115094 w 230187"/>
                <a:gd name="T1" fmla="*/ 0 h 230188"/>
                <a:gd name="T2" fmla="*/ 0 w 230187"/>
                <a:gd name="T3" fmla="*/ 87924 h 230188"/>
                <a:gd name="T4" fmla="*/ 43962 w 230187"/>
                <a:gd name="T5" fmla="*/ 230187 h 230188"/>
                <a:gd name="T6" fmla="*/ 186225 w 230187"/>
                <a:gd name="T7" fmla="*/ 230187 h 230188"/>
                <a:gd name="T8" fmla="*/ 230187 w 230187"/>
                <a:gd name="T9" fmla="*/ 87924 h 230188"/>
                <a:gd name="T10" fmla="*/ 3 60000 65536"/>
                <a:gd name="T11" fmla="*/ 2 60000 65536"/>
                <a:gd name="T12" fmla="*/ 1 60000 65536"/>
                <a:gd name="T13" fmla="*/ 1 60000 65536"/>
                <a:gd name="T14" fmla="*/ 0 60000 65536"/>
                <a:gd name="T15" fmla="*/ 71132 w 230187"/>
                <a:gd name="T16" fmla="*/ 87924 h 230188"/>
                <a:gd name="T17" fmla="*/ 159055 w 230187"/>
                <a:gd name="T18" fmla="*/ 175847 h 230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187" h="230188">
                  <a:moveTo>
                    <a:pt x="0" y="87924"/>
                  </a:moveTo>
                  <a:lnTo>
                    <a:pt x="87924" y="87924"/>
                  </a:lnTo>
                  <a:lnTo>
                    <a:pt x="115094" y="0"/>
                  </a:lnTo>
                  <a:lnTo>
                    <a:pt x="142263" y="87924"/>
                  </a:lnTo>
                  <a:lnTo>
                    <a:pt x="230187" y="87924"/>
                  </a:lnTo>
                  <a:lnTo>
                    <a:pt x="159055" y="142263"/>
                  </a:lnTo>
                  <a:lnTo>
                    <a:pt x="186225" y="230187"/>
                  </a:lnTo>
                  <a:lnTo>
                    <a:pt x="115094" y="175847"/>
                  </a:lnTo>
                  <a:lnTo>
                    <a:pt x="43962" y="230187"/>
                  </a:lnTo>
                  <a:lnTo>
                    <a:pt x="71132" y="142263"/>
                  </a:lnTo>
                  <a:close/>
                </a:path>
              </a:pathLst>
            </a:custGeom>
            <a:gradFill rotWithShape="1">
              <a:gsLst>
                <a:gs pos="0">
                  <a:srgbClr val="00F206"/>
                </a:gs>
                <a:gs pos="100000">
                  <a:srgbClr val="00F20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9" name="Étoile à 5 branches 5"/>
            <p:cNvSpPr>
              <a:spLocks noChangeAspect="1"/>
            </p:cNvSpPr>
            <p:nvPr/>
          </p:nvSpPr>
          <p:spPr bwMode="auto">
            <a:xfrm>
              <a:off x="4618" y="3801"/>
              <a:ext cx="145" cy="145"/>
            </a:xfrm>
            <a:custGeom>
              <a:avLst/>
              <a:gdLst>
                <a:gd name="T0" fmla="*/ 115094 w 230187"/>
                <a:gd name="T1" fmla="*/ 0 h 230188"/>
                <a:gd name="T2" fmla="*/ 0 w 230187"/>
                <a:gd name="T3" fmla="*/ 87924 h 230188"/>
                <a:gd name="T4" fmla="*/ 43962 w 230187"/>
                <a:gd name="T5" fmla="*/ 230187 h 230188"/>
                <a:gd name="T6" fmla="*/ 186225 w 230187"/>
                <a:gd name="T7" fmla="*/ 230187 h 230188"/>
                <a:gd name="T8" fmla="*/ 230187 w 230187"/>
                <a:gd name="T9" fmla="*/ 87924 h 230188"/>
                <a:gd name="T10" fmla="*/ 3 60000 65536"/>
                <a:gd name="T11" fmla="*/ 2 60000 65536"/>
                <a:gd name="T12" fmla="*/ 1 60000 65536"/>
                <a:gd name="T13" fmla="*/ 1 60000 65536"/>
                <a:gd name="T14" fmla="*/ 0 60000 65536"/>
                <a:gd name="T15" fmla="*/ 71132 w 230187"/>
                <a:gd name="T16" fmla="*/ 87924 h 230188"/>
                <a:gd name="T17" fmla="*/ 159055 w 230187"/>
                <a:gd name="T18" fmla="*/ 175847 h 230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187" h="230188">
                  <a:moveTo>
                    <a:pt x="0" y="87924"/>
                  </a:moveTo>
                  <a:lnTo>
                    <a:pt x="87924" y="87924"/>
                  </a:lnTo>
                  <a:lnTo>
                    <a:pt x="115094" y="0"/>
                  </a:lnTo>
                  <a:lnTo>
                    <a:pt x="142263" y="87924"/>
                  </a:lnTo>
                  <a:lnTo>
                    <a:pt x="230187" y="87924"/>
                  </a:lnTo>
                  <a:lnTo>
                    <a:pt x="159055" y="142263"/>
                  </a:lnTo>
                  <a:lnTo>
                    <a:pt x="186225" y="230187"/>
                  </a:lnTo>
                  <a:lnTo>
                    <a:pt x="115094" y="175847"/>
                  </a:lnTo>
                  <a:lnTo>
                    <a:pt x="43962" y="230187"/>
                  </a:lnTo>
                  <a:lnTo>
                    <a:pt x="71132" y="142263"/>
                  </a:lnTo>
                  <a:close/>
                </a:path>
              </a:pathLst>
            </a:custGeom>
            <a:gradFill rotWithShape="1">
              <a:gsLst>
                <a:gs pos="0">
                  <a:srgbClr val="00F206"/>
                </a:gs>
                <a:gs pos="100000">
                  <a:srgbClr val="00F20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5600" name="ZoneTexte 17"/>
          <p:cNvSpPr txBox="1">
            <a:spLocks noChangeArrowheads="1"/>
          </p:cNvSpPr>
          <p:nvPr/>
        </p:nvSpPr>
        <p:spPr bwMode="auto">
          <a:xfrm>
            <a:off x="6734630" y="5813199"/>
            <a:ext cx="995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>
                <a:latin typeface="Calibri" pitchFamily="34" charset="0"/>
                <a:ea typeface="MS PGothic" pitchFamily="34" charset="-128"/>
              </a:rPr>
              <a:t>LGS WFS</a:t>
            </a:r>
          </a:p>
        </p:txBody>
      </p:sp>
      <p:sp>
        <p:nvSpPr>
          <p:cNvPr id="65601" name="ZoneTexte 23"/>
          <p:cNvSpPr txBox="1">
            <a:spLocks noChangeArrowheads="1"/>
          </p:cNvSpPr>
          <p:nvPr/>
        </p:nvSpPr>
        <p:spPr bwMode="auto">
          <a:xfrm>
            <a:off x="6731455" y="2522312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dirty="0" smtClean="0">
                <a:latin typeface="Calibri" pitchFamily="34" charset="0"/>
                <a:ea typeface="MS PGothic" pitchFamily="34" charset="-128"/>
              </a:rPr>
              <a:t>1.0’ </a:t>
            </a:r>
            <a:r>
              <a:rPr lang="fr-FR" dirty="0" err="1">
                <a:latin typeface="Calibri" pitchFamily="34" charset="0"/>
                <a:ea typeface="MS PGothic" pitchFamily="34" charset="-128"/>
              </a:rPr>
              <a:t>Diameter</a:t>
            </a:r>
            <a:r>
              <a:rPr lang="fr-FR" dirty="0">
                <a:latin typeface="Calibri" pitchFamily="34" charset="0"/>
                <a:ea typeface="MS PGothic" pitchFamily="34" charset="-128"/>
              </a:rPr>
              <a:t> LGS </a:t>
            </a:r>
            <a:r>
              <a:rPr lang="fr-FR" dirty="0" err="1">
                <a:latin typeface="Calibri" pitchFamily="34" charset="0"/>
                <a:ea typeface="MS PGothic" pitchFamily="34" charset="-128"/>
              </a:rPr>
              <a:t>asterism</a:t>
            </a:r>
            <a:endParaRPr lang="fr-FR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5602" name="Line 66"/>
          <p:cNvSpPr>
            <a:spLocks noChangeShapeType="1"/>
          </p:cNvSpPr>
          <p:nvPr/>
        </p:nvSpPr>
        <p:spPr bwMode="auto">
          <a:xfrm flipH="1">
            <a:off x="7261680" y="3150962"/>
            <a:ext cx="141288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603" name="Line 67"/>
          <p:cNvSpPr>
            <a:spLocks noChangeShapeType="1"/>
          </p:cNvSpPr>
          <p:nvPr/>
        </p:nvSpPr>
        <p:spPr bwMode="auto">
          <a:xfrm flipH="1">
            <a:off x="4716016" y="2017614"/>
            <a:ext cx="11113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10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6632"/>
            <a:ext cx="1011205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March/</a:t>
            </a:r>
            <a:r>
              <a:rPr lang="en-GB" dirty="0" err="1" smtClean="0"/>
              <a:t>april</a:t>
            </a:r>
            <a:r>
              <a:rPr lang="en-GB" dirty="0" smtClean="0"/>
              <a:t> 2012 commissioning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79425" y="101600"/>
            <a:ext cx="7772400" cy="873125"/>
          </a:xfrm>
        </p:spPr>
        <p:txBody>
          <a:bodyPr/>
          <a:lstStyle/>
          <a:p>
            <a:r>
              <a:rPr lang="en-US" dirty="0" smtClean="0"/>
              <a:t>March/April 2012 commissioning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4294967295"/>
          </p:nvPr>
        </p:nvSpPr>
        <p:spPr>
          <a:xfrm>
            <a:off x="601663" y="1004888"/>
            <a:ext cx="7772400" cy="44767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LGS launch system commissioned without full CANARY system</a:t>
            </a:r>
          </a:p>
          <a:p>
            <a:r>
              <a:rPr lang="en-US" dirty="0" smtClean="0"/>
              <a:t>Test setup at the </a:t>
            </a:r>
            <a:r>
              <a:rPr lang="en-US" dirty="0" err="1" smtClean="0"/>
              <a:t>Nasmyth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Interfaces to telescope (beam steering, beam combination, launch system control, safety) commissioned</a:t>
            </a:r>
          </a:p>
          <a:p>
            <a:r>
              <a:rPr lang="en-US" dirty="0" smtClean="0"/>
              <a:t>4 x LGS WFS optics tested</a:t>
            </a:r>
          </a:p>
          <a:p>
            <a:r>
              <a:rPr lang="en-US" dirty="0" smtClean="0"/>
              <a:t>Single </a:t>
            </a:r>
            <a:r>
              <a:rPr lang="en-US" dirty="0"/>
              <a:t>LGS </a:t>
            </a:r>
            <a:r>
              <a:rPr lang="en-US" dirty="0" err="1"/>
              <a:t>Pockels</a:t>
            </a:r>
            <a:r>
              <a:rPr lang="en-US" dirty="0"/>
              <a:t> cell range gate shutter tested</a:t>
            </a:r>
          </a:p>
          <a:p>
            <a:r>
              <a:rPr lang="en-US" dirty="0" smtClean="0"/>
              <a:t>LGS fratricide for a 4 guide star asterism mapped</a:t>
            </a:r>
          </a:p>
        </p:txBody>
      </p:sp>
      <p:pic>
        <p:nvPicPr>
          <p:cNvPr id="37893" name="Picture 6" descr="frat1.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1" t="33542" r="25533" b="39806"/>
          <a:stretch>
            <a:fillRect/>
          </a:stretch>
        </p:blipFill>
        <p:spPr bwMode="auto">
          <a:xfrm>
            <a:off x="5220072" y="2564904"/>
            <a:ext cx="3311922" cy="30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tjm\Projects\CANARY\Commissioning\LGS Phase B\LGS Commisioning Pictures\IMGP25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9" t="51663" r="53849" b="24610"/>
          <a:stretch/>
        </p:blipFill>
        <p:spPr bwMode="auto">
          <a:xfrm rot="5400000">
            <a:off x="1674258" y="2942366"/>
            <a:ext cx="255512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03848" y="4725144"/>
            <a:ext cx="1237839" cy="1233428"/>
            <a:chOff x="3203848" y="4725144"/>
            <a:chExt cx="1237839" cy="1233428"/>
          </a:xfrm>
        </p:grpSpPr>
        <p:sp>
          <p:nvSpPr>
            <p:cNvPr id="2" name="TextBox 1"/>
            <p:cNvSpPr txBox="1"/>
            <p:nvPr/>
          </p:nvSpPr>
          <p:spPr>
            <a:xfrm>
              <a:off x="3203848" y="5589240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6600"/>
                  </a:solidFill>
                </a:rPr>
                <a:t>Cloud layers</a:t>
              </a:r>
              <a:endParaRPr lang="en-GB" dirty="0">
                <a:solidFill>
                  <a:srgbClr val="FF66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3491880" y="4941168"/>
              <a:ext cx="288032" cy="648072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779912" y="4725144"/>
              <a:ext cx="144016" cy="864096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71600" y="3717032"/>
            <a:ext cx="2448272" cy="923330"/>
            <a:chOff x="971600" y="3717032"/>
            <a:chExt cx="2448272" cy="92333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699792" y="4293096"/>
              <a:ext cx="720080" cy="216024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71600" y="3717032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6600"/>
                  </a:solidFill>
                </a:rPr>
                <a:t>Diffraction spikes from LGS asterism generator</a:t>
              </a:r>
              <a:endParaRPr lang="en-GB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5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B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System has been run on the bench using 1-3 NGS and/or 1-4 LGS</a:t>
            </a:r>
          </a:p>
          <a:p>
            <a:r>
              <a:rPr lang="en-GB" dirty="0"/>
              <a:t>New range-gated detector ordered</a:t>
            </a:r>
          </a:p>
          <a:p>
            <a:r>
              <a:rPr lang="en-GB" dirty="0" smtClean="0"/>
              <a:t>Initial experiments will be run with </a:t>
            </a:r>
            <a:r>
              <a:rPr lang="en-GB" dirty="0" smtClean="0">
                <a:solidFill>
                  <a:srgbClr val="FF6600"/>
                </a:solidFill>
              </a:rPr>
              <a:t>2-3 x NGS and 1 x LGS</a:t>
            </a:r>
          </a:p>
          <a:p>
            <a:pPr lvl="1"/>
            <a:r>
              <a:rPr lang="en-GB" dirty="0" smtClean="0"/>
              <a:t>LGS can be positioned anywhere in the field for testing tomography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Laser launch system tested </a:t>
            </a:r>
            <a:r>
              <a:rPr lang="en-GB" dirty="0" smtClean="0"/>
              <a:t>and interfaced to the WHT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2 nights </a:t>
            </a:r>
            <a:r>
              <a:rPr lang="en-GB" dirty="0" smtClean="0"/>
              <a:t>on sky at the end of July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10 further </a:t>
            </a:r>
            <a:r>
              <a:rPr lang="en-GB" dirty="0" smtClean="0"/>
              <a:t>nights between August and November</a:t>
            </a:r>
          </a:p>
          <a:p>
            <a:r>
              <a:rPr lang="en-GB" dirty="0" smtClean="0"/>
              <a:t>Being packed in Paris as I speak and shipped to La Palma on Friday…</a:t>
            </a:r>
          </a:p>
          <a:p>
            <a:endParaRPr lang="en-GB" dirty="0"/>
          </a:p>
          <a:p>
            <a:r>
              <a:rPr lang="en-GB" sz="1900" dirty="0" smtClean="0"/>
              <a:t>But Phase B still doesn’t fully demonstrate MOAO in an E-ELT like configuration…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743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avec flèche 17"/>
          <p:cNvCxnSpPr>
            <a:cxnSpLocks noChangeShapeType="1"/>
            <a:endCxn id="13" idx="1"/>
          </p:cNvCxnSpPr>
          <p:nvPr/>
        </p:nvCxnSpPr>
        <p:spPr bwMode="auto">
          <a:xfrm flipV="1">
            <a:off x="768276" y="4153123"/>
            <a:ext cx="4595812" cy="865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CANARY Phase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Reconfiguration of the Phase B system to produce a system closely resembling the proposed EAGLE configuration</a:t>
            </a:r>
          </a:p>
        </p:txBody>
      </p:sp>
      <p:grpSp>
        <p:nvGrpSpPr>
          <p:cNvPr id="4" name="Grouper 3"/>
          <p:cNvGrpSpPr>
            <a:grpSpLocks/>
          </p:cNvGrpSpPr>
          <p:nvPr/>
        </p:nvGrpSpPr>
        <p:grpSpPr bwMode="auto">
          <a:xfrm>
            <a:off x="3131840" y="2276871"/>
            <a:ext cx="1845762" cy="3901303"/>
            <a:chOff x="2958235" y="1616263"/>
            <a:chExt cx="1845302" cy="3901172"/>
          </a:xfrm>
        </p:grpSpPr>
        <p:sp>
          <p:nvSpPr>
            <p:cNvPr id="5" name="Flèche courbée vers le bas 16"/>
            <p:cNvSpPr>
              <a:spLocks noChangeArrowheads="1"/>
            </p:cNvSpPr>
            <p:nvPr/>
          </p:nvSpPr>
          <p:spPr bwMode="auto">
            <a:xfrm flipH="1" flipV="1">
              <a:off x="2958237" y="4340892"/>
              <a:ext cx="1607737" cy="690540"/>
            </a:xfrm>
            <a:prstGeom prst="curvedDownArrow">
              <a:avLst>
                <a:gd name="adj1" fmla="val 24996"/>
                <a:gd name="adj2" fmla="val 50003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lèche courbée vers le bas 19"/>
            <p:cNvSpPr>
              <a:spLocks noChangeArrowheads="1"/>
            </p:cNvSpPr>
            <p:nvPr/>
          </p:nvSpPr>
          <p:spPr bwMode="auto">
            <a:xfrm flipH="1">
              <a:off x="3086792" y="2058144"/>
              <a:ext cx="1382369" cy="577831"/>
            </a:xfrm>
            <a:prstGeom prst="curvedDownArrow">
              <a:avLst>
                <a:gd name="adj1" fmla="val 25009"/>
                <a:gd name="adj2" fmla="val 49996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ZoneTexte 20"/>
            <p:cNvSpPr txBox="1">
              <a:spLocks noChangeArrowheads="1"/>
            </p:cNvSpPr>
            <p:nvPr/>
          </p:nvSpPr>
          <p:spPr bwMode="auto">
            <a:xfrm>
              <a:off x="2958235" y="1616263"/>
              <a:ext cx="1845302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 smtClean="0"/>
                <a:t>Tip/tilt, focus</a:t>
              </a:r>
              <a:endParaRPr lang="fr-FR" dirty="0"/>
            </a:p>
          </p:txBody>
        </p:sp>
        <p:sp>
          <p:nvSpPr>
            <p:cNvPr id="8" name="ZoneTexte 21"/>
            <p:cNvSpPr txBox="1">
              <a:spLocks noChangeArrowheads="1"/>
            </p:cNvSpPr>
            <p:nvPr/>
          </p:nvSpPr>
          <p:spPr bwMode="auto">
            <a:xfrm>
              <a:off x="3086852" y="5055786"/>
              <a:ext cx="1646195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/>
                <a:t>H</a:t>
              </a:r>
              <a:r>
                <a:rPr lang="fr-FR" dirty="0" smtClean="0"/>
                <a:t>igh </a:t>
              </a:r>
              <a:r>
                <a:rPr lang="fr-FR" dirty="0" err="1"/>
                <a:t>orders</a:t>
              </a:r>
              <a:endParaRPr lang="fr-FR" dirty="0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1165" y="2815605"/>
            <a:ext cx="658812" cy="268446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T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L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S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O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P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827665" y="3169617"/>
            <a:ext cx="481012" cy="352425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TS</a:t>
            </a:r>
          </a:p>
        </p:txBody>
      </p:sp>
      <p:cxnSp>
        <p:nvCxnSpPr>
          <p:cNvPr id="11" name="Connecteur droit avec flèche 17"/>
          <p:cNvCxnSpPr>
            <a:cxnSpLocks noChangeShapeType="1"/>
          </p:cNvCxnSpPr>
          <p:nvPr/>
        </p:nvCxnSpPr>
        <p:spPr bwMode="auto">
          <a:xfrm>
            <a:off x="775990" y="4164980"/>
            <a:ext cx="2260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avec flèche 32"/>
          <p:cNvCxnSpPr>
            <a:cxnSpLocks noChangeShapeType="1"/>
            <a:endCxn id="10" idx="1"/>
          </p:cNvCxnSpPr>
          <p:nvPr/>
        </p:nvCxnSpPr>
        <p:spPr bwMode="auto">
          <a:xfrm flipV="1">
            <a:off x="7151390" y="3345830"/>
            <a:ext cx="676275" cy="803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64088" y="3356992"/>
            <a:ext cx="658812" cy="159226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DM</a:t>
            </a:r>
          </a:p>
        </p:txBody>
      </p:sp>
      <p:cxnSp>
        <p:nvCxnSpPr>
          <p:cNvPr id="14" name="Connecteur droit avec flèche 52"/>
          <p:cNvCxnSpPr>
            <a:cxnSpLocks noChangeShapeType="1"/>
          </p:cNvCxnSpPr>
          <p:nvPr/>
        </p:nvCxnSpPr>
        <p:spPr bwMode="auto">
          <a:xfrm>
            <a:off x="3695402" y="4164980"/>
            <a:ext cx="3455988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er 3"/>
          <p:cNvGrpSpPr>
            <a:grpSpLocks/>
          </p:cNvGrpSpPr>
          <p:nvPr/>
        </p:nvGrpSpPr>
        <p:grpSpPr bwMode="auto">
          <a:xfrm flipH="1">
            <a:off x="4427984" y="2276872"/>
            <a:ext cx="1440160" cy="3901303"/>
            <a:chOff x="2958235" y="1616263"/>
            <a:chExt cx="1845302" cy="3901172"/>
          </a:xfrm>
        </p:grpSpPr>
        <p:sp>
          <p:nvSpPr>
            <p:cNvPr id="28" name="Flèche courbée vers le bas 16"/>
            <p:cNvSpPr>
              <a:spLocks noChangeArrowheads="1"/>
            </p:cNvSpPr>
            <p:nvPr/>
          </p:nvSpPr>
          <p:spPr bwMode="auto">
            <a:xfrm flipH="1" flipV="1">
              <a:off x="2958237" y="4340892"/>
              <a:ext cx="1607737" cy="690540"/>
            </a:xfrm>
            <a:prstGeom prst="curvedDownArrow">
              <a:avLst>
                <a:gd name="adj1" fmla="val 24996"/>
                <a:gd name="adj2" fmla="val 50003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lèche courbée vers le bas 19"/>
            <p:cNvSpPr>
              <a:spLocks noChangeArrowheads="1"/>
            </p:cNvSpPr>
            <p:nvPr/>
          </p:nvSpPr>
          <p:spPr bwMode="auto">
            <a:xfrm flipH="1">
              <a:off x="3086792" y="2058144"/>
              <a:ext cx="1382369" cy="577831"/>
            </a:xfrm>
            <a:prstGeom prst="curvedDownArrow">
              <a:avLst>
                <a:gd name="adj1" fmla="val 25009"/>
                <a:gd name="adj2" fmla="val 49996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ZoneTexte 20"/>
            <p:cNvSpPr txBox="1">
              <a:spLocks noChangeArrowheads="1"/>
            </p:cNvSpPr>
            <p:nvPr/>
          </p:nvSpPr>
          <p:spPr bwMode="auto">
            <a:xfrm>
              <a:off x="2958235" y="1616263"/>
              <a:ext cx="1845302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 smtClean="0"/>
                <a:t>Tip/tilt, focus</a:t>
              </a:r>
              <a:endParaRPr lang="fr-FR" dirty="0"/>
            </a:p>
          </p:txBody>
        </p:sp>
        <p:sp>
          <p:nvSpPr>
            <p:cNvPr id="31" name="ZoneTexte 21"/>
            <p:cNvSpPr txBox="1">
              <a:spLocks noChangeArrowheads="1"/>
            </p:cNvSpPr>
            <p:nvPr/>
          </p:nvSpPr>
          <p:spPr bwMode="auto">
            <a:xfrm>
              <a:off x="3086852" y="5055786"/>
              <a:ext cx="1646195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/>
                <a:t>H</a:t>
              </a:r>
              <a:r>
                <a:rPr lang="fr-FR" dirty="0" smtClean="0"/>
                <a:t>igh </a:t>
              </a:r>
              <a:r>
                <a:rPr lang="fr-FR" dirty="0" err="1"/>
                <a:t>orders</a:t>
              </a:r>
              <a:endParaRPr lang="fr-FR" dirty="0"/>
            </a:p>
          </p:txBody>
        </p:sp>
      </p:grpSp>
      <p:grpSp>
        <p:nvGrpSpPr>
          <p:cNvPr id="15" name="Grouper 2"/>
          <p:cNvGrpSpPr>
            <a:grpSpLocks/>
          </p:cNvGrpSpPr>
          <p:nvPr/>
        </p:nvGrpSpPr>
        <p:grpSpPr bwMode="auto">
          <a:xfrm>
            <a:off x="775990" y="3169617"/>
            <a:ext cx="4318000" cy="931863"/>
            <a:chOff x="-2066943" y="1800401"/>
            <a:chExt cx="4317771" cy="93235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558715" y="1800401"/>
              <a:ext cx="692113" cy="932350"/>
            </a:xfrm>
            <a:prstGeom prst="rect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3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NGS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WFS</a:t>
              </a:r>
            </a:p>
          </p:txBody>
        </p:sp>
        <p:cxnSp>
          <p:nvCxnSpPr>
            <p:cNvPr id="17" name="Connecteur droit avec flèche 18"/>
            <p:cNvCxnSpPr>
              <a:cxnSpLocks noChangeShapeType="1"/>
            </p:cNvCxnSpPr>
            <p:nvPr/>
          </p:nvCxnSpPr>
          <p:spPr bwMode="auto">
            <a:xfrm>
              <a:off x="-2066943" y="2330903"/>
              <a:ext cx="365740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er 45"/>
          <p:cNvGrpSpPr>
            <a:grpSpLocks/>
          </p:cNvGrpSpPr>
          <p:nvPr/>
        </p:nvGrpSpPr>
        <p:grpSpPr bwMode="auto">
          <a:xfrm>
            <a:off x="775990" y="4245942"/>
            <a:ext cx="4318000" cy="931863"/>
            <a:chOff x="-2211636" y="2877427"/>
            <a:chExt cx="4317771" cy="93235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445770" y="2877427"/>
              <a:ext cx="660365" cy="932350"/>
            </a:xfrm>
            <a:prstGeom prst="rect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4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LGS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WFS</a:t>
              </a:r>
            </a:p>
          </p:txBody>
        </p:sp>
        <p:cxnSp>
          <p:nvCxnSpPr>
            <p:cNvPr id="20" name="Connecteur droit avec flèche 44"/>
            <p:cNvCxnSpPr>
              <a:cxnSpLocks noChangeShapeType="1"/>
            </p:cNvCxnSpPr>
            <p:nvPr/>
          </p:nvCxnSpPr>
          <p:spPr bwMode="auto">
            <a:xfrm flipV="1">
              <a:off x="-2211636" y="3407929"/>
              <a:ext cx="365740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14990" y="4455492"/>
            <a:ext cx="925512" cy="915988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IR CAM</a:t>
            </a:r>
          </a:p>
        </p:txBody>
      </p:sp>
      <p:cxnSp>
        <p:nvCxnSpPr>
          <p:cNvPr id="22" name="Connecteur droit avec flèche 24"/>
          <p:cNvCxnSpPr>
            <a:cxnSpLocks noChangeShapeType="1"/>
            <a:endCxn id="21" idx="1"/>
          </p:cNvCxnSpPr>
          <p:nvPr/>
        </p:nvCxnSpPr>
        <p:spPr bwMode="auto">
          <a:xfrm>
            <a:off x="7151390" y="4164980"/>
            <a:ext cx="863600" cy="7477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avec flèche 52"/>
          <p:cNvCxnSpPr>
            <a:cxnSpLocks noChangeShapeType="1"/>
            <a:stCxn id="13" idx="3"/>
          </p:cNvCxnSpPr>
          <p:nvPr/>
        </p:nvCxnSpPr>
        <p:spPr bwMode="auto">
          <a:xfrm flipV="1">
            <a:off x="6022900" y="4149080"/>
            <a:ext cx="1140992" cy="404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17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5642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CANARY Phase C1 (2013/14)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62880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GLAO/LTAO/SCAO</a:t>
            </a:r>
            <a:endParaRPr lang="en-GB" sz="28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ouper 3"/>
          <p:cNvGrpSpPr>
            <a:grpSpLocks/>
          </p:cNvGrpSpPr>
          <p:nvPr/>
        </p:nvGrpSpPr>
        <p:grpSpPr bwMode="auto">
          <a:xfrm>
            <a:off x="3131840" y="2276871"/>
            <a:ext cx="1845762" cy="3901303"/>
            <a:chOff x="2958235" y="1616263"/>
            <a:chExt cx="1845302" cy="3901172"/>
          </a:xfrm>
        </p:grpSpPr>
        <p:sp>
          <p:nvSpPr>
            <p:cNvPr id="26" name="Flèche courbée vers le bas 16"/>
            <p:cNvSpPr>
              <a:spLocks noChangeArrowheads="1"/>
            </p:cNvSpPr>
            <p:nvPr/>
          </p:nvSpPr>
          <p:spPr bwMode="auto">
            <a:xfrm flipH="1" flipV="1">
              <a:off x="2958237" y="4340892"/>
              <a:ext cx="1607737" cy="690540"/>
            </a:xfrm>
            <a:prstGeom prst="curvedDownArrow">
              <a:avLst>
                <a:gd name="adj1" fmla="val 24996"/>
                <a:gd name="adj2" fmla="val 50003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lèche courbée vers le bas 19"/>
            <p:cNvSpPr>
              <a:spLocks noChangeArrowheads="1"/>
            </p:cNvSpPr>
            <p:nvPr/>
          </p:nvSpPr>
          <p:spPr bwMode="auto">
            <a:xfrm flipH="1">
              <a:off x="3086792" y="2058144"/>
              <a:ext cx="1382369" cy="577831"/>
            </a:xfrm>
            <a:prstGeom prst="curvedDownArrow">
              <a:avLst>
                <a:gd name="adj1" fmla="val 25009"/>
                <a:gd name="adj2" fmla="val 49996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ZoneTexte 20"/>
            <p:cNvSpPr txBox="1">
              <a:spLocks noChangeArrowheads="1"/>
            </p:cNvSpPr>
            <p:nvPr/>
          </p:nvSpPr>
          <p:spPr bwMode="auto">
            <a:xfrm>
              <a:off x="2958235" y="1616263"/>
              <a:ext cx="1845302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 smtClean="0"/>
                <a:t>Tip/tilt, focus</a:t>
              </a:r>
              <a:endParaRPr lang="fr-FR" dirty="0"/>
            </a:p>
          </p:txBody>
        </p:sp>
        <p:sp>
          <p:nvSpPr>
            <p:cNvPr id="29" name="ZoneTexte 21"/>
            <p:cNvSpPr txBox="1">
              <a:spLocks noChangeArrowheads="1"/>
            </p:cNvSpPr>
            <p:nvPr/>
          </p:nvSpPr>
          <p:spPr bwMode="auto">
            <a:xfrm>
              <a:off x="3086852" y="5055786"/>
              <a:ext cx="1646195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/>
                <a:t>H</a:t>
              </a:r>
              <a:r>
                <a:rPr lang="fr-FR" dirty="0" smtClean="0"/>
                <a:t>igh </a:t>
              </a:r>
              <a:r>
                <a:rPr lang="fr-FR" dirty="0" err="1"/>
                <a:t>orders</a:t>
              </a:r>
              <a:endParaRPr lang="fr-FR" dirty="0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71165" y="2815605"/>
            <a:ext cx="658812" cy="268446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T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L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S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O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P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827665" y="3169617"/>
            <a:ext cx="481012" cy="352425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TS</a:t>
            </a:r>
          </a:p>
        </p:txBody>
      </p:sp>
      <p:cxnSp>
        <p:nvCxnSpPr>
          <p:cNvPr id="32" name="Connecteur droit avec flèche 17"/>
          <p:cNvCxnSpPr>
            <a:cxnSpLocks noChangeShapeType="1"/>
          </p:cNvCxnSpPr>
          <p:nvPr/>
        </p:nvCxnSpPr>
        <p:spPr bwMode="auto">
          <a:xfrm>
            <a:off x="775990" y="4164980"/>
            <a:ext cx="2260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32"/>
          <p:cNvCxnSpPr>
            <a:cxnSpLocks noChangeShapeType="1"/>
            <a:endCxn id="31" idx="1"/>
          </p:cNvCxnSpPr>
          <p:nvPr/>
        </p:nvCxnSpPr>
        <p:spPr bwMode="auto">
          <a:xfrm flipV="1">
            <a:off x="7151390" y="3345830"/>
            <a:ext cx="676275" cy="803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034432" y="3356992"/>
            <a:ext cx="658812" cy="159226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DM</a:t>
            </a:r>
          </a:p>
        </p:txBody>
      </p:sp>
      <p:cxnSp>
        <p:nvCxnSpPr>
          <p:cNvPr id="35" name="Connecteur droit avec flèche 52"/>
          <p:cNvCxnSpPr>
            <a:cxnSpLocks noChangeShapeType="1"/>
          </p:cNvCxnSpPr>
          <p:nvPr/>
        </p:nvCxnSpPr>
        <p:spPr bwMode="auto">
          <a:xfrm>
            <a:off x="3695402" y="4164980"/>
            <a:ext cx="3455988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er 2"/>
          <p:cNvGrpSpPr>
            <a:grpSpLocks/>
          </p:cNvGrpSpPr>
          <p:nvPr/>
        </p:nvGrpSpPr>
        <p:grpSpPr bwMode="auto">
          <a:xfrm>
            <a:off x="775990" y="3169617"/>
            <a:ext cx="4318000" cy="931863"/>
            <a:chOff x="-2066943" y="1800401"/>
            <a:chExt cx="4317771" cy="93235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558715" y="1800401"/>
              <a:ext cx="692113" cy="932350"/>
            </a:xfrm>
            <a:prstGeom prst="rect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3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NGS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WFS</a:t>
              </a:r>
            </a:p>
          </p:txBody>
        </p:sp>
        <p:cxnSp>
          <p:nvCxnSpPr>
            <p:cNvPr id="43" name="Connecteur droit avec flèche 18"/>
            <p:cNvCxnSpPr>
              <a:cxnSpLocks noChangeShapeType="1"/>
            </p:cNvCxnSpPr>
            <p:nvPr/>
          </p:nvCxnSpPr>
          <p:spPr bwMode="auto">
            <a:xfrm>
              <a:off x="-2066943" y="2330903"/>
              <a:ext cx="365740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er 45"/>
          <p:cNvGrpSpPr>
            <a:grpSpLocks/>
          </p:cNvGrpSpPr>
          <p:nvPr/>
        </p:nvGrpSpPr>
        <p:grpSpPr bwMode="auto">
          <a:xfrm>
            <a:off x="775990" y="4245942"/>
            <a:ext cx="4318000" cy="931863"/>
            <a:chOff x="-2211636" y="2877427"/>
            <a:chExt cx="4317771" cy="932350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445770" y="2877427"/>
              <a:ext cx="660365" cy="932350"/>
            </a:xfrm>
            <a:prstGeom prst="rect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4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LGS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WFS</a:t>
              </a:r>
            </a:p>
          </p:txBody>
        </p:sp>
        <p:cxnSp>
          <p:nvCxnSpPr>
            <p:cNvPr id="46" name="Connecteur droit avec flèche 44"/>
            <p:cNvCxnSpPr>
              <a:cxnSpLocks noChangeShapeType="1"/>
            </p:cNvCxnSpPr>
            <p:nvPr/>
          </p:nvCxnSpPr>
          <p:spPr bwMode="auto">
            <a:xfrm flipV="1">
              <a:off x="-2211636" y="3407929"/>
              <a:ext cx="365740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014990" y="4455492"/>
            <a:ext cx="925512" cy="915988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IR CAM</a:t>
            </a:r>
          </a:p>
        </p:txBody>
      </p:sp>
      <p:cxnSp>
        <p:nvCxnSpPr>
          <p:cNvPr id="48" name="Connecteur droit avec flèche 24"/>
          <p:cNvCxnSpPr>
            <a:cxnSpLocks noChangeShapeType="1"/>
            <a:endCxn id="47" idx="1"/>
          </p:cNvCxnSpPr>
          <p:nvPr/>
        </p:nvCxnSpPr>
        <p:spPr bwMode="auto">
          <a:xfrm>
            <a:off x="7151390" y="4164980"/>
            <a:ext cx="863600" cy="7477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2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CANARY Phase C2 (2014+)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62880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MOAO/LTAO/GLAO/SCAO</a:t>
            </a:r>
            <a:endParaRPr lang="en-GB" sz="280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ouper 3"/>
          <p:cNvGrpSpPr>
            <a:grpSpLocks/>
          </p:cNvGrpSpPr>
          <p:nvPr/>
        </p:nvGrpSpPr>
        <p:grpSpPr bwMode="auto">
          <a:xfrm>
            <a:off x="3131840" y="2276871"/>
            <a:ext cx="1845762" cy="3901303"/>
            <a:chOff x="2958235" y="1616263"/>
            <a:chExt cx="1845302" cy="3901172"/>
          </a:xfrm>
        </p:grpSpPr>
        <p:sp>
          <p:nvSpPr>
            <p:cNvPr id="26" name="Flèche courbée vers le bas 16"/>
            <p:cNvSpPr>
              <a:spLocks noChangeArrowheads="1"/>
            </p:cNvSpPr>
            <p:nvPr/>
          </p:nvSpPr>
          <p:spPr bwMode="auto">
            <a:xfrm flipH="1" flipV="1">
              <a:off x="2958237" y="4340892"/>
              <a:ext cx="1607737" cy="690540"/>
            </a:xfrm>
            <a:prstGeom prst="curvedDownArrow">
              <a:avLst>
                <a:gd name="adj1" fmla="val 24996"/>
                <a:gd name="adj2" fmla="val 50003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lèche courbée vers le bas 19"/>
            <p:cNvSpPr>
              <a:spLocks noChangeArrowheads="1"/>
            </p:cNvSpPr>
            <p:nvPr/>
          </p:nvSpPr>
          <p:spPr bwMode="auto">
            <a:xfrm flipH="1">
              <a:off x="3086792" y="2058144"/>
              <a:ext cx="1382369" cy="577831"/>
            </a:xfrm>
            <a:prstGeom prst="curvedDownArrow">
              <a:avLst>
                <a:gd name="adj1" fmla="val 25009"/>
                <a:gd name="adj2" fmla="val 49996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ZoneTexte 20"/>
            <p:cNvSpPr txBox="1">
              <a:spLocks noChangeArrowheads="1"/>
            </p:cNvSpPr>
            <p:nvPr/>
          </p:nvSpPr>
          <p:spPr bwMode="auto">
            <a:xfrm>
              <a:off x="2958235" y="1616263"/>
              <a:ext cx="1845302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 smtClean="0"/>
                <a:t>Tip/tilt, focus</a:t>
              </a:r>
              <a:endParaRPr lang="fr-FR" dirty="0"/>
            </a:p>
          </p:txBody>
        </p:sp>
        <p:sp>
          <p:nvSpPr>
            <p:cNvPr id="29" name="ZoneTexte 21"/>
            <p:cNvSpPr txBox="1">
              <a:spLocks noChangeArrowheads="1"/>
            </p:cNvSpPr>
            <p:nvPr/>
          </p:nvSpPr>
          <p:spPr bwMode="auto">
            <a:xfrm>
              <a:off x="3086852" y="5055786"/>
              <a:ext cx="1594911" cy="46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 err="1" smtClean="0"/>
                <a:t>Low</a:t>
              </a:r>
              <a:r>
                <a:rPr lang="fr-FR" dirty="0" smtClean="0"/>
                <a:t> </a:t>
              </a:r>
              <a:r>
                <a:rPr lang="fr-FR" dirty="0" err="1"/>
                <a:t>orders</a:t>
              </a:r>
              <a:endParaRPr lang="fr-FR" dirty="0"/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71165" y="2815605"/>
            <a:ext cx="658812" cy="268446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T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L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S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O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P</a:t>
            </a:r>
          </a:p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827665" y="3169617"/>
            <a:ext cx="481012" cy="352425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TS</a:t>
            </a:r>
          </a:p>
        </p:txBody>
      </p:sp>
      <p:cxnSp>
        <p:nvCxnSpPr>
          <p:cNvPr id="32" name="Connecteur droit avec flèche 17"/>
          <p:cNvCxnSpPr>
            <a:cxnSpLocks noChangeShapeType="1"/>
          </p:cNvCxnSpPr>
          <p:nvPr/>
        </p:nvCxnSpPr>
        <p:spPr bwMode="auto">
          <a:xfrm>
            <a:off x="775990" y="4164980"/>
            <a:ext cx="2260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32"/>
          <p:cNvCxnSpPr>
            <a:cxnSpLocks noChangeShapeType="1"/>
            <a:endCxn id="31" idx="1"/>
          </p:cNvCxnSpPr>
          <p:nvPr/>
        </p:nvCxnSpPr>
        <p:spPr bwMode="auto">
          <a:xfrm flipV="1">
            <a:off x="7151390" y="3345830"/>
            <a:ext cx="676275" cy="803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034432" y="3356992"/>
            <a:ext cx="658812" cy="159226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DM</a:t>
            </a:r>
          </a:p>
        </p:txBody>
      </p:sp>
      <p:grpSp>
        <p:nvGrpSpPr>
          <p:cNvPr id="37" name="Grouper 4"/>
          <p:cNvGrpSpPr>
            <a:grpSpLocks/>
          </p:cNvGrpSpPr>
          <p:nvPr/>
        </p:nvGrpSpPr>
        <p:grpSpPr bwMode="auto">
          <a:xfrm>
            <a:off x="4716017" y="2492896"/>
            <a:ext cx="2507152" cy="1068388"/>
            <a:chOff x="4589639" y="1872935"/>
            <a:chExt cx="2507268" cy="1068371"/>
          </a:xfrm>
        </p:grpSpPr>
        <p:sp>
          <p:nvSpPr>
            <p:cNvPr id="38" name="Flèche courbée vers le bas 25"/>
            <p:cNvSpPr>
              <a:spLocks noChangeArrowheads="1"/>
            </p:cNvSpPr>
            <p:nvPr/>
          </p:nvSpPr>
          <p:spPr bwMode="auto">
            <a:xfrm rot="1296918">
              <a:off x="4589639" y="2244404"/>
              <a:ext cx="1641551" cy="696902"/>
            </a:xfrm>
            <a:prstGeom prst="curvedDownArrow">
              <a:avLst>
                <a:gd name="adj1" fmla="val 25005"/>
                <a:gd name="adj2" fmla="val 50000"/>
                <a:gd name="adj3" fmla="val 25000"/>
              </a:avLst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ZoneTexte 8"/>
            <p:cNvSpPr txBox="1">
              <a:spLocks noChangeArrowheads="1"/>
            </p:cNvSpPr>
            <p:nvPr/>
          </p:nvSpPr>
          <p:spPr bwMode="auto">
            <a:xfrm>
              <a:off x="5450226" y="1872935"/>
              <a:ext cx="1646681" cy="46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r>
                <a:rPr lang="fr-FR" dirty="0"/>
                <a:t>H</a:t>
              </a:r>
              <a:r>
                <a:rPr lang="fr-FR" dirty="0" smtClean="0"/>
                <a:t>igh </a:t>
              </a:r>
              <a:r>
                <a:rPr lang="fr-FR" dirty="0" err="1"/>
                <a:t>orders</a:t>
              </a:r>
              <a:endParaRPr lang="fr-FR" dirty="0"/>
            </a:p>
          </p:txBody>
        </p:sp>
      </p:grpSp>
      <p:sp>
        <p:nvSpPr>
          <p:cNvPr id="52" name="Flèche courbée vers le bas 25"/>
          <p:cNvSpPr>
            <a:spLocks noChangeArrowheads="1"/>
          </p:cNvSpPr>
          <p:nvPr/>
        </p:nvSpPr>
        <p:spPr bwMode="auto">
          <a:xfrm rot="20512100" flipV="1">
            <a:off x="4724453" y="4707364"/>
            <a:ext cx="1641475" cy="752378"/>
          </a:xfrm>
          <a:prstGeom prst="curvedDownArrow">
            <a:avLst>
              <a:gd name="adj1" fmla="val 25005"/>
              <a:gd name="adj2" fmla="val 50000"/>
              <a:gd name="adj3" fmla="val 25000"/>
            </a:avLst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35" name="Connecteur droit avec flèche 52"/>
          <p:cNvCxnSpPr>
            <a:cxnSpLocks noChangeShapeType="1"/>
            <a:stCxn id="24" idx="3"/>
          </p:cNvCxnSpPr>
          <p:nvPr/>
        </p:nvCxnSpPr>
        <p:spPr bwMode="auto">
          <a:xfrm flipV="1">
            <a:off x="6238924" y="4149080"/>
            <a:ext cx="925364" cy="523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er 2"/>
          <p:cNvGrpSpPr>
            <a:grpSpLocks/>
          </p:cNvGrpSpPr>
          <p:nvPr/>
        </p:nvGrpSpPr>
        <p:grpSpPr bwMode="auto">
          <a:xfrm>
            <a:off x="775990" y="3169617"/>
            <a:ext cx="4318000" cy="931863"/>
            <a:chOff x="-2066943" y="1800401"/>
            <a:chExt cx="4317771" cy="93235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558715" y="1800401"/>
              <a:ext cx="692113" cy="932350"/>
            </a:xfrm>
            <a:prstGeom prst="rect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3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NGS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WFS</a:t>
              </a:r>
            </a:p>
          </p:txBody>
        </p:sp>
        <p:cxnSp>
          <p:nvCxnSpPr>
            <p:cNvPr id="43" name="Connecteur droit avec flèche 18"/>
            <p:cNvCxnSpPr>
              <a:cxnSpLocks noChangeShapeType="1"/>
            </p:cNvCxnSpPr>
            <p:nvPr/>
          </p:nvCxnSpPr>
          <p:spPr bwMode="auto">
            <a:xfrm>
              <a:off x="-2066943" y="2330903"/>
              <a:ext cx="365740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er 45"/>
          <p:cNvGrpSpPr>
            <a:grpSpLocks/>
          </p:cNvGrpSpPr>
          <p:nvPr/>
        </p:nvGrpSpPr>
        <p:grpSpPr bwMode="auto">
          <a:xfrm>
            <a:off x="775990" y="4245942"/>
            <a:ext cx="4318000" cy="931863"/>
            <a:chOff x="-2211636" y="2877427"/>
            <a:chExt cx="4317771" cy="932350"/>
          </a:xfrm>
        </p:grpSpPr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445770" y="2877427"/>
              <a:ext cx="660365" cy="932350"/>
            </a:xfrm>
            <a:prstGeom prst="rect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0C0C0"/>
                </a:gs>
              </a:gsLst>
              <a:lin ang="5400000"/>
            </a:gradFill>
            <a:ln w="9525">
              <a:solidFill>
                <a:srgbClr val="BCBCBC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4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LGS</a:t>
              </a:r>
            </a:p>
            <a:p>
              <a:pPr algn="ctr">
                <a:defRPr/>
              </a:pPr>
              <a:r>
                <a:rPr lang="fr-FR" sz="1600" dirty="0">
                  <a:solidFill>
                    <a:srgbClr val="000000"/>
                  </a:solidFill>
                  <a:latin typeface="+mn-lt"/>
                  <a:ea typeface="+mn-ea"/>
                </a:rPr>
                <a:t>WFS</a:t>
              </a:r>
            </a:p>
          </p:txBody>
        </p:sp>
        <p:cxnSp>
          <p:nvCxnSpPr>
            <p:cNvPr id="46" name="Connecteur droit avec flèche 44"/>
            <p:cNvCxnSpPr>
              <a:cxnSpLocks noChangeShapeType="1"/>
            </p:cNvCxnSpPr>
            <p:nvPr/>
          </p:nvCxnSpPr>
          <p:spPr bwMode="auto">
            <a:xfrm flipV="1">
              <a:off x="-2211636" y="3407929"/>
              <a:ext cx="3657406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014990" y="4455492"/>
            <a:ext cx="925512" cy="915988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IR CAM</a:t>
            </a:r>
          </a:p>
        </p:txBody>
      </p:sp>
      <p:cxnSp>
        <p:nvCxnSpPr>
          <p:cNvPr id="48" name="Connecteur droit avec flèche 24"/>
          <p:cNvCxnSpPr>
            <a:cxnSpLocks noChangeShapeType="1"/>
            <a:endCxn id="47" idx="1"/>
          </p:cNvCxnSpPr>
          <p:nvPr/>
        </p:nvCxnSpPr>
        <p:spPr bwMode="auto">
          <a:xfrm>
            <a:off x="7151390" y="4164980"/>
            <a:ext cx="863600" cy="7477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80112" y="3824908"/>
            <a:ext cx="658812" cy="658812"/>
          </a:xfrm>
          <a:prstGeom prst="rect">
            <a:avLst/>
          </a:prstGeom>
          <a:gradFill rotWithShape="1">
            <a:gsLst>
              <a:gs pos="0">
                <a:srgbClr val="E2E2E2"/>
              </a:gs>
              <a:gs pos="100000">
                <a:srgbClr val="C0C0C0"/>
              </a:gs>
            </a:gsLst>
            <a:lin ang="5400000"/>
          </a:gradFill>
          <a:ln w="9525">
            <a:solidFill>
              <a:srgbClr val="BCBCB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DM</a:t>
            </a:r>
          </a:p>
        </p:txBody>
      </p:sp>
      <p:cxnSp>
        <p:nvCxnSpPr>
          <p:cNvPr id="36" name="Connecteur droit avec flèche 52"/>
          <p:cNvCxnSpPr>
            <a:cxnSpLocks noChangeShapeType="1"/>
            <a:stCxn id="34" idx="3"/>
            <a:endCxn id="24" idx="1"/>
          </p:cNvCxnSpPr>
          <p:nvPr/>
        </p:nvCxnSpPr>
        <p:spPr bwMode="auto">
          <a:xfrm>
            <a:off x="3693244" y="4153123"/>
            <a:ext cx="1886868" cy="119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ZoneTexte 8"/>
          <p:cNvSpPr txBox="1">
            <a:spLocks noChangeArrowheads="1"/>
          </p:cNvSpPr>
          <p:nvPr/>
        </p:nvSpPr>
        <p:spPr bwMode="auto">
          <a:xfrm>
            <a:off x="5940152" y="5157192"/>
            <a:ext cx="1646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fr-FR" dirty="0"/>
              <a:t>H</a:t>
            </a:r>
            <a:r>
              <a:rPr lang="fr-FR" dirty="0" smtClean="0"/>
              <a:t>igh </a:t>
            </a:r>
            <a:r>
              <a:rPr lang="fr-FR" dirty="0" err="1"/>
              <a:t>orders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4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this important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5040560"/>
          </a:xfrm>
        </p:spPr>
        <p:txBody>
          <a:bodyPr>
            <a:normAutofit lnSpcReduction="10000"/>
          </a:bodyPr>
          <a:lstStyle/>
          <a:p>
            <a:r>
              <a:rPr lang="en-GB" sz="1900" dirty="0" smtClean="0"/>
              <a:t>LGS-MOAO and LTAO haven’t been demonstrated</a:t>
            </a:r>
          </a:p>
          <a:p>
            <a:r>
              <a:rPr lang="en-GB" sz="1900" dirty="0" smtClean="0">
                <a:solidFill>
                  <a:srgbClr val="FF6600"/>
                </a:solidFill>
              </a:rPr>
              <a:t>The </a:t>
            </a:r>
            <a:r>
              <a:rPr lang="en-GB" sz="1900" dirty="0">
                <a:solidFill>
                  <a:srgbClr val="FF6600"/>
                </a:solidFill>
              </a:rPr>
              <a:t>E-ELT </a:t>
            </a:r>
            <a:r>
              <a:rPr lang="en-GB" sz="1900" dirty="0" smtClean="0">
                <a:solidFill>
                  <a:srgbClr val="FF6600"/>
                </a:solidFill>
              </a:rPr>
              <a:t>won’t work without AO</a:t>
            </a:r>
            <a:endParaRPr lang="en-GB" sz="1900" dirty="0">
              <a:solidFill>
                <a:srgbClr val="FF6600"/>
              </a:solidFill>
            </a:endParaRPr>
          </a:p>
          <a:p>
            <a:pPr lvl="1"/>
            <a:r>
              <a:rPr lang="en-GB" dirty="0"/>
              <a:t>Telescope vibrations, structure induced </a:t>
            </a:r>
            <a:r>
              <a:rPr lang="en-GB" dirty="0" smtClean="0"/>
              <a:t>turbulence, etc., will mean you have to run with AO to get an image</a:t>
            </a:r>
            <a:endParaRPr lang="en-GB" dirty="0"/>
          </a:p>
          <a:p>
            <a:pPr lvl="1"/>
            <a:r>
              <a:rPr lang="en-GB" dirty="0"/>
              <a:t>Even the active optics system is a 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5-layer </a:t>
            </a: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multi-conjugate system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List of untested/untried techniques essential to E-ELT operation will be developed using CANARY is large…</a:t>
            </a:r>
          </a:p>
          <a:p>
            <a:pPr lvl="2"/>
            <a:r>
              <a:rPr lang="en-GB" sz="1100" dirty="0" smtClean="0"/>
              <a:t>Open-loop </a:t>
            </a:r>
            <a:r>
              <a:rPr lang="en-GB" sz="1100" dirty="0" err="1" smtClean="0"/>
              <a:t>wavefront</a:t>
            </a:r>
            <a:r>
              <a:rPr lang="en-GB" sz="1100" dirty="0" smtClean="0"/>
              <a:t> control</a:t>
            </a:r>
          </a:p>
          <a:p>
            <a:pPr lvl="2"/>
            <a:r>
              <a:rPr lang="en-GB" sz="1100" dirty="0" smtClean="0"/>
              <a:t>Pseudo open-loop tomography</a:t>
            </a:r>
          </a:p>
          <a:p>
            <a:pPr lvl="2"/>
            <a:r>
              <a:rPr lang="en-GB" sz="1100" dirty="0" smtClean="0"/>
              <a:t>Effect of LGS fratricide and elongation under controlled conditions</a:t>
            </a:r>
          </a:p>
          <a:p>
            <a:pPr lvl="2"/>
            <a:r>
              <a:rPr lang="en-GB" sz="1100" dirty="0" smtClean="0"/>
              <a:t>Split closed-loop woofer/open-loop tweeter control</a:t>
            </a:r>
          </a:p>
          <a:p>
            <a:pPr lvl="2"/>
            <a:r>
              <a:rPr lang="en-GB" sz="1100" dirty="0" smtClean="0"/>
              <a:t>On-sky calibration techniques</a:t>
            </a:r>
          </a:p>
          <a:p>
            <a:pPr lvl="2"/>
            <a:r>
              <a:rPr lang="en-GB" sz="1100" dirty="0" smtClean="0"/>
              <a:t>On-sky algorithm testing</a:t>
            </a:r>
          </a:p>
          <a:p>
            <a:pPr lvl="2"/>
            <a:r>
              <a:rPr lang="en-GB" sz="1100" dirty="0" smtClean="0"/>
              <a:t>Mixed LGS/NGS tomography</a:t>
            </a:r>
          </a:p>
          <a:p>
            <a:pPr lvl="2"/>
            <a:r>
              <a:rPr lang="en-GB" sz="1100" dirty="0" smtClean="0"/>
              <a:t>On-line turbulence profiling and system optimisation</a:t>
            </a:r>
          </a:p>
          <a:p>
            <a:pPr lvl="2"/>
            <a:r>
              <a:rPr lang="en-GB" sz="1100" dirty="0" smtClean="0"/>
              <a:t>More…</a:t>
            </a:r>
            <a:endParaRPr lang="en-GB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343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 smtClean="0"/>
          </a:p>
          <a:p>
            <a:r>
              <a:rPr lang="en-GB" sz="2800" dirty="0" smtClean="0"/>
              <a:t>Tomography in Adaptive Optics</a:t>
            </a:r>
          </a:p>
          <a:p>
            <a:r>
              <a:rPr lang="en-GB" sz="2800" dirty="0" smtClean="0"/>
              <a:t>Multiple Object Adaptive Optics</a:t>
            </a:r>
          </a:p>
          <a:p>
            <a:r>
              <a:rPr lang="en-GB" sz="2800" dirty="0" smtClean="0"/>
              <a:t>CANARY Status and Results</a:t>
            </a:r>
          </a:p>
          <a:p>
            <a:r>
              <a:rPr lang="en-GB" sz="2800" dirty="0" smtClean="0"/>
              <a:t>Impact on future AO systems</a:t>
            </a:r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303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CANARY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37112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/>
              <a:t>CANARY is the </a:t>
            </a:r>
            <a:r>
              <a:rPr lang="en-GB" sz="2000" dirty="0">
                <a:solidFill>
                  <a:srgbClr val="FF6600"/>
                </a:solidFill>
              </a:rPr>
              <a:t>only on-sky capable system in the world</a:t>
            </a:r>
            <a:r>
              <a:rPr lang="en-GB" sz="2000" dirty="0"/>
              <a:t> that has the same multi-DM + WFS configuration that is proposed for the E-ELT</a:t>
            </a:r>
          </a:p>
          <a:p>
            <a:r>
              <a:rPr lang="en-GB" sz="2000" dirty="0" smtClean="0"/>
              <a:t>It is the only AO system that can be </a:t>
            </a:r>
            <a:r>
              <a:rPr lang="en-GB" sz="2000" dirty="0" smtClean="0">
                <a:solidFill>
                  <a:srgbClr val="FF6600"/>
                </a:solidFill>
              </a:rPr>
              <a:t>reconfigured to add/remove hardware subsystems</a:t>
            </a:r>
          </a:p>
          <a:p>
            <a:r>
              <a:rPr lang="en-GB" sz="2000" dirty="0" smtClean="0"/>
              <a:t>Linux-based real-time control system allows </a:t>
            </a:r>
            <a:r>
              <a:rPr lang="en-GB" sz="2000" dirty="0" smtClean="0">
                <a:solidFill>
                  <a:srgbClr val="FF6600"/>
                </a:solidFill>
              </a:rPr>
              <a:t>easy implementation of new software/algorithms.</a:t>
            </a:r>
          </a:p>
          <a:p>
            <a:r>
              <a:rPr lang="en-GB" sz="2000" dirty="0" smtClean="0"/>
              <a:t>All of this is made possible by the </a:t>
            </a:r>
            <a:r>
              <a:rPr lang="en-GB" sz="2000" dirty="0" smtClean="0">
                <a:solidFill>
                  <a:srgbClr val="FF6600"/>
                </a:solidFill>
              </a:rPr>
              <a:t>unique infrastructure present at the WHT</a:t>
            </a:r>
          </a:p>
          <a:p>
            <a:pPr lvl="2"/>
            <a:r>
              <a:rPr lang="en-GB" sz="1800" dirty="0" smtClean="0"/>
              <a:t>Large enough telescope to do tomography</a:t>
            </a:r>
          </a:p>
          <a:p>
            <a:pPr lvl="2"/>
            <a:r>
              <a:rPr lang="en-GB" sz="1800" dirty="0" smtClean="0"/>
              <a:t>Large, gravity stable </a:t>
            </a:r>
            <a:r>
              <a:rPr lang="en-GB" sz="1800" dirty="0" err="1" smtClean="0"/>
              <a:t>Nasmyth</a:t>
            </a:r>
            <a:r>
              <a:rPr lang="en-GB" sz="1800" dirty="0" smtClean="0"/>
              <a:t> platform</a:t>
            </a:r>
          </a:p>
          <a:p>
            <a:pPr lvl="2"/>
            <a:r>
              <a:rPr lang="en-GB" sz="1800" dirty="0" smtClean="0"/>
              <a:t>Laser guide star launch system</a:t>
            </a:r>
          </a:p>
          <a:p>
            <a:r>
              <a:rPr lang="en-GB" sz="2100" dirty="0" smtClean="0"/>
              <a:t>New collaborations (since Phase A results published) started with</a:t>
            </a:r>
          </a:p>
          <a:p>
            <a:pPr lvl="2"/>
            <a:r>
              <a:rPr lang="en-GB" dirty="0" smtClean="0"/>
              <a:t>INAF </a:t>
            </a:r>
            <a:r>
              <a:rPr lang="en-GB" dirty="0" err="1" smtClean="0"/>
              <a:t>Arcetri</a:t>
            </a:r>
            <a:r>
              <a:rPr lang="en-GB" dirty="0" smtClean="0"/>
              <a:t> (LGS Pyramid </a:t>
            </a:r>
            <a:r>
              <a:rPr lang="en-GB" dirty="0" err="1" smtClean="0"/>
              <a:t>wavefront</a:t>
            </a:r>
            <a:r>
              <a:rPr lang="en-GB" dirty="0" smtClean="0"/>
              <a:t> sensors)</a:t>
            </a:r>
          </a:p>
          <a:p>
            <a:pPr lvl="2"/>
            <a:r>
              <a:rPr lang="en-GB" dirty="0" err="1" smtClean="0"/>
              <a:t>Observatoire</a:t>
            </a:r>
            <a:r>
              <a:rPr lang="en-GB" dirty="0" smtClean="0"/>
              <a:t> de Lyon (Fractal Iterative Method for </a:t>
            </a:r>
            <a:r>
              <a:rPr lang="en-GB" dirty="0" err="1" smtClean="0"/>
              <a:t>wavefront</a:t>
            </a:r>
            <a:r>
              <a:rPr lang="en-GB" dirty="0" smtClean="0"/>
              <a:t> reconstruction)</a:t>
            </a:r>
          </a:p>
          <a:p>
            <a:pPr lvl="2"/>
            <a:r>
              <a:rPr lang="en-GB" dirty="0" smtClean="0"/>
              <a:t>ONERA/L2TI (LQG </a:t>
            </a:r>
            <a:r>
              <a:rPr lang="en-GB" dirty="0" err="1" smtClean="0"/>
              <a:t>wavefront</a:t>
            </a:r>
            <a:r>
              <a:rPr lang="en-GB" dirty="0" smtClean="0"/>
              <a:t> control)</a:t>
            </a:r>
          </a:p>
          <a:p>
            <a:pPr lvl="2"/>
            <a:r>
              <a:rPr lang="en-GB" dirty="0" smtClean="0"/>
              <a:t>ESO/ATLAS team (Driver behind C1 configuration)</a:t>
            </a:r>
          </a:p>
          <a:p>
            <a:pPr lvl="2"/>
            <a:r>
              <a:rPr lang="en-GB" dirty="0" smtClean="0"/>
              <a:t>ESO (Sodium LGS elongation study)</a:t>
            </a:r>
          </a:p>
          <a:p>
            <a:pPr lvl="2"/>
            <a:r>
              <a:rPr lang="en-GB" dirty="0" err="1" smtClean="0"/>
              <a:t>GranTeCan</a:t>
            </a:r>
            <a:r>
              <a:rPr lang="en-GB" dirty="0" smtClean="0"/>
              <a:t> (WFS interfacing and real-time control)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CANARY has shown that </a:t>
            </a:r>
            <a:r>
              <a:rPr lang="en-GB" dirty="0" smtClean="0">
                <a:solidFill>
                  <a:srgbClr val="FF6600"/>
                </a:solidFill>
              </a:rPr>
              <a:t>open-loop tomography works</a:t>
            </a:r>
          </a:p>
          <a:p>
            <a:pPr lvl="1"/>
            <a:r>
              <a:rPr lang="en-GB" dirty="0" smtClean="0"/>
              <a:t>Predicted and actual on-sky performance match </a:t>
            </a:r>
            <a:r>
              <a:rPr lang="en-GB" dirty="0"/>
              <a:t>well </a:t>
            </a:r>
            <a:r>
              <a:rPr lang="en-GB" dirty="0" smtClean="0"/>
              <a:t>(more </a:t>
            </a:r>
            <a:r>
              <a:rPr lang="en-GB" dirty="0"/>
              <a:t>work to be done on the </a:t>
            </a:r>
            <a:r>
              <a:rPr lang="en-GB" dirty="0" smtClean="0"/>
              <a:t>comparisons though!)</a:t>
            </a:r>
          </a:p>
          <a:p>
            <a:pPr lvl="1"/>
            <a:r>
              <a:rPr lang="en-GB" dirty="0"/>
              <a:t>Error budget is complicated</a:t>
            </a:r>
          </a:p>
          <a:p>
            <a:r>
              <a:rPr lang="en-GB" dirty="0" smtClean="0">
                <a:solidFill>
                  <a:srgbClr val="FF6600"/>
                </a:solidFill>
              </a:rPr>
              <a:t>Phase B will be on-sky in under 2 months</a:t>
            </a:r>
            <a:r>
              <a:rPr lang="en-GB" dirty="0" smtClean="0"/>
              <a:t> and demonstrate split NGS/LGS tomography</a:t>
            </a:r>
          </a:p>
          <a:p>
            <a:r>
              <a:rPr lang="en-GB" dirty="0" smtClean="0"/>
              <a:t>CANARY installed at the WHT is the only system in the world that can perform on-sky investigation of many of the unsolved issues relating to E-ELT telescope and future AO instrument design</a:t>
            </a:r>
          </a:p>
        </p:txBody>
      </p:sp>
    </p:spTree>
    <p:extLst>
      <p:ext uri="{BB962C8B-B14F-4D97-AF65-F5344CB8AC3E}">
        <p14:creationId xmlns:p14="http://schemas.microsoft.com/office/powerpoint/2010/main" val="2520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AO4ELTs, Paris 2009</a:t>
            </a:r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CANARY: NGS/LGS MOAO demonstrator</a:t>
            </a:r>
          </a:p>
        </p:txBody>
      </p:sp>
      <p:pic>
        <p:nvPicPr>
          <p:cNvPr id="116807" name="Picture 71" descr="glas1_rot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6838"/>
            <a:ext cx="871537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665162"/>
          </a:xfrm>
        </p:spPr>
        <p:txBody>
          <a:bodyPr>
            <a:normAutofit fontScale="90000"/>
          </a:bodyPr>
          <a:lstStyle/>
          <a:p>
            <a:r>
              <a:rPr lang="en-GB"/>
              <a:t>The CANARY team</a:t>
            </a: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sz="2400"/>
          </a:p>
          <a:p>
            <a:pPr>
              <a:buFont typeface="Wingdings" pitchFamily="2" charset="2"/>
              <a:buNone/>
            </a:pPr>
            <a:endParaRPr lang="en-GB" sz="2400"/>
          </a:p>
          <a:p>
            <a:pPr>
              <a:buFont typeface="Wingdings" pitchFamily="2" charset="2"/>
              <a:buNone/>
            </a:pPr>
            <a:endParaRPr lang="en-GB" sz="2400"/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aphicFrame>
        <p:nvGraphicFramePr>
          <p:cNvPr id="116817" name="Group 8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079546"/>
              </p:ext>
            </p:extLst>
          </p:nvPr>
        </p:nvGraphicFramePr>
        <p:xfrm>
          <a:off x="683568" y="836712"/>
          <a:ext cx="8003232" cy="4353281"/>
        </p:xfrm>
        <a:graphic>
          <a:graphicData uri="http://schemas.openxmlformats.org/drawingml/2006/table">
            <a:tbl>
              <a:tblPr/>
              <a:tblGrid>
                <a:gridCol w="2163165"/>
                <a:gridCol w="5840067"/>
              </a:tblGrid>
              <a:tr h="62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Durham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Richard Myers, Gordon Talbot, Nigel Dipper, Deli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Geng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Eddy Younger, Alastair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Basden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Colin Dunlop,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Nik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Looker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Tim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Butterley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Laura Young, Simon Blake, Sofia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Dimoudi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Paul Clark,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Nazim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Bharmal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Richard Wilson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Harry Shepherd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Observatoire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de Paris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Zoltán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Hubert, Gerard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Rousset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Eric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Gendron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Fabrice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Vidal, Damien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Gratadour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Aglae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Kellerer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Michel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Marteaud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Fanny Chemla,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Phillipe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Laporte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Jean-Michel Huet,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Matthieu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Brangier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Olivier Martin, Mathieu Cohen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UKATC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Andy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Longmore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David Henry, Stephen Todd, Colin Dickson, Brian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Stobie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David Atkinson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ONERA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Jean-Marc Conan,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Gaetano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Sevo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Thierry Fusco,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Clelia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Robert, Nicolas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Vedrenne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ING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Jure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Skvarc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Juerg Rey, Neil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O’Mahoney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Tibor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Agocs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Diego Cano, Don Carlos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Abrams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PUC Santiago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Andres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Guesalaga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Dani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Guzman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L2TI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Caroline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Kulscar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Henri-Francois Raynaud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Engineering and Project Solutions Ltd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Kevin Dee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14" name="Rectangle 78"/>
          <p:cNvSpPr>
            <a:spLocks noChangeArrowheads="1"/>
          </p:cNvSpPr>
          <p:nvPr/>
        </p:nvSpPr>
        <p:spPr bwMode="auto">
          <a:xfrm>
            <a:off x="473968" y="5202486"/>
            <a:ext cx="8229600" cy="16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CANARY project is supported via the following funding bodies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STFC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UK E-ELT Design Study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EU FP7 Preparatory fund WP9000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ANR </a:t>
            </a:r>
            <a:r>
              <a:rPr lang="en-GB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Maui</a:t>
            </a: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INSU, </a:t>
            </a:r>
            <a:r>
              <a:rPr lang="en-GB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Observatoire</a:t>
            </a: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Paris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FP7 OPTICON JRA1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Adaptive optics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Technique for the correction of images distorted by the passage of light through a turbulent medium</a:t>
            </a:r>
          </a:p>
          <a:p>
            <a:r>
              <a:rPr lang="en-GB" dirty="0" smtClean="0"/>
              <a:t>Restores telescope resolution, concentrates light to allow shorter exposures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771800" y="2708920"/>
            <a:ext cx="4070394" cy="3465676"/>
            <a:chOff x="2195736" y="2204864"/>
            <a:chExt cx="4646458" cy="39697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2" y="2204864"/>
              <a:ext cx="4261554" cy="3874140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195736" y="5805264"/>
              <a:ext cx="1060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Before AO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0152" y="3140968"/>
              <a:ext cx="902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After AO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7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 Systems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56184"/>
            <a:ext cx="5042520" cy="2836912"/>
          </a:xfrm>
        </p:spPr>
        <p:txBody>
          <a:bodyPr/>
          <a:lstStyle/>
          <a:p>
            <a:r>
              <a:rPr lang="en-GB" dirty="0" smtClean="0"/>
              <a:t>First generation systems suffered from low </a:t>
            </a:r>
            <a:r>
              <a:rPr lang="en-GB" dirty="0" smtClean="0">
                <a:solidFill>
                  <a:srgbClr val="FF6600"/>
                </a:solidFill>
              </a:rPr>
              <a:t>sky coverage</a:t>
            </a:r>
            <a:r>
              <a:rPr lang="en-GB" dirty="0" smtClean="0"/>
              <a:t> and narrow </a:t>
            </a:r>
            <a:r>
              <a:rPr lang="en-GB" dirty="0" smtClean="0">
                <a:solidFill>
                  <a:srgbClr val="FF6600"/>
                </a:solidFill>
              </a:rPr>
              <a:t>field of view</a:t>
            </a:r>
          </a:p>
          <a:p>
            <a:pPr lvl="1"/>
            <a:r>
              <a:rPr lang="en-GB" dirty="0" smtClean="0"/>
              <a:t>Complex to use and understand</a:t>
            </a:r>
          </a:p>
          <a:p>
            <a:pPr lvl="1"/>
            <a:r>
              <a:rPr lang="en-GB" dirty="0" smtClean="0"/>
              <a:t>Still produced interesting (if sparse) results</a:t>
            </a:r>
          </a:p>
          <a:p>
            <a:r>
              <a:rPr lang="en-GB" dirty="0" smtClean="0"/>
              <a:t>Second/third generation systems improved sky coverage (</a:t>
            </a:r>
            <a:r>
              <a:rPr lang="en-GB" dirty="0" smtClean="0">
                <a:solidFill>
                  <a:srgbClr val="FF6600"/>
                </a:solidFill>
              </a:rPr>
              <a:t>LGS</a:t>
            </a:r>
            <a:r>
              <a:rPr lang="en-GB" dirty="0" smtClean="0"/>
              <a:t>), more </a:t>
            </a:r>
            <a:r>
              <a:rPr lang="en-GB" dirty="0" smtClean="0">
                <a:solidFill>
                  <a:srgbClr val="FF6600"/>
                </a:solidFill>
              </a:rPr>
              <a:t>reliable</a:t>
            </a:r>
            <a:r>
              <a:rPr lang="en-GB" dirty="0" smtClean="0"/>
              <a:t> and were able to cope with varying atmospheric conditions.</a:t>
            </a:r>
          </a:p>
          <a:p>
            <a:r>
              <a:rPr lang="en-GB" dirty="0" smtClean="0"/>
              <a:t>Field of view remains a problem…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2725" r="3020" b="2549"/>
          <a:stretch/>
        </p:blipFill>
        <p:spPr bwMode="auto">
          <a:xfrm>
            <a:off x="5772150" y="485775"/>
            <a:ext cx="2838450" cy="281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27840" r="64375" b="16752"/>
          <a:stretch/>
        </p:blipFill>
        <p:spPr bwMode="auto">
          <a:xfrm rot="5400000">
            <a:off x="1693641" y="3499048"/>
            <a:ext cx="1997443" cy="38735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332656"/>
            <a:ext cx="216024" cy="276999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64088" y="3429000"/>
            <a:ext cx="2664296" cy="2661101"/>
            <a:chOff x="5364088" y="3429000"/>
            <a:chExt cx="2664296" cy="2661101"/>
          </a:xfrm>
        </p:grpSpPr>
        <p:pic>
          <p:nvPicPr>
            <p:cNvPr id="4101" name="Picture 5" descr="http://www.nature.com/nature/journal/v442/n7104/images/nature05052-f3.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1008"/>
              <a:ext cx="2546648" cy="258909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812360" y="3429000"/>
              <a:ext cx="216024" cy="276999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2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99992" y="4293096"/>
            <a:ext cx="216024" cy="276999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6165304"/>
            <a:ext cx="3960440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 smtClean="0"/>
              <a:t>See e.g. </a:t>
            </a:r>
            <a:r>
              <a:rPr lang="en-GB" sz="1200" dirty="0" err="1" smtClean="0"/>
              <a:t>Ghez</a:t>
            </a:r>
            <a:r>
              <a:rPr lang="en-GB" sz="1200" dirty="0" smtClean="0"/>
              <a:t> </a:t>
            </a:r>
            <a:r>
              <a:rPr lang="en-GB" sz="1200" i="1" dirty="0" smtClean="0"/>
              <a:t>et al</a:t>
            </a:r>
            <a:r>
              <a:rPr lang="en-GB" sz="1200" dirty="0" smtClean="0"/>
              <a:t> </a:t>
            </a:r>
            <a:r>
              <a:rPr lang="en-GB" sz="1200" dirty="0" err="1" smtClean="0"/>
              <a:t>ApJ</a:t>
            </a:r>
            <a:r>
              <a:rPr lang="en-GB" sz="1200" dirty="0" smtClean="0"/>
              <a:t> </a:t>
            </a:r>
            <a:r>
              <a:rPr lang="en-GB" sz="1200" b="1" dirty="0" smtClean="0"/>
              <a:t>689</a:t>
            </a:r>
            <a:r>
              <a:rPr lang="en-GB" sz="1200" dirty="0" smtClean="0"/>
              <a:t>, 1044 (2008) </a:t>
            </a:r>
          </a:p>
          <a:p>
            <a:pPr marL="228600" indent="-228600">
              <a:buAutoNum type="arabicPeriod"/>
            </a:pPr>
            <a:r>
              <a:rPr lang="en-GB" sz="1200" dirty="0" err="1" smtClean="0"/>
              <a:t>Genzel</a:t>
            </a:r>
            <a:r>
              <a:rPr lang="en-GB" sz="1200" dirty="0" smtClean="0"/>
              <a:t> </a:t>
            </a:r>
            <a:r>
              <a:rPr lang="en-GB" sz="1200" i="1" dirty="0" smtClean="0"/>
              <a:t>et al</a:t>
            </a:r>
            <a:r>
              <a:rPr lang="en-GB" sz="1200" dirty="0" smtClean="0"/>
              <a:t>, Nature </a:t>
            </a:r>
            <a:r>
              <a:rPr lang="en-GB" sz="1200" b="1" dirty="0" smtClean="0"/>
              <a:t>442</a:t>
            </a:r>
            <a:r>
              <a:rPr lang="en-GB" sz="1200" dirty="0" smtClean="0"/>
              <a:t>, 786-789 (2006)</a:t>
            </a:r>
          </a:p>
          <a:p>
            <a:pPr marL="228600" indent="-228600">
              <a:buAutoNum type="arabicPeriod"/>
            </a:pPr>
            <a:r>
              <a:rPr lang="en-GB" sz="1200" dirty="0" err="1" smtClean="0"/>
              <a:t>Marchis</a:t>
            </a:r>
            <a:r>
              <a:rPr lang="en-GB" sz="1200" dirty="0" smtClean="0"/>
              <a:t> </a:t>
            </a:r>
            <a:r>
              <a:rPr lang="en-GB" sz="1200" i="1" dirty="0" smtClean="0"/>
              <a:t>et al</a:t>
            </a:r>
            <a:r>
              <a:rPr lang="en-GB" sz="1200" dirty="0" smtClean="0"/>
              <a:t>, Icarus </a:t>
            </a:r>
            <a:r>
              <a:rPr lang="en-GB" sz="1200" b="1" dirty="0" smtClean="0"/>
              <a:t>176</a:t>
            </a:r>
            <a:r>
              <a:rPr lang="en-GB" sz="1200" dirty="0" smtClean="0"/>
              <a:t>, 96-122 (2002)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975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94"/>
          <p:cNvSpPr/>
          <p:nvPr/>
        </p:nvSpPr>
        <p:spPr>
          <a:xfrm>
            <a:off x="880132" y="2159750"/>
            <a:ext cx="3619860" cy="3506630"/>
          </a:xfrm>
          <a:prstGeom prst="ellipse">
            <a:avLst/>
          </a:prstGeom>
          <a:noFill/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tomography help AO?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99592" y="2160000"/>
            <a:ext cx="3619860" cy="350663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2849383" y="3664717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969651" y="4144328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319726" y="3501290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2403795" y="3138376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775118" y="4528017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3245461" y="2928052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3715804" y="3841373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3253867" y="4755579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2043916" y="2927168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1526363" y="3856647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2010677" y="4729952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5-Point Star 37"/>
          <p:cNvSpPr/>
          <p:nvPr/>
        </p:nvSpPr>
        <p:spPr>
          <a:xfrm>
            <a:off x="2687837" y="4105237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5-Point Star 38"/>
          <p:cNvSpPr/>
          <p:nvPr/>
        </p:nvSpPr>
        <p:spPr>
          <a:xfrm>
            <a:off x="2767883" y="3390452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2839140" y="3099481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/>
          <p:cNvSpPr/>
          <p:nvPr/>
        </p:nvSpPr>
        <p:spPr>
          <a:xfrm>
            <a:off x="2403795" y="4033295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1970526" y="3470064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5-Point Star 42"/>
          <p:cNvSpPr/>
          <p:nvPr/>
        </p:nvSpPr>
        <p:spPr>
          <a:xfrm>
            <a:off x="3238402" y="4273755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4860032" y="1988840"/>
            <a:ext cx="3352070" cy="3538314"/>
            <a:chOff x="4860032" y="1988840"/>
            <a:chExt cx="3352070" cy="3538314"/>
          </a:xfrm>
        </p:grpSpPr>
        <p:grpSp>
          <p:nvGrpSpPr>
            <p:cNvPr id="44" name="Group 43"/>
            <p:cNvGrpSpPr/>
            <p:nvPr/>
          </p:nvGrpSpPr>
          <p:grpSpPr>
            <a:xfrm>
              <a:off x="5920866" y="1988840"/>
              <a:ext cx="1343806" cy="3538314"/>
              <a:chOff x="3028443" y="1357643"/>
              <a:chExt cx="2325289" cy="5244703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028443" y="1357643"/>
                <a:ext cx="2325289" cy="4771381"/>
                <a:chOff x="3028443" y="1537939"/>
                <a:chExt cx="2325289" cy="4771381"/>
              </a:xfrm>
            </p:grpSpPr>
            <p:sp>
              <p:nvSpPr>
                <p:cNvPr id="47" name="5-Point Star 46"/>
                <p:cNvSpPr/>
                <p:nvPr/>
              </p:nvSpPr>
              <p:spPr>
                <a:xfrm>
                  <a:off x="4110923" y="1537939"/>
                  <a:ext cx="216024" cy="216024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028443" y="1988839"/>
                  <a:ext cx="2293900" cy="180020"/>
                </a:xfrm>
                <a:prstGeom prst="ellipse">
                  <a:avLst/>
                </a:prstGeom>
                <a:solidFill>
                  <a:srgbClr val="C00000">
                    <a:alpha val="29000"/>
                  </a:srgbClr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9" name="Straight Connector 48"/>
                <p:cNvCxnSpPr>
                  <a:stCxn id="48" idx="2"/>
                </p:cNvCxnSpPr>
                <p:nvPr/>
              </p:nvCxnSpPr>
              <p:spPr>
                <a:xfrm>
                  <a:off x="3028443" y="2078849"/>
                  <a:ext cx="31389" cy="295232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48" idx="6"/>
                </p:cNvCxnSpPr>
                <p:nvPr/>
              </p:nvCxnSpPr>
              <p:spPr>
                <a:xfrm>
                  <a:off x="5322343" y="2078849"/>
                  <a:ext cx="31389" cy="2952329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059832" y="5031178"/>
                  <a:ext cx="1159103" cy="1278142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4218935" y="5031178"/>
                  <a:ext cx="1134797" cy="1278142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3779912" y="6146140"/>
                <a:ext cx="906795" cy="456206"/>
              </a:xfrm>
              <a:prstGeom prst="rect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cap="small" dirty="0" smtClean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860032" y="1988840"/>
              <a:ext cx="2577080" cy="3472758"/>
              <a:chOff x="1192802" y="1357643"/>
              <a:chExt cx="4459318" cy="514753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192802" y="1357643"/>
                <a:ext cx="4160930" cy="4771381"/>
                <a:chOff x="1192802" y="1537939"/>
                <a:chExt cx="4160930" cy="4771381"/>
              </a:xfrm>
            </p:grpSpPr>
            <p:sp>
              <p:nvSpPr>
                <p:cNvPr id="56" name="5-Point Star 55"/>
                <p:cNvSpPr/>
                <p:nvPr/>
              </p:nvSpPr>
              <p:spPr>
                <a:xfrm>
                  <a:off x="2163396" y="1537939"/>
                  <a:ext cx="216024" cy="216024"/>
                </a:xfrm>
                <a:prstGeom prst="star5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192802" y="1988840"/>
                  <a:ext cx="2293900" cy="180020"/>
                </a:xfrm>
                <a:prstGeom prst="ellipse">
                  <a:avLst/>
                </a:prstGeom>
                <a:solidFill>
                  <a:schemeClr val="accent4">
                    <a:lumMod val="75000"/>
                    <a:alpha val="41000"/>
                  </a:schemeClr>
                </a:solidFill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8" name="Straight Connector 57"/>
                <p:cNvCxnSpPr>
                  <a:endCxn id="57" idx="2"/>
                </p:cNvCxnSpPr>
                <p:nvPr/>
              </p:nvCxnSpPr>
              <p:spPr>
                <a:xfrm flipH="1" flipV="1">
                  <a:off x="1192802" y="2078850"/>
                  <a:ext cx="1867030" cy="2952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endCxn id="57" idx="6"/>
                </p:cNvCxnSpPr>
                <p:nvPr/>
              </p:nvCxnSpPr>
              <p:spPr>
                <a:xfrm flipH="1" flipV="1">
                  <a:off x="3486702" y="2078850"/>
                  <a:ext cx="1867030" cy="2952328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3059832" y="5031178"/>
                  <a:ext cx="1872208" cy="12781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932040" y="5031178"/>
                  <a:ext cx="421692" cy="12781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/>
              <p:cNvSpPr txBox="1"/>
              <p:nvPr/>
            </p:nvSpPr>
            <p:spPr>
              <a:xfrm>
                <a:off x="4745325" y="6162422"/>
                <a:ext cx="906795" cy="342753"/>
              </a:xfrm>
              <a:prstGeom prst="rect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cap="small" dirty="0" smtClean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747873" y="1988840"/>
              <a:ext cx="2464229" cy="3448800"/>
              <a:chOff x="2729101" y="1357643"/>
              <a:chExt cx="4264043" cy="511201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059832" y="1357643"/>
                <a:ext cx="3933312" cy="4771381"/>
                <a:chOff x="3059832" y="1537939"/>
                <a:chExt cx="3933312" cy="4771381"/>
              </a:xfrm>
            </p:grpSpPr>
            <p:sp>
              <p:nvSpPr>
                <p:cNvPr id="65" name="5-Point Star 64"/>
                <p:cNvSpPr/>
                <p:nvPr/>
              </p:nvSpPr>
              <p:spPr>
                <a:xfrm>
                  <a:off x="5875041" y="1537939"/>
                  <a:ext cx="216024" cy="216024"/>
                </a:xfrm>
                <a:prstGeom prst="star5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699244" y="1988839"/>
                  <a:ext cx="2293900" cy="180020"/>
                </a:xfrm>
                <a:prstGeom prst="ellipse">
                  <a:avLst/>
                </a:prstGeom>
                <a:solidFill>
                  <a:schemeClr val="accent4">
                    <a:lumMod val="75000"/>
                    <a:alpha val="41000"/>
                  </a:schemeClr>
                </a:solidFill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7" name="Straight Connector 66"/>
                <p:cNvCxnSpPr>
                  <a:endCxn id="66" idx="2"/>
                </p:cNvCxnSpPr>
                <p:nvPr/>
              </p:nvCxnSpPr>
              <p:spPr>
                <a:xfrm flipV="1">
                  <a:off x="3059832" y="2078849"/>
                  <a:ext cx="1639412" cy="29523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endCxn id="66" idx="6"/>
                </p:cNvCxnSpPr>
                <p:nvPr/>
              </p:nvCxnSpPr>
              <p:spPr>
                <a:xfrm flipV="1">
                  <a:off x="5353732" y="2078849"/>
                  <a:ext cx="1639412" cy="2952329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3059832" y="5031178"/>
                  <a:ext cx="288032" cy="12781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347864" y="5031178"/>
                  <a:ext cx="2005868" cy="1278142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>
                <a:off x="2729101" y="6158069"/>
                <a:ext cx="906795" cy="311593"/>
              </a:xfrm>
              <a:prstGeom prst="rect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cap="small" dirty="0" smtClean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188690" y="2667758"/>
              <a:ext cx="1881272" cy="1447211"/>
              <a:chOff x="3491880" y="2363976"/>
              <a:chExt cx="3255309" cy="2145144"/>
            </a:xfrm>
          </p:grpSpPr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75" t="16699" r="5259" b="41650"/>
              <a:stretch/>
            </p:blipFill>
            <p:spPr bwMode="auto">
              <a:xfrm>
                <a:off x="4350798" y="2363976"/>
                <a:ext cx="2396391" cy="144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82" r="11614" b="13327"/>
              <a:stretch/>
            </p:blipFill>
            <p:spPr bwMode="auto">
              <a:xfrm>
                <a:off x="3962769" y="3113111"/>
                <a:ext cx="2210669" cy="416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8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90" r="18911" b="-8316"/>
              <a:stretch/>
            </p:blipFill>
            <p:spPr bwMode="auto">
              <a:xfrm>
                <a:off x="3491880" y="3934800"/>
                <a:ext cx="2232248" cy="57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5126926" y="2628591"/>
              <a:ext cx="1894045" cy="1486378"/>
              <a:chOff x="1654629" y="2305920"/>
              <a:chExt cx="3277411" cy="2203200"/>
            </a:xfrm>
          </p:grpSpPr>
          <p:pic>
            <p:nvPicPr>
              <p:cNvPr id="76" name="Picture 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27" t="2" r="53193" b="20134"/>
              <a:stretch/>
            </p:blipFill>
            <p:spPr bwMode="auto">
              <a:xfrm>
                <a:off x="1654629" y="2305920"/>
                <a:ext cx="2125283" cy="277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7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06" r="42685"/>
              <a:stretch/>
            </p:blipFill>
            <p:spPr bwMode="auto">
              <a:xfrm>
                <a:off x="2163396" y="3119455"/>
                <a:ext cx="2163551" cy="481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52" r="32849" b="-8316"/>
              <a:stretch/>
            </p:blipFill>
            <p:spPr bwMode="auto">
              <a:xfrm>
                <a:off x="2598057" y="3934800"/>
                <a:ext cx="2333983" cy="57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8" r="28161"/>
            <a:stretch/>
          </p:blipFill>
          <p:spPr bwMode="auto">
            <a:xfrm>
              <a:off x="5939005" y="2628577"/>
              <a:ext cx="1307526" cy="1452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Oval 80"/>
            <p:cNvSpPr/>
            <p:nvPr/>
          </p:nvSpPr>
          <p:spPr>
            <a:xfrm>
              <a:off x="5929254" y="4284999"/>
              <a:ext cx="1325666" cy="121450"/>
            </a:xfrm>
            <a:prstGeom prst="ellipse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2700000" scaled="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436096" y="3861048"/>
            <a:ext cx="23042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220072" y="3284984"/>
            <a:ext cx="2736304" cy="8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004048" y="2708920"/>
            <a:ext cx="309634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899592" y="2154618"/>
            <a:ext cx="3619860" cy="3506630"/>
          </a:xfrm>
          <a:prstGeom prst="ellipse">
            <a:avLst/>
          </a:prstGeom>
          <a:gradFill flip="none" rotWithShape="1">
            <a:gsLst>
              <a:gs pos="20000">
                <a:srgbClr val="00B050">
                  <a:alpha val="81000"/>
                </a:srgbClr>
              </a:gs>
              <a:gs pos="0">
                <a:srgbClr val="00B050">
                  <a:alpha val="90000"/>
                </a:srgbClr>
              </a:gs>
              <a:gs pos="32000">
                <a:srgbClr val="00B050">
                  <a:alpha val="42000"/>
                </a:srgbClr>
              </a:gs>
              <a:gs pos="5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899592" y="2154618"/>
            <a:ext cx="3619860" cy="3506630"/>
          </a:xfrm>
          <a:prstGeom prst="ellipse">
            <a:avLst/>
          </a:prstGeom>
          <a:gradFill flip="none" rotWithShape="1">
            <a:gsLst>
              <a:gs pos="1000">
                <a:srgbClr val="00B050">
                  <a:alpha val="42000"/>
                </a:srgbClr>
              </a:gs>
              <a:gs pos="39000">
                <a:srgbClr val="00B050">
                  <a:alpha val="44000"/>
                </a:srgbClr>
              </a:gs>
              <a:gs pos="6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899592" y="2154618"/>
            <a:ext cx="3619860" cy="3506630"/>
          </a:xfrm>
          <a:prstGeom prst="ellipse">
            <a:avLst/>
          </a:prstGeom>
          <a:gradFill flip="none" rotWithShape="1">
            <a:gsLst>
              <a:gs pos="7000">
                <a:srgbClr val="00B050">
                  <a:alpha val="81000"/>
                </a:srgbClr>
              </a:gs>
              <a:gs pos="0">
                <a:srgbClr val="00B050">
                  <a:alpha val="90000"/>
                </a:srgbClr>
              </a:gs>
              <a:gs pos="14579">
                <a:srgbClr val="00B050">
                  <a:alpha val="42000"/>
                </a:srgbClr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097702" y="3335350"/>
            <a:ext cx="1161765" cy="112759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1907704" y="3061340"/>
            <a:ext cx="1533128" cy="1396732"/>
            <a:chOff x="1907704" y="3061340"/>
            <a:chExt cx="1533128" cy="1396732"/>
          </a:xfrm>
        </p:grpSpPr>
        <p:sp>
          <p:nvSpPr>
            <p:cNvPr id="97" name="Oval 96"/>
            <p:cNvSpPr/>
            <p:nvPr/>
          </p:nvSpPr>
          <p:spPr>
            <a:xfrm>
              <a:off x="2792368" y="3061340"/>
              <a:ext cx="236984" cy="23698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3203848" y="4221088"/>
              <a:ext cx="236984" cy="23698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1907704" y="3429000"/>
              <a:ext cx="236984" cy="23698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36097" y="3897052"/>
            <a:ext cx="2304255" cy="1448928"/>
            <a:chOff x="5436097" y="3897052"/>
            <a:chExt cx="2304255" cy="1448928"/>
          </a:xfrm>
        </p:grpSpPr>
        <p:cxnSp>
          <p:nvCxnSpPr>
            <p:cNvPr id="5" name="Curved Connector 4"/>
            <p:cNvCxnSpPr>
              <a:stCxn id="64" idx="1"/>
              <a:endCxn id="17" idx="1"/>
            </p:cNvCxnSpPr>
            <p:nvPr/>
          </p:nvCxnSpPr>
          <p:spPr>
            <a:xfrm rot="10800000">
              <a:off x="5436097" y="3897053"/>
              <a:ext cx="311777" cy="1435481"/>
            </a:xfrm>
            <a:prstGeom prst="curvedConnector3">
              <a:avLst>
                <a:gd name="adj1" fmla="val 275158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55" idx="3"/>
              <a:endCxn id="17" idx="3"/>
            </p:cNvCxnSpPr>
            <p:nvPr/>
          </p:nvCxnSpPr>
          <p:spPr>
            <a:xfrm flipV="1">
              <a:off x="7437112" y="3897052"/>
              <a:ext cx="303240" cy="1448928"/>
            </a:xfrm>
            <a:prstGeom prst="curvedConnector3">
              <a:avLst>
                <a:gd name="adj1" fmla="val 292653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508104" y="558924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Closed loop control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60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83" grpId="0" animBg="1"/>
      <p:bldP spid="84" grpId="0" animBg="1"/>
      <p:bldP spid="90" grpId="0" animBg="1"/>
      <p:bldP spid="86" grpId="0" animBg="1"/>
      <p:bldP spid="86" grpId="1" animBg="1"/>
      <p:bldP spid="88" grpId="0" animBg="1"/>
      <p:bldP spid="88" grpId="1" animBg="1"/>
      <p:bldP spid="18" grpId="0" animBg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94"/>
          <p:cNvSpPr/>
          <p:nvPr/>
        </p:nvSpPr>
        <p:spPr>
          <a:xfrm>
            <a:off x="880132" y="2159750"/>
            <a:ext cx="3619860" cy="3506630"/>
          </a:xfrm>
          <a:prstGeom prst="ellipse">
            <a:avLst/>
          </a:prstGeom>
          <a:noFill/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MOAO differ?</a:t>
            </a:r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2849383" y="3664717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969651" y="4144328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319726" y="3501290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2403795" y="3138376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775118" y="4528017"/>
            <a:ext cx="148529" cy="143883"/>
          </a:xfrm>
          <a:prstGeom prst="star5">
            <a:avLst/>
          </a:prstGeom>
          <a:solidFill>
            <a:srgbClr val="2F0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3245461" y="2928052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3715804" y="3841373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3253867" y="4755579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2043916" y="2927168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1526363" y="3856647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2010677" y="4729952"/>
            <a:ext cx="148529" cy="14388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5-Point Star 37"/>
          <p:cNvSpPr/>
          <p:nvPr/>
        </p:nvSpPr>
        <p:spPr>
          <a:xfrm>
            <a:off x="2687837" y="4105237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5-Point Star 38"/>
          <p:cNvSpPr/>
          <p:nvPr/>
        </p:nvSpPr>
        <p:spPr>
          <a:xfrm>
            <a:off x="2767883" y="3390452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2839140" y="3099481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/>
          <p:cNvSpPr/>
          <p:nvPr/>
        </p:nvSpPr>
        <p:spPr>
          <a:xfrm>
            <a:off x="2403795" y="4033295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1970526" y="3470064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5-Point Star 42"/>
          <p:cNvSpPr/>
          <p:nvPr/>
        </p:nvSpPr>
        <p:spPr>
          <a:xfrm>
            <a:off x="3238402" y="4273755"/>
            <a:ext cx="148529" cy="14388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5920866" y="1988840"/>
            <a:ext cx="1343806" cy="3218990"/>
            <a:chOff x="3028443" y="1537939"/>
            <a:chExt cx="2325289" cy="4771381"/>
          </a:xfrm>
        </p:grpSpPr>
        <p:sp>
          <p:nvSpPr>
            <p:cNvPr id="47" name="5-Point Star 46"/>
            <p:cNvSpPr/>
            <p:nvPr/>
          </p:nvSpPr>
          <p:spPr>
            <a:xfrm>
              <a:off x="4110923" y="1537939"/>
              <a:ext cx="216024" cy="21602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028443" y="1988839"/>
              <a:ext cx="2293900" cy="180020"/>
            </a:xfrm>
            <a:prstGeom prst="ellipse">
              <a:avLst/>
            </a:prstGeom>
            <a:solidFill>
              <a:srgbClr val="C00000">
                <a:alpha val="29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/>
            <p:cNvCxnSpPr>
              <a:stCxn id="48" idx="2"/>
            </p:cNvCxnSpPr>
            <p:nvPr/>
          </p:nvCxnSpPr>
          <p:spPr>
            <a:xfrm>
              <a:off x="3028443" y="2078849"/>
              <a:ext cx="31389" cy="295232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6"/>
            </p:cNvCxnSpPr>
            <p:nvPr/>
          </p:nvCxnSpPr>
          <p:spPr>
            <a:xfrm>
              <a:off x="5322343" y="2078849"/>
              <a:ext cx="31389" cy="295232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59832" y="5031178"/>
              <a:ext cx="1159103" cy="127814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218935" y="5031178"/>
              <a:ext cx="1134797" cy="127814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300192" y="5229200"/>
            <a:ext cx="524045" cy="30777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GB" sz="1400" cap="small" dirty="0" smtClean="0"/>
          </a:p>
        </p:txBody>
      </p:sp>
      <p:grpSp>
        <p:nvGrpSpPr>
          <p:cNvPr id="53" name="Group 52"/>
          <p:cNvGrpSpPr/>
          <p:nvPr/>
        </p:nvGrpSpPr>
        <p:grpSpPr>
          <a:xfrm>
            <a:off x="4860032" y="1988840"/>
            <a:ext cx="2577080" cy="3472758"/>
            <a:chOff x="1192802" y="1357643"/>
            <a:chExt cx="4459318" cy="5147532"/>
          </a:xfrm>
        </p:grpSpPr>
        <p:grpSp>
          <p:nvGrpSpPr>
            <p:cNvPr id="54" name="Group 53"/>
            <p:cNvGrpSpPr/>
            <p:nvPr/>
          </p:nvGrpSpPr>
          <p:grpSpPr>
            <a:xfrm>
              <a:off x="1192802" y="1357643"/>
              <a:ext cx="4160930" cy="4771381"/>
              <a:chOff x="1192802" y="1537939"/>
              <a:chExt cx="4160930" cy="4771381"/>
            </a:xfrm>
          </p:grpSpPr>
          <p:sp>
            <p:nvSpPr>
              <p:cNvPr id="56" name="5-Point Star 55"/>
              <p:cNvSpPr/>
              <p:nvPr/>
            </p:nvSpPr>
            <p:spPr>
              <a:xfrm>
                <a:off x="2163396" y="1537939"/>
                <a:ext cx="216024" cy="216024"/>
              </a:xfrm>
              <a:prstGeom prst="star5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192802" y="1988840"/>
                <a:ext cx="2293900" cy="180020"/>
              </a:xfrm>
              <a:prstGeom prst="ellipse">
                <a:avLst/>
              </a:prstGeom>
              <a:solidFill>
                <a:schemeClr val="accent4">
                  <a:lumMod val="75000"/>
                  <a:alpha val="41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Straight Connector 57"/>
              <p:cNvCxnSpPr>
                <a:endCxn id="57" idx="2"/>
              </p:cNvCxnSpPr>
              <p:nvPr/>
            </p:nvCxnSpPr>
            <p:spPr>
              <a:xfrm flipH="1" flipV="1">
                <a:off x="1192802" y="2078850"/>
                <a:ext cx="1867030" cy="2952328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endCxn id="57" idx="6"/>
              </p:cNvCxnSpPr>
              <p:nvPr/>
            </p:nvCxnSpPr>
            <p:spPr>
              <a:xfrm flipH="1" flipV="1">
                <a:off x="3486702" y="2078850"/>
                <a:ext cx="1867030" cy="2952328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3059832" y="5031178"/>
                <a:ext cx="1872208" cy="1278142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932040" y="5031178"/>
                <a:ext cx="421692" cy="1278142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4745325" y="6162422"/>
              <a:ext cx="906795" cy="342753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en-GB" sz="1400" cap="small" dirty="0" smtClean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47873" y="1988840"/>
            <a:ext cx="2464229" cy="3448800"/>
            <a:chOff x="2729101" y="1357643"/>
            <a:chExt cx="4264043" cy="5112019"/>
          </a:xfrm>
        </p:grpSpPr>
        <p:grpSp>
          <p:nvGrpSpPr>
            <p:cNvPr id="63" name="Group 62"/>
            <p:cNvGrpSpPr/>
            <p:nvPr/>
          </p:nvGrpSpPr>
          <p:grpSpPr>
            <a:xfrm>
              <a:off x="3059832" y="1357643"/>
              <a:ext cx="3933312" cy="4771381"/>
              <a:chOff x="3059832" y="1537939"/>
              <a:chExt cx="3933312" cy="4771381"/>
            </a:xfrm>
          </p:grpSpPr>
          <p:sp>
            <p:nvSpPr>
              <p:cNvPr id="65" name="5-Point Star 64"/>
              <p:cNvSpPr/>
              <p:nvPr/>
            </p:nvSpPr>
            <p:spPr>
              <a:xfrm>
                <a:off x="5875041" y="1537939"/>
                <a:ext cx="216024" cy="216024"/>
              </a:xfrm>
              <a:prstGeom prst="star5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699244" y="1988839"/>
                <a:ext cx="2293900" cy="180020"/>
              </a:xfrm>
              <a:prstGeom prst="ellipse">
                <a:avLst/>
              </a:prstGeom>
              <a:solidFill>
                <a:schemeClr val="accent4">
                  <a:lumMod val="75000"/>
                  <a:alpha val="41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Connector 66"/>
              <p:cNvCxnSpPr>
                <a:endCxn id="66" idx="2"/>
              </p:cNvCxnSpPr>
              <p:nvPr/>
            </p:nvCxnSpPr>
            <p:spPr>
              <a:xfrm flipV="1">
                <a:off x="3059832" y="2078849"/>
                <a:ext cx="1639412" cy="2952329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endCxn id="66" idx="6"/>
              </p:cNvCxnSpPr>
              <p:nvPr/>
            </p:nvCxnSpPr>
            <p:spPr>
              <a:xfrm flipV="1">
                <a:off x="5353732" y="2078849"/>
                <a:ext cx="1639412" cy="2952329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3059832" y="5031178"/>
                <a:ext cx="288032" cy="1278142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3347864" y="5031178"/>
                <a:ext cx="2005868" cy="1278142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2729101" y="6158069"/>
              <a:ext cx="906795" cy="311593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p:spPr>
          <p:txBody>
            <a:bodyPr wrap="square" rtlCol="0">
              <a:spAutoFit/>
            </a:bodyPr>
            <a:lstStyle/>
            <a:p>
              <a:pPr algn="ctr"/>
              <a:endParaRPr lang="en-GB" sz="1400" cap="small" dirty="0" smtClean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88690" y="2667758"/>
            <a:ext cx="1881272" cy="1447211"/>
            <a:chOff x="3491880" y="2363976"/>
            <a:chExt cx="3255309" cy="2145144"/>
          </a:xfrm>
        </p:grpSpPr>
        <p:pic>
          <p:nvPicPr>
            <p:cNvPr id="7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5" t="16699" r="5259" b="41650"/>
            <a:stretch/>
          </p:blipFill>
          <p:spPr bwMode="auto">
            <a:xfrm>
              <a:off x="4350798" y="2363976"/>
              <a:ext cx="2396391" cy="144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82" r="11614" b="13327"/>
            <a:stretch/>
          </p:blipFill>
          <p:spPr bwMode="auto">
            <a:xfrm>
              <a:off x="3962769" y="3113111"/>
              <a:ext cx="2210669" cy="416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90" r="18911" b="-8316"/>
            <a:stretch/>
          </p:blipFill>
          <p:spPr bwMode="auto">
            <a:xfrm>
              <a:off x="3491880" y="3934800"/>
              <a:ext cx="2232248" cy="5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5" name="Group 74"/>
          <p:cNvGrpSpPr/>
          <p:nvPr/>
        </p:nvGrpSpPr>
        <p:grpSpPr>
          <a:xfrm>
            <a:off x="5126926" y="2628591"/>
            <a:ext cx="1894045" cy="1486378"/>
            <a:chOff x="1654629" y="2305920"/>
            <a:chExt cx="3277411" cy="2203200"/>
          </a:xfrm>
        </p:grpSpPr>
        <p:pic>
          <p:nvPicPr>
            <p:cNvPr id="7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7" t="2" r="53193" b="20134"/>
            <a:stretch/>
          </p:blipFill>
          <p:spPr bwMode="auto">
            <a:xfrm>
              <a:off x="1654629" y="2305920"/>
              <a:ext cx="2125283" cy="277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6" r="42685"/>
            <a:stretch/>
          </p:blipFill>
          <p:spPr bwMode="auto">
            <a:xfrm>
              <a:off x="2163396" y="3119455"/>
              <a:ext cx="2163551" cy="48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2" r="32849" b="-8316"/>
            <a:stretch/>
          </p:blipFill>
          <p:spPr bwMode="auto">
            <a:xfrm>
              <a:off x="2598057" y="3934800"/>
              <a:ext cx="2333983" cy="57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8" r="28161"/>
          <a:stretch/>
        </p:blipFill>
        <p:spPr bwMode="auto">
          <a:xfrm>
            <a:off x="5939005" y="2628577"/>
            <a:ext cx="1307526" cy="145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Oval 80"/>
          <p:cNvSpPr/>
          <p:nvPr/>
        </p:nvSpPr>
        <p:spPr>
          <a:xfrm>
            <a:off x="5929254" y="4284999"/>
            <a:ext cx="1325666" cy="12145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2700000" scaled="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436096" y="3861048"/>
            <a:ext cx="23042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220072" y="3284984"/>
            <a:ext cx="2736304" cy="8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004048" y="2708920"/>
            <a:ext cx="309634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874192" y="2145556"/>
            <a:ext cx="3619860" cy="3506630"/>
          </a:xfrm>
          <a:prstGeom prst="ellipse">
            <a:avLst/>
          </a:prstGeom>
          <a:gradFill flip="none" rotWithShape="1">
            <a:gsLst>
              <a:gs pos="20000">
                <a:srgbClr val="00B050">
                  <a:alpha val="81000"/>
                </a:srgbClr>
              </a:gs>
              <a:gs pos="0">
                <a:srgbClr val="00B050">
                  <a:alpha val="90000"/>
                </a:srgbClr>
              </a:gs>
              <a:gs pos="32000">
                <a:srgbClr val="00B050">
                  <a:alpha val="42000"/>
                </a:srgbClr>
              </a:gs>
              <a:gs pos="5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886892" y="2145556"/>
            <a:ext cx="3619860" cy="350663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2F07D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6300191" y="5229200"/>
            <a:ext cx="576065" cy="936104"/>
            <a:chOff x="6156176" y="5229200"/>
            <a:chExt cx="864097" cy="936104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6588224" y="5229200"/>
              <a:ext cx="432048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56176" y="5229200"/>
              <a:ext cx="432048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56176" y="5805264"/>
              <a:ext cx="432048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588224" y="5805264"/>
              <a:ext cx="432049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613270" y="4048044"/>
            <a:ext cx="288032" cy="288032"/>
          </a:xfrm>
          <a:prstGeom prst="ellipse">
            <a:avLst/>
          </a:prstGeom>
          <a:gradFill>
            <a:gsLst>
              <a:gs pos="0">
                <a:srgbClr val="00B050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786314" y="3587530"/>
            <a:ext cx="288032" cy="288032"/>
          </a:xfrm>
          <a:prstGeom prst="ellipse">
            <a:avLst/>
          </a:prstGeom>
          <a:gradFill>
            <a:gsLst>
              <a:gs pos="0">
                <a:srgbClr val="00B050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1907704" y="3399972"/>
            <a:ext cx="288032" cy="288032"/>
          </a:xfrm>
          <a:prstGeom prst="ellipse">
            <a:avLst/>
          </a:prstGeom>
          <a:gradFill>
            <a:gsLst>
              <a:gs pos="0">
                <a:srgbClr val="00B050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334989" y="3045145"/>
            <a:ext cx="1113349" cy="1449461"/>
            <a:chOff x="2334989" y="3045145"/>
            <a:chExt cx="1113349" cy="1449461"/>
          </a:xfrm>
        </p:grpSpPr>
        <p:sp>
          <p:nvSpPr>
            <p:cNvPr id="90" name="Oval 89"/>
            <p:cNvSpPr/>
            <p:nvPr/>
          </p:nvSpPr>
          <p:spPr>
            <a:xfrm>
              <a:off x="3160306" y="4206574"/>
              <a:ext cx="288032" cy="288032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5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2699792" y="3342478"/>
              <a:ext cx="288032" cy="288032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5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2771800" y="3045145"/>
              <a:ext cx="288032" cy="288032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5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2334989" y="3981249"/>
              <a:ext cx="288032" cy="288032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5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Curved Connector 18"/>
          <p:cNvCxnSpPr>
            <a:stCxn id="64" idx="1"/>
          </p:cNvCxnSpPr>
          <p:nvPr/>
        </p:nvCxnSpPr>
        <p:spPr>
          <a:xfrm rot="10800000" flipH="1" flipV="1">
            <a:off x="5747872" y="5332532"/>
            <a:ext cx="552319" cy="472731"/>
          </a:xfrm>
          <a:prstGeom prst="curvedConnector3">
            <a:avLst>
              <a:gd name="adj1" fmla="val -4138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491880" y="5805264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Open loop control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3.88889E-6 0.27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00277 0.134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17" grpId="1" animBg="1"/>
      <p:bldP spid="83" grpId="0" animBg="1"/>
      <p:bldP spid="84" grpId="0" animBg="1"/>
      <p:bldP spid="82" grpId="0" animBg="1"/>
      <p:bldP spid="85" grpId="0" animBg="1"/>
      <p:bldP spid="85" grpId="1" animBg="1"/>
      <p:bldP spid="3" grpId="0" animBg="1"/>
      <p:bldP spid="88" grpId="0" animBg="1"/>
      <p:bldP spid="89" grpId="0" animBg="1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CANARY </a:t>
            </a:r>
            <a:r>
              <a:rPr lang="en-GB" dirty="0" smtClean="0"/>
              <a:t>Project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355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Create a </a:t>
            </a:r>
            <a:r>
              <a:rPr lang="en-GB" sz="2800" dirty="0">
                <a:solidFill>
                  <a:srgbClr val="FF6600"/>
                </a:solidFill>
              </a:rPr>
              <a:t>single MOAO channel </a:t>
            </a:r>
            <a:r>
              <a:rPr lang="en-GB" sz="2800" dirty="0" smtClean="0"/>
              <a:t>(resembling EAGLE </a:t>
            </a:r>
            <a:r>
              <a:rPr lang="en-GB" sz="2800" dirty="0"/>
              <a:t>as closely as </a:t>
            </a:r>
            <a:r>
              <a:rPr lang="en-GB" sz="2800" dirty="0" smtClean="0"/>
              <a:t>possible) </a:t>
            </a:r>
            <a:r>
              <a:rPr lang="en-GB" sz="2800" dirty="0"/>
              <a:t>using the 4.2m William Herschel </a:t>
            </a:r>
            <a:r>
              <a:rPr lang="en-GB" sz="2800" dirty="0" smtClean="0"/>
              <a:t>Telescope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Effectively a 1/10</a:t>
            </a:r>
            <a:r>
              <a:rPr lang="en-GB" sz="2000" baseline="30000" dirty="0"/>
              <a:t>th</a:t>
            </a:r>
            <a:r>
              <a:rPr lang="en-GB" sz="2000" dirty="0"/>
              <a:t> scale model of E-ELT using </a:t>
            </a:r>
            <a:r>
              <a:rPr lang="en-GB" sz="2000" dirty="0" smtClean="0"/>
              <a:t>4x </a:t>
            </a:r>
            <a:r>
              <a:rPr lang="en-GB" sz="2000" dirty="0"/>
              <a:t>10km Rayleigh </a:t>
            </a:r>
            <a:r>
              <a:rPr lang="en-GB" sz="2000" dirty="0" smtClean="0"/>
              <a:t>LGS to emulate &gt;80km Na LGS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sz="2000" dirty="0"/>
              <a:t>Perform </a:t>
            </a:r>
            <a:r>
              <a:rPr lang="en-GB" sz="2000" dirty="0" smtClean="0"/>
              <a:t>NGS, then LGS </a:t>
            </a:r>
            <a:r>
              <a:rPr lang="en-GB" sz="2000" dirty="0"/>
              <a:t>based tomographic </a:t>
            </a:r>
            <a:r>
              <a:rPr lang="en-GB" sz="2000" dirty="0" err="1"/>
              <a:t>WFSing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Perform open-loop AO correction on-sky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Develop calibration and alignment techniques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Fully characterise system and subsystem </a:t>
            </a:r>
            <a:r>
              <a:rPr lang="en-GB" sz="2000" dirty="0" smtClean="0"/>
              <a:t>performance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No requirement to deliver astronomical science</a:t>
            </a:r>
          </a:p>
        </p:txBody>
      </p:sp>
    </p:spTree>
    <p:extLst>
      <p:ext uri="{BB962C8B-B14F-4D97-AF65-F5344CB8AC3E}">
        <p14:creationId xmlns:p14="http://schemas.microsoft.com/office/powerpoint/2010/main" val="12755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13</a:t>
            </a:r>
            <a:r>
              <a:rPr lang="en-GB" baseline="30000"/>
              <a:t>th</a:t>
            </a:r>
            <a:r>
              <a:rPr lang="en-GB"/>
              <a:t> October 2009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CANARY: An LGS MOAO demonstrator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0"/>
            <a:ext cx="8229600" cy="1139825"/>
          </a:xfrm>
        </p:spPr>
        <p:txBody>
          <a:bodyPr/>
          <a:lstStyle/>
          <a:p>
            <a:r>
              <a:rPr lang="en-GB"/>
              <a:t>Phase A : NGS MOAO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850" y="1179513"/>
            <a:ext cx="5176838" cy="26654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Components: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Low-order 8x8 DM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3 x L3CCD open-loop NGS WFSs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Open-loop optimised Fast Steering Mirror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Hardware accelerated Real Time control system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NGS MOAO Calibration Unit</a:t>
            </a:r>
            <a:endParaRPr lang="en-US" sz="2000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188913" y="4213225"/>
            <a:ext cx="6400800" cy="1914525"/>
            <a:chOff x="978" y="795"/>
            <a:chExt cx="10080" cy="3015"/>
          </a:xfrm>
        </p:grpSpPr>
        <p:grpSp>
          <p:nvGrpSpPr>
            <p:cNvPr id="64517" name="Group 5"/>
            <p:cNvGrpSpPr>
              <a:grpSpLocks/>
            </p:cNvGrpSpPr>
            <p:nvPr/>
          </p:nvGrpSpPr>
          <p:grpSpPr bwMode="auto">
            <a:xfrm>
              <a:off x="978" y="795"/>
              <a:ext cx="10080" cy="3015"/>
              <a:chOff x="978" y="795"/>
              <a:chExt cx="10080" cy="3015"/>
            </a:xfrm>
          </p:grpSpPr>
          <p:sp>
            <p:nvSpPr>
              <p:cNvPr id="64518" name="Rectangle 6"/>
              <p:cNvSpPr>
                <a:spLocks noChangeArrowheads="1"/>
              </p:cNvSpPr>
              <p:nvPr/>
            </p:nvSpPr>
            <p:spPr bwMode="auto">
              <a:xfrm>
                <a:off x="978" y="795"/>
                <a:ext cx="10080" cy="3015"/>
              </a:xfrm>
              <a:prstGeom prst="rect">
                <a:avLst/>
              </a:prstGeom>
              <a:solidFill>
                <a:srgbClr val="C0C0C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19" name="AutoShape 7"/>
              <p:cNvSpPr>
                <a:spLocks noChangeArrowheads="1"/>
              </p:cNvSpPr>
              <p:nvPr/>
            </p:nvSpPr>
            <p:spPr bwMode="auto">
              <a:xfrm>
                <a:off x="1140" y="1670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chemeClr val="bg2"/>
                    </a:solidFill>
                    <a:latin typeface="Times New Roman" pitchFamily="18" charset="0"/>
                  </a:rPr>
                  <a:t>WHT</a:t>
                </a:r>
              </a:p>
              <a:p>
                <a:pPr algn="ctr" eaLnBrk="0" hangingPunct="0"/>
                <a:r>
                  <a:rPr lang="en-US" sz="1200">
                    <a:solidFill>
                      <a:schemeClr val="bg2"/>
                    </a:solidFill>
                    <a:latin typeface="Times New Roman" pitchFamily="18" charset="0"/>
                  </a:rPr>
                  <a:t>Nasmyth</a:t>
                </a:r>
                <a:endParaRPr lang="en-US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0" name="AutoShape 8"/>
              <p:cNvSpPr>
                <a:spLocks noChangeArrowheads="1"/>
              </p:cNvSpPr>
              <p:nvPr/>
            </p:nvSpPr>
            <p:spPr bwMode="auto">
              <a:xfrm>
                <a:off x="2609" y="2800"/>
                <a:ext cx="1469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Calibration Unit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1" name="AutoShape 9"/>
              <p:cNvSpPr>
                <a:spLocks noChangeArrowheads="1"/>
              </p:cNvSpPr>
              <p:nvPr/>
            </p:nvSpPr>
            <p:spPr bwMode="auto">
              <a:xfrm>
                <a:off x="4408" y="1634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NGS Pickoffs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2" name="AutoShape 10"/>
              <p:cNvSpPr>
                <a:spLocks noChangeArrowheads="1"/>
              </p:cNvSpPr>
              <p:nvPr/>
            </p:nvSpPr>
            <p:spPr bwMode="auto">
              <a:xfrm>
                <a:off x="4476" y="2810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3 x NGS WFS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3" name="AutoShape 11"/>
              <p:cNvSpPr>
                <a:spLocks noChangeArrowheads="1"/>
              </p:cNvSpPr>
              <p:nvPr/>
            </p:nvSpPr>
            <p:spPr bwMode="auto">
              <a:xfrm>
                <a:off x="5953" y="1595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NGS FSM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4" name="AutoShape 12"/>
              <p:cNvSpPr>
                <a:spLocks noChangeArrowheads="1"/>
              </p:cNvSpPr>
              <p:nvPr/>
            </p:nvSpPr>
            <p:spPr bwMode="auto">
              <a:xfrm>
                <a:off x="7447" y="1610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rIns="54000"/>
              <a:lstStyle/>
              <a:p>
                <a:pPr algn="ctr" eaLnBrk="0" hangingPunct="0"/>
                <a:r>
                  <a:rPr lang="en-US" sz="1200">
                    <a:solidFill>
                      <a:schemeClr val="bg2"/>
                    </a:solidFill>
                    <a:latin typeface="Times New Roman" pitchFamily="18" charset="0"/>
                  </a:rPr>
                  <a:t>Low-order DM</a:t>
                </a:r>
                <a:endParaRPr lang="en-US">
                  <a:solidFill>
                    <a:schemeClr val="bg2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5" name="AutoShape 13"/>
              <p:cNvSpPr>
                <a:spLocks noChangeArrowheads="1"/>
              </p:cNvSpPr>
              <p:nvPr/>
            </p:nvSpPr>
            <p:spPr bwMode="auto">
              <a:xfrm>
                <a:off x="9050" y="992"/>
                <a:ext cx="1469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4000" rIns="54000"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Science Verification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6" name="AutoShape 14"/>
              <p:cNvSpPr>
                <a:spLocks noChangeArrowheads="1"/>
              </p:cNvSpPr>
              <p:nvPr/>
            </p:nvSpPr>
            <p:spPr bwMode="auto">
              <a:xfrm>
                <a:off x="9050" y="2122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Truth Sensor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7" name="AutoShape 15"/>
              <p:cNvSpPr>
                <a:spLocks noChangeArrowheads="1"/>
              </p:cNvSpPr>
              <p:nvPr/>
            </p:nvSpPr>
            <p:spPr bwMode="auto">
              <a:xfrm>
                <a:off x="7409" y="2770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Figure Sensor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8" name="AutoShape 16"/>
              <p:cNvSpPr>
                <a:spLocks noChangeArrowheads="1"/>
              </p:cNvSpPr>
              <p:nvPr/>
            </p:nvSpPr>
            <p:spPr bwMode="auto">
              <a:xfrm>
                <a:off x="2609" y="1670"/>
                <a:ext cx="1243" cy="791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>
                    <a:solidFill>
                      <a:srgbClr val="FF0000"/>
                    </a:solidFill>
                    <a:latin typeface="Times New Roman" pitchFamily="18" charset="0"/>
                  </a:rPr>
                  <a:t>GHRIL Derotator</a:t>
                </a:r>
                <a:endParaRPr lang="en-US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4529" name="Line 17"/>
              <p:cNvSpPr>
                <a:spLocks noChangeShapeType="1"/>
              </p:cNvSpPr>
              <p:nvPr/>
            </p:nvSpPr>
            <p:spPr bwMode="auto">
              <a:xfrm>
                <a:off x="3852" y="2009"/>
                <a:ext cx="5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0" name="Line 18"/>
              <p:cNvSpPr>
                <a:spLocks noChangeShapeType="1"/>
              </p:cNvSpPr>
              <p:nvPr/>
            </p:nvSpPr>
            <p:spPr bwMode="auto">
              <a:xfrm>
                <a:off x="2383" y="2009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5660" y="2009"/>
                <a:ext cx="3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2" name="Line 20"/>
              <p:cNvSpPr>
                <a:spLocks noChangeShapeType="1"/>
              </p:cNvSpPr>
              <p:nvPr/>
            </p:nvSpPr>
            <p:spPr bwMode="auto">
              <a:xfrm>
                <a:off x="7242" y="2009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3" name="Line 21"/>
              <p:cNvSpPr>
                <a:spLocks noChangeShapeType="1"/>
              </p:cNvSpPr>
              <p:nvPr/>
            </p:nvSpPr>
            <p:spPr bwMode="auto">
              <a:xfrm>
                <a:off x="8824" y="1331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4" name="Line 22"/>
              <p:cNvSpPr>
                <a:spLocks noChangeShapeType="1"/>
              </p:cNvSpPr>
              <p:nvPr/>
            </p:nvSpPr>
            <p:spPr bwMode="auto">
              <a:xfrm flipV="1">
                <a:off x="3287" y="2687"/>
                <a:ext cx="0" cy="1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5" name="Line 23"/>
              <p:cNvSpPr>
                <a:spLocks noChangeShapeType="1"/>
              </p:cNvSpPr>
              <p:nvPr/>
            </p:nvSpPr>
            <p:spPr bwMode="auto">
              <a:xfrm>
                <a:off x="3287" y="2687"/>
                <a:ext cx="79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6" name="Line 24"/>
              <p:cNvSpPr>
                <a:spLocks noChangeShapeType="1"/>
              </p:cNvSpPr>
              <p:nvPr/>
            </p:nvSpPr>
            <p:spPr bwMode="auto">
              <a:xfrm flipV="1">
                <a:off x="4078" y="2009"/>
                <a:ext cx="0" cy="6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7" name="Line 25"/>
              <p:cNvSpPr>
                <a:spLocks noChangeShapeType="1"/>
              </p:cNvSpPr>
              <p:nvPr/>
            </p:nvSpPr>
            <p:spPr bwMode="auto">
              <a:xfrm>
                <a:off x="8019" y="2431"/>
                <a:ext cx="0" cy="3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8" name="Line 26"/>
              <p:cNvSpPr>
                <a:spLocks noChangeShapeType="1"/>
              </p:cNvSpPr>
              <p:nvPr/>
            </p:nvSpPr>
            <p:spPr bwMode="auto">
              <a:xfrm>
                <a:off x="5095" y="2461"/>
                <a:ext cx="0" cy="3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39" name="Line 27"/>
              <p:cNvSpPr>
                <a:spLocks noChangeShapeType="1"/>
              </p:cNvSpPr>
              <p:nvPr/>
            </p:nvSpPr>
            <p:spPr bwMode="auto">
              <a:xfrm>
                <a:off x="8824" y="2461"/>
                <a:ext cx="2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40" name="Line 28"/>
              <p:cNvSpPr>
                <a:spLocks noChangeShapeType="1"/>
              </p:cNvSpPr>
              <p:nvPr/>
            </p:nvSpPr>
            <p:spPr bwMode="auto">
              <a:xfrm>
                <a:off x="8711" y="2009"/>
                <a:ext cx="1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41" name="Line 29"/>
              <p:cNvSpPr>
                <a:spLocks noChangeShapeType="1"/>
              </p:cNvSpPr>
              <p:nvPr/>
            </p:nvSpPr>
            <p:spPr bwMode="auto">
              <a:xfrm>
                <a:off x="8824" y="1331"/>
                <a:ext cx="0" cy="1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4542" name="Text Box 30"/>
            <p:cNvSpPr txBox="1">
              <a:spLocks noChangeArrowheads="1"/>
            </p:cNvSpPr>
            <p:nvPr/>
          </p:nvSpPr>
          <p:spPr bwMode="auto">
            <a:xfrm>
              <a:off x="1467" y="957"/>
              <a:ext cx="4155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chemeClr val="bg2"/>
                  </a:solidFill>
                  <a:latin typeface="Times New Roman" pitchFamily="18" charset="0"/>
                </a:rPr>
                <a:t>Phase A: NGS MOAO</a:t>
              </a:r>
              <a:endParaRPr lang="en-US">
                <a:solidFill>
                  <a:schemeClr val="bg2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Ellipse 22"/>
          <p:cNvSpPr>
            <a:spLocks noChangeArrowheads="1"/>
          </p:cNvSpPr>
          <p:nvPr/>
        </p:nvSpPr>
        <p:spPr bwMode="auto">
          <a:xfrm>
            <a:off x="5473700" y="1246188"/>
            <a:ext cx="3429000" cy="3429000"/>
          </a:xfrm>
          <a:prstGeom prst="ellipse">
            <a:avLst/>
          </a:prstGeom>
          <a:solidFill>
            <a:srgbClr val="953735">
              <a:alpha val="47058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061200" y="2843213"/>
            <a:ext cx="333375" cy="3111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Étoile à 5 branches 4"/>
          <p:cNvSpPr>
            <a:spLocks noChangeAspect="1"/>
          </p:cNvSpPr>
          <p:nvPr/>
        </p:nvSpPr>
        <p:spPr bwMode="auto">
          <a:xfrm>
            <a:off x="5703888" y="2728913"/>
            <a:ext cx="230187" cy="230187"/>
          </a:xfrm>
          <a:custGeom>
            <a:avLst/>
            <a:gdLst>
              <a:gd name="T0" fmla="*/ 115094 w 230188"/>
              <a:gd name="T1" fmla="*/ 0 h 230188"/>
              <a:gd name="T2" fmla="*/ 0 w 230188"/>
              <a:gd name="T3" fmla="*/ 87924 h 230188"/>
              <a:gd name="T4" fmla="*/ 43962 w 230188"/>
              <a:gd name="T5" fmla="*/ 230187 h 230188"/>
              <a:gd name="T6" fmla="*/ 186226 w 230188"/>
              <a:gd name="T7" fmla="*/ 230187 h 230188"/>
              <a:gd name="T8" fmla="*/ 230188 w 230188"/>
              <a:gd name="T9" fmla="*/ 87924 h 230188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3 w 230188"/>
              <a:gd name="T16" fmla="*/ 87924 h 230188"/>
              <a:gd name="T17" fmla="*/ 159055 w 230188"/>
              <a:gd name="T18" fmla="*/ 175847 h 230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8" h="230188">
                <a:moveTo>
                  <a:pt x="0" y="87924"/>
                </a:moveTo>
                <a:lnTo>
                  <a:pt x="87924" y="87924"/>
                </a:lnTo>
                <a:lnTo>
                  <a:pt x="115094" y="0"/>
                </a:lnTo>
                <a:lnTo>
                  <a:pt x="142264" y="87924"/>
                </a:lnTo>
                <a:lnTo>
                  <a:pt x="230188" y="87924"/>
                </a:lnTo>
                <a:lnTo>
                  <a:pt x="159055" y="142263"/>
                </a:lnTo>
                <a:lnTo>
                  <a:pt x="186226" y="230187"/>
                </a:lnTo>
                <a:lnTo>
                  <a:pt x="115094" y="175847"/>
                </a:lnTo>
                <a:lnTo>
                  <a:pt x="43962" y="230187"/>
                </a:lnTo>
                <a:lnTo>
                  <a:pt x="71133" y="1422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Étoile à 5 branches 5"/>
          <p:cNvSpPr>
            <a:spLocks noChangeAspect="1"/>
          </p:cNvSpPr>
          <p:nvPr/>
        </p:nvSpPr>
        <p:spPr bwMode="auto">
          <a:xfrm>
            <a:off x="6959600" y="3595688"/>
            <a:ext cx="230188" cy="230187"/>
          </a:xfrm>
          <a:custGeom>
            <a:avLst/>
            <a:gdLst>
              <a:gd name="T0" fmla="*/ 115094 w 230187"/>
              <a:gd name="T1" fmla="*/ 0 h 230188"/>
              <a:gd name="T2" fmla="*/ 0 w 230187"/>
              <a:gd name="T3" fmla="*/ 87924 h 230188"/>
              <a:gd name="T4" fmla="*/ 43962 w 230187"/>
              <a:gd name="T5" fmla="*/ 230187 h 230188"/>
              <a:gd name="T6" fmla="*/ 186225 w 230187"/>
              <a:gd name="T7" fmla="*/ 230187 h 230188"/>
              <a:gd name="T8" fmla="*/ 230187 w 230187"/>
              <a:gd name="T9" fmla="*/ 87924 h 230188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2 w 230187"/>
              <a:gd name="T16" fmla="*/ 87924 h 230188"/>
              <a:gd name="T17" fmla="*/ 159055 w 230187"/>
              <a:gd name="T18" fmla="*/ 175847 h 230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7" h="230188">
                <a:moveTo>
                  <a:pt x="0" y="87924"/>
                </a:moveTo>
                <a:lnTo>
                  <a:pt x="87924" y="87924"/>
                </a:lnTo>
                <a:lnTo>
                  <a:pt x="115094" y="0"/>
                </a:lnTo>
                <a:lnTo>
                  <a:pt x="142263" y="87924"/>
                </a:lnTo>
                <a:lnTo>
                  <a:pt x="230187" y="87924"/>
                </a:lnTo>
                <a:lnTo>
                  <a:pt x="159055" y="142263"/>
                </a:lnTo>
                <a:lnTo>
                  <a:pt x="186225" y="230187"/>
                </a:lnTo>
                <a:lnTo>
                  <a:pt x="115094" y="175847"/>
                </a:lnTo>
                <a:lnTo>
                  <a:pt x="43962" y="230187"/>
                </a:lnTo>
                <a:lnTo>
                  <a:pt x="71132" y="1422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Étoile à 5 branches 6"/>
          <p:cNvSpPr>
            <a:spLocks noChangeAspect="1"/>
          </p:cNvSpPr>
          <p:nvPr/>
        </p:nvSpPr>
        <p:spPr bwMode="auto">
          <a:xfrm>
            <a:off x="8218488" y="2195513"/>
            <a:ext cx="230187" cy="230187"/>
          </a:xfrm>
          <a:custGeom>
            <a:avLst/>
            <a:gdLst>
              <a:gd name="T0" fmla="*/ 115094 w 230188"/>
              <a:gd name="T1" fmla="*/ 0 h 230188"/>
              <a:gd name="T2" fmla="*/ 0 w 230188"/>
              <a:gd name="T3" fmla="*/ 87924 h 230188"/>
              <a:gd name="T4" fmla="*/ 43962 w 230188"/>
              <a:gd name="T5" fmla="*/ 230187 h 230188"/>
              <a:gd name="T6" fmla="*/ 186226 w 230188"/>
              <a:gd name="T7" fmla="*/ 230187 h 230188"/>
              <a:gd name="T8" fmla="*/ 230188 w 230188"/>
              <a:gd name="T9" fmla="*/ 87924 h 230188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3 w 230188"/>
              <a:gd name="T16" fmla="*/ 87924 h 230188"/>
              <a:gd name="T17" fmla="*/ 159055 w 230188"/>
              <a:gd name="T18" fmla="*/ 175847 h 230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8" h="230188">
                <a:moveTo>
                  <a:pt x="0" y="87924"/>
                </a:moveTo>
                <a:lnTo>
                  <a:pt x="87924" y="87924"/>
                </a:lnTo>
                <a:lnTo>
                  <a:pt x="115094" y="0"/>
                </a:lnTo>
                <a:lnTo>
                  <a:pt x="142264" y="87924"/>
                </a:lnTo>
                <a:lnTo>
                  <a:pt x="230188" y="87924"/>
                </a:lnTo>
                <a:lnTo>
                  <a:pt x="159055" y="142263"/>
                </a:lnTo>
                <a:lnTo>
                  <a:pt x="186226" y="230187"/>
                </a:lnTo>
                <a:lnTo>
                  <a:pt x="115094" y="175847"/>
                </a:lnTo>
                <a:lnTo>
                  <a:pt x="43962" y="230187"/>
                </a:lnTo>
                <a:lnTo>
                  <a:pt x="71133" y="1422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Étoile à 5 branches 7"/>
          <p:cNvSpPr>
            <a:spLocks noChangeAspect="1"/>
          </p:cNvSpPr>
          <p:nvPr/>
        </p:nvSpPr>
        <p:spPr bwMode="auto">
          <a:xfrm>
            <a:off x="7112000" y="2882900"/>
            <a:ext cx="230188" cy="231775"/>
          </a:xfrm>
          <a:custGeom>
            <a:avLst/>
            <a:gdLst>
              <a:gd name="T0" fmla="*/ 115094 w 230187"/>
              <a:gd name="T1" fmla="*/ 0 h 231775"/>
              <a:gd name="T2" fmla="*/ 0 w 230187"/>
              <a:gd name="T3" fmla="*/ 88530 h 231775"/>
              <a:gd name="T4" fmla="*/ 43962 w 230187"/>
              <a:gd name="T5" fmla="*/ 231774 h 231775"/>
              <a:gd name="T6" fmla="*/ 186225 w 230187"/>
              <a:gd name="T7" fmla="*/ 231774 h 231775"/>
              <a:gd name="T8" fmla="*/ 230187 w 230187"/>
              <a:gd name="T9" fmla="*/ 88530 h 231775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71132 w 230187"/>
              <a:gd name="T16" fmla="*/ 88531 h 231775"/>
              <a:gd name="T17" fmla="*/ 159055 w 230187"/>
              <a:gd name="T18" fmla="*/ 177059 h 2317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187" h="231775">
                <a:moveTo>
                  <a:pt x="0" y="88530"/>
                </a:moveTo>
                <a:lnTo>
                  <a:pt x="87924" y="88531"/>
                </a:lnTo>
                <a:lnTo>
                  <a:pt x="115094" y="0"/>
                </a:lnTo>
                <a:lnTo>
                  <a:pt x="142263" y="88531"/>
                </a:lnTo>
                <a:lnTo>
                  <a:pt x="230187" y="88530"/>
                </a:lnTo>
                <a:lnTo>
                  <a:pt x="159055" y="143244"/>
                </a:lnTo>
                <a:lnTo>
                  <a:pt x="186225" y="231774"/>
                </a:lnTo>
                <a:lnTo>
                  <a:pt x="115094" y="177059"/>
                </a:lnTo>
                <a:lnTo>
                  <a:pt x="43962" y="231774"/>
                </a:lnTo>
                <a:lnTo>
                  <a:pt x="71132" y="14324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4549" name="ZoneTexte 17"/>
          <p:cNvSpPr txBox="1">
            <a:spLocks noChangeArrowheads="1"/>
          </p:cNvSpPr>
          <p:nvPr/>
        </p:nvSpPr>
        <p:spPr bwMode="auto">
          <a:xfrm>
            <a:off x="7786688" y="2497138"/>
            <a:ext cx="1046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>
                <a:latin typeface="Calibri" pitchFamily="34" charset="0"/>
                <a:ea typeface="MS PGothic" pitchFamily="34" charset="-128"/>
              </a:rPr>
              <a:t>NGS WFS</a:t>
            </a:r>
          </a:p>
        </p:txBody>
      </p:sp>
      <p:sp>
        <p:nvSpPr>
          <p:cNvPr id="64550" name="ZoneTexte 19"/>
          <p:cNvSpPr txBox="1">
            <a:spLocks noChangeArrowheads="1"/>
          </p:cNvSpPr>
          <p:nvPr/>
        </p:nvSpPr>
        <p:spPr bwMode="auto">
          <a:xfrm>
            <a:off x="6534150" y="3849688"/>
            <a:ext cx="1046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>
                <a:latin typeface="Calibri" pitchFamily="34" charset="0"/>
                <a:ea typeface="MS PGothic" pitchFamily="34" charset="-128"/>
              </a:rPr>
              <a:t>NGS WFS</a:t>
            </a:r>
          </a:p>
        </p:txBody>
      </p:sp>
      <p:sp>
        <p:nvSpPr>
          <p:cNvPr id="64551" name="ZoneTexte 20"/>
          <p:cNvSpPr txBox="1">
            <a:spLocks noChangeArrowheads="1"/>
          </p:cNvSpPr>
          <p:nvPr/>
        </p:nvSpPr>
        <p:spPr bwMode="auto">
          <a:xfrm>
            <a:off x="5583238" y="2978150"/>
            <a:ext cx="1046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>
                <a:latin typeface="Calibri" pitchFamily="34" charset="0"/>
                <a:ea typeface="MS PGothic" pitchFamily="34" charset="-128"/>
              </a:rPr>
              <a:t>NGS WFS</a:t>
            </a:r>
          </a:p>
        </p:txBody>
      </p:sp>
      <p:sp>
        <p:nvSpPr>
          <p:cNvPr id="64552" name="ZoneTexte 21"/>
          <p:cNvSpPr txBox="1">
            <a:spLocks noChangeArrowheads="1"/>
          </p:cNvSpPr>
          <p:nvPr/>
        </p:nvSpPr>
        <p:spPr bwMode="auto">
          <a:xfrm>
            <a:off x="6167438" y="1619250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>
                <a:latin typeface="Calibri" pitchFamily="34" charset="0"/>
                <a:ea typeface="MS PGothic" pitchFamily="34" charset="-128"/>
              </a:rPr>
              <a:t>10" science FOV</a:t>
            </a:r>
          </a:p>
        </p:txBody>
      </p:sp>
      <p:sp>
        <p:nvSpPr>
          <p:cNvPr id="64553" name="ZoneTexte 23"/>
          <p:cNvSpPr txBox="1">
            <a:spLocks noChangeArrowheads="1"/>
          </p:cNvSpPr>
          <p:nvPr/>
        </p:nvSpPr>
        <p:spPr bwMode="auto">
          <a:xfrm>
            <a:off x="7593013" y="4737100"/>
            <a:ext cx="13604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>
                <a:latin typeface="Calibri" pitchFamily="34" charset="0"/>
                <a:ea typeface="MS PGothic" pitchFamily="34" charset="-128"/>
              </a:rPr>
              <a:t>2.5’ Derotated WHT field</a:t>
            </a:r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 flipH="1" flipV="1">
            <a:off x="7897813" y="4298950"/>
            <a:ext cx="296862" cy="52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>
            <a:off x="6875463" y="1971675"/>
            <a:ext cx="285750" cy="92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Strehl</a:t>
            </a:r>
            <a:r>
              <a:rPr lang="en-GB" dirty="0" smtClean="0"/>
              <a:t> ratio comparison image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Seeing-limited (NoAO) </a:t>
            </a:r>
            <a:r>
              <a:rPr lang="pt-BR" dirty="0"/>
              <a:t>(SR=1% at 00h59mn)</a:t>
            </a:r>
          </a:p>
          <a:p>
            <a:r>
              <a:rPr lang="pt-BR" dirty="0"/>
              <a:t>GLAO (SR=9% at 00h42mn)</a:t>
            </a:r>
          </a:p>
          <a:p>
            <a:r>
              <a:rPr lang="pt-BR" dirty="0"/>
              <a:t>MOAO (SR=19.4% at 00h29mn)</a:t>
            </a:r>
          </a:p>
          <a:p>
            <a:r>
              <a:rPr lang="pt-BR" dirty="0"/>
              <a:t>SCAO (SR=23.8% at 00h32mn</a:t>
            </a:r>
            <a:r>
              <a:rPr lang="pt-BR" dirty="0" smtClean="0"/>
              <a:t>)</a:t>
            </a:r>
          </a:p>
          <a:p>
            <a:r>
              <a:rPr lang="pt-BR" dirty="0" smtClean="0"/>
              <a:t>Images recorded at a central wavelength of 1.495µm</a:t>
            </a:r>
            <a:endParaRPr lang="en-GB" dirty="0"/>
          </a:p>
        </p:txBody>
      </p:sp>
      <p:pic>
        <p:nvPicPr>
          <p:cNvPr id="4" name="Picture 6" descr="Capture d’écran 2012-03-10 à 1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6710099" cy="30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pture d’écran 2012-03-10 à 17.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6268" r="35743" b="13656"/>
          <a:stretch/>
        </p:blipFill>
        <p:spPr bwMode="auto">
          <a:xfrm>
            <a:off x="6084168" y="1484784"/>
            <a:ext cx="25400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1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1739</TotalTime>
  <Words>1401</Words>
  <Application>Microsoft Office PowerPoint</Application>
  <PresentationFormat>On-screen Show (4:3)</PresentationFormat>
  <Paragraphs>306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Horizon</vt:lpstr>
      <vt:lpstr>Chart</vt:lpstr>
      <vt:lpstr>CANARY</vt:lpstr>
      <vt:lpstr>Contents</vt:lpstr>
      <vt:lpstr>Adaptive optics</vt:lpstr>
      <vt:lpstr>AO Systems to date</vt:lpstr>
      <vt:lpstr>How does tomography help AO?</vt:lpstr>
      <vt:lpstr>How does MOAO differ?</vt:lpstr>
      <vt:lpstr>CANARY Project</vt:lpstr>
      <vt:lpstr>Phase A : NGS MOAO</vt:lpstr>
      <vt:lpstr>Strehl ratio comparison image</vt:lpstr>
      <vt:lpstr>Terms of the error budget</vt:lpstr>
      <vt:lpstr>PowerPoint Presentation</vt:lpstr>
      <vt:lpstr>Phase B: Low-order LGS MOAO</vt:lpstr>
      <vt:lpstr>March/april 2012 commissioning</vt:lpstr>
      <vt:lpstr>March/April 2012 commissioning</vt:lpstr>
      <vt:lpstr>Phase B Status</vt:lpstr>
      <vt:lpstr>CANARY Phase C</vt:lpstr>
      <vt:lpstr>CANARY Phase C1 (2013/14)</vt:lpstr>
      <vt:lpstr>CANARY Phase C2 (2014+)</vt:lpstr>
      <vt:lpstr>Why is this important now?</vt:lpstr>
      <vt:lpstr>How Does CANARY help?</vt:lpstr>
      <vt:lpstr>Conclusions</vt:lpstr>
      <vt:lpstr>The CANARY team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tjm</dc:creator>
  <cp:lastModifiedBy>tjm</cp:lastModifiedBy>
  <cp:revision>94</cp:revision>
  <dcterms:created xsi:type="dcterms:W3CDTF">2012-06-03T10:02:20Z</dcterms:created>
  <dcterms:modified xsi:type="dcterms:W3CDTF">2012-06-06T14:55:36Z</dcterms:modified>
</cp:coreProperties>
</file>