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xlsx" ContentType="application/vnd.openxmlformats-officedocument.spreadsheetml.sheet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9" r:id="rId1"/>
  </p:sldMasterIdLst>
  <p:notesMasterIdLst>
    <p:notesMasterId r:id="rId40"/>
  </p:notesMasterIdLst>
  <p:sldIdLst>
    <p:sldId id="452" r:id="rId2"/>
    <p:sldId id="1120" r:id="rId3"/>
    <p:sldId id="803" r:id="rId4"/>
    <p:sldId id="1126" r:id="rId5"/>
    <p:sldId id="1127" r:id="rId6"/>
    <p:sldId id="944" r:id="rId7"/>
    <p:sldId id="945" r:id="rId8"/>
    <p:sldId id="1059" r:id="rId9"/>
    <p:sldId id="1034" r:id="rId10"/>
    <p:sldId id="1102" r:id="rId11"/>
    <p:sldId id="1058" r:id="rId12"/>
    <p:sldId id="1035" r:id="rId13"/>
    <p:sldId id="1090" r:id="rId14"/>
    <p:sldId id="1038" r:id="rId15"/>
    <p:sldId id="1077" r:id="rId16"/>
    <p:sldId id="1041" r:id="rId17"/>
    <p:sldId id="1042" r:id="rId18"/>
    <p:sldId id="1060" r:id="rId19"/>
    <p:sldId id="950" r:id="rId20"/>
    <p:sldId id="1054" r:id="rId21"/>
    <p:sldId id="1089" r:id="rId22"/>
    <p:sldId id="1055" r:id="rId23"/>
    <p:sldId id="1112" r:id="rId24"/>
    <p:sldId id="1118" r:id="rId25"/>
    <p:sldId id="1115" r:id="rId26"/>
    <p:sldId id="1121" r:id="rId27"/>
    <p:sldId id="1116" r:id="rId28"/>
    <p:sldId id="1122" r:id="rId29"/>
    <p:sldId id="1117" r:id="rId30"/>
    <p:sldId id="928" r:id="rId31"/>
    <p:sldId id="1113" r:id="rId32"/>
    <p:sldId id="1114" r:id="rId33"/>
    <p:sldId id="1123" r:id="rId34"/>
    <p:sldId id="1124" r:id="rId35"/>
    <p:sldId id="1125" r:id="rId36"/>
    <p:sldId id="1119" r:id="rId37"/>
    <p:sldId id="1103" r:id="rId38"/>
    <p:sldId id="981" r:id="rId39"/>
  </p:sldIdLst>
  <p:sldSz cx="9144000" cy="6858000" type="screen4x3"/>
  <p:notesSz cx="6858000" cy="9144000"/>
  <p:defaultTextStyle>
    <a:defPPr>
      <a:defRPr lang="hu-HU"/>
    </a:defPPr>
    <a:lvl1pPr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090CC"/>
    <a:srgbClr val="F3FF0B"/>
    <a:srgbClr val="FF2113"/>
    <a:srgbClr val="F7F7F7"/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949" autoAdjust="0"/>
    <p:restoredTop sz="90929"/>
  </p:normalViewPr>
  <p:slideViewPr>
    <p:cSldViewPr>
      <p:cViewPr varScale="1">
        <p:scale>
          <a:sx n="64" d="100"/>
          <a:sy n="64" d="100"/>
        </p:scale>
        <p:origin x="-16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tableStyles" Target="tableStyle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presProps" Target="presProp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theme" Target="theme/theme1.xml"/><Relationship Id="rId41" Type="http://schemas.openxmlformats.org/officeDocument/2006/relationships/printerSettings" Target="printerSettings/printerSettings1.bin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ict"/><Relationship Id="rId1" Type="http://schemas.openxmlformats.org/officeDocument/2006/relationships/image" Target="../media/image15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GB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fld id="{CC2A8866-022C-AA4B-9624-F8E76376357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55D94-CFD1-8143-83FC-4A4C8B15DBEF}" type="slidenum">
              <a:rPr lang="en-GB"/>
              <a:pPr/>
              <a:t>1</a:t>
            </a:fld>
            <a:endParaRPr lang="en-GB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B97AC874-FF92-E34D-B053-DCA1A45139AF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83A6B-DE75-7840-9BAF-6EF7633545F2}" type="slidenum">
              <a:rPr lang="en-GB"/>
              <a:pPr/>
              <a:t>30</a:t>
            </a:fld>
            <a:endParaRPr lang="en-GB"/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/>
              <a:t>Development of the first two prototype CASPER/ROACH boards.  Designed by MeerKAT DSP team in cooperation with UCB, laid out at NRAO, being debugged at MeerKAT office.  Looks good so far.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4337050"/>
            <a:ext cx="9074150" cy="2520950"/>
            <a:chOff x="0" y="2640"/>
            <a:chExt cx="5760" cy="1680"/>
          </a:xfrm>
        </p:grpSpPr>
        <p:sp>
          <p:nvSpPr>
            <p:cNvPr id="17411" name="Rectangle 3"/>
            <p:cNvSpPr>
              <a:spLocks noChangeArrowheads="1"/>
            </p:cNvSpPr>
            <p:nvPr/>
          </p:nvSpPr>
          <p:spPr bwMode="gray">
            <a:xfrm>
              <a:off x="0" y="2640"/>
              <a:ext cx="5760" cy="1680"/>
            </a:xfrm>
            <a:prstGeom prst="rect">
              <a:avLst/>
            </a:prstGeom>
            <a:solidFill>
              <a:srgbClr val="7AAF7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2" name="Rectangle 4"/>
            <p:cNvSpPr>
              <a:spLocks noChangeArrowheads="1"/>
            </p:cNvSpPr>
            <p:nvPr/>
          </p:nvSpPr>
          <p:spPr bwMode="gray">
            <a:xfrm>
              <a:off x="0" y="2640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7AAF71">
                    <a:gamma/>
                    <a:shade val="46275"/>
                    <a:invGamma/>
                  </a:srgbClr>
                </a:gs>
                <a:gs pos="100000">
                  <a:srgbClr val="7AAF7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13" name="Rectangle 5"/>
          <p:cNvSpPr>
            <a:spLocks noChangeArrowheads="1"/>
          </p:cNvSpPr>
          <p:nvPr/>
        </p:nvSpPr>
        <p:spPr bwMode="gray">
          <a:xfrm>
            <a:off x="34925" y="44450"/>
            <a:ext cx="9074150" cy="2282825"/>
          </a:xfrm>
          <a:prstGeom prst="rect">
            <a:avLst/>
          </a:prstGeom>
          <a:solidFill>
            <a:srgbClr val="28639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-4763" y="0"/>
            <a:ext cx="9148763" cy="6856413"/>
            <a:chOff x="-3" y="0"/>
            <a:chExt cx="5763" cy="4319"/>
          </a:xfrm>
        </p:grpSpPr>
        <p:sp>
          <p:nvSpPr>
            <p:cNvPr id="17415" name="AutoShape 7"/>
            <p:cNvSpPr>
              <a:spLocks noChangeArrowheads="1"/>
            </p:cNvSpPr>
            <p:nvPr/>
          </p:nvSpPr>
          <p:spPr bwMode="gray">
            <a:xfrm>
              <a:off x="24" y="24"/>
              <a:ext cx="5712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6" name="Freeform 8"/>
            <p:cNvSpPr>
              <a:spLocks/>
            </p:cNvSpPr>
            <p:nvPr/>
          </p:nvSpPr>
          <p:spPr bwMode="gray">
            <a:xfrm>
              <a:off x="0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7" name="Freeform 9"/>
            <p:cNvSpPr>
              <a:spLocks/>
            </p:cNvSpPr>
            <p:nvPr/>
          </p:nvSpPr>
          <p:spPr bwMode="gray">
            <a:xfrm rot="-5408600">
              <a:off x="-50" y="4030"/>
              <a:ext cx="336" cy="2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gray">
            <a:xfrm rot="10769190">
              <a:off x="5519" y="4031"/>
              <a:ext cx="232" cy="28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gray">
            <a:xfrm rot="5400000">
              <a:off x="5472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20" name="Rectangle 12"/>
          <p:cNvSpPr>
            <a:spLocks noGrp="1" noChangeArrowheads="1"/>
          </p:cNvSpPr>
          <p:nvPr>
            <p:ph type="ctrTitle"/>
          </p:nvPr>
        </p:nvSpPr>
        <p:spPr bwMode="ltGray">
          <a:xfrm>
            <a:off x="755650" y="404813"/>
            <a:ext cx="7772400" cy="10668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1557338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422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539750" y="6381750"/>
            <a:ext cx="1746250" cy="331788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GB"/>
              <a:t>20 April 2009</a:t>
            </a:r>
          </a:p>
        </p:txBody>
      </p:sp>
      <p:sp>
        <p:nvSpPr>
          <p:cNvPr id="1742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6248400" y="6381750"/>
            <a:ext cx="2427288" cy="331788"/>
          </a:xfrm>
        </p:spPr>
        <p:txBody>
          <a:bodyPr/>
          <a:lstStyle>
            <a:lvl1pPr algn="r">
              <a:defRPr smtClean="0"/>
            </a:lvl1pPr>
          </a:lstStyle>
          <a:p>
            <a:r>
              <a:rPr lang="en-GB"/>
              <a:t>SAC 2009</a:t>
            </a:r>
          </a:p>
        </p:txBody>
      </p:sp>
      <p:grpSp>
        <p:nvGrpSpPr>
          <p:cNvPr id="17424" name="Group 16"/>
          <p:cNvGrpSpPr>
            <a:grpSpLocks/>
          </p:cNvGrpSpPr>
          <p:nvPr/>
        </p:nvGrpSpPr>
        <p:grpSpPr bwMode="auto">
          <a:xfrm>
            <a:off x="2482850" y="2895600"/>
            <a:ext cx="2698750" cy="1041400"/>
            <a:chOff x="1610" y="1965"/>
            <a:chExt cx="1700" cy="656"/>
          </a:xfrm>
        </p:grpSpPr>
        <p:pic>
          <p:nvPicPr>
            <p:cNvPr id="17425" name="Picture 17" descr="Untitled-1 cop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2426" y="1965"/>
              <a:ext cx="590" cy="590"/>
            </a:xfrm>
            <a:prstGeom prst="rect">
              <a:avLst/>
            </a:prstGeom>
            <a:noFill/>
          </p:spPr>
        </p:pic>
        <p:pic>
          <p:nvPicPr>
            <p:cNvPr id="17426" name="Picture 18" descr="Untitled-1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61" y="2372"/>
              <a:ext cx="249" cy="249"/>
            </a:xfrm>
            <a:prstGeom prst="rect">
              <a:avLst/>
            </a:prstGeom>
            <a:noFill/>
          </p:spPr>
        </p:pic>
        <p:pic>
          <p:nvPicPr>
            <p:cNvPr id="17427" name="Picture 19" descr="Untitled-1 cop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1610" y="2237"/>
              <a:ext cx="363" cy="363"/>
            </a:xfrm>
            <a:prstGeom prst="rect">
              <a:avLst/>
            </a:prstGeom>
            <a:noFill/>
          </p:spPr>
        </p:pic>
      </p:grpSp>
      <p:pic>
        <p:nvPicPr>
          <p:cNvPr id="17428" name="Picture 20" descr="landsca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3" y="2408238"/>
            <a:ext cx="8990012" cy="1797050"/>
          </a:xfrm>
          <a:prstGeom prst="rect">
            <a:avLst/>
          </a:prstGeom>
          <a:noFill/>
        </p:spPr>
      </p:pic>
      <p:pic>
        <p:nvPicPr>
          <p:cNvPr id="17429" name="Picture 21" descr="transparent logo _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724400"/>
            <a:ext cx="1301750" cy="1571625"/>
          </a:xfrm>
          <a:prstGeom prst="rect">
            <a:avLst/>
          </a:prstGeom>
          <a:noFill/>
        </p:spPr>
      </p:pic>
      <p:pic>
        <p:nvPicPr>
          <p:cNvPr id="17430" name="Picture 22" descr="skai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1338" y="5013325"/>
            <a:ext cx="1871662" cy="10302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0A7D2A-8651-5F46-9CE7-B5DB812FEC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260350"/>
            <a:ext cx="2090737" cy="6137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19813" cy="6137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1E4760-2816-BA4C-8423-ED2051A272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6294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9498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2133600" cy="244475"/>
          </a:xfrm>
        </p:spPr>
        <p:txBody>
          <a:bodyPr/>
          <a:lstStyle>
            <a:lvl1pPr>
              <a:defRPr smtClean="0"/>
            </a:lvl1pPr>
          </a:lstStyle>
          <a:p>
            <a:fld id="{C7DBDE2E-5B05-CA48-BF5C-875B7D0EB3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997EA243-DE5C-F949-9F70-D855BD645B3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7B0AD5-9CDF-7B4A-8E78-BE30ACF46B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3B9F8C-71BC-154D-A430-E8F0E24F02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94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94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967525-7153-2E42-8787-85C1FB110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885C523-AD28-AA43-9560-351C84AED2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5AD95A-99EE-2547-B922-A53ED9CE15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F0BE7C-9036-9645-8757-A279F8FCF4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620BA1-5506-A144-9E69-8D8D9700AE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AB9188-66D8-CC42-96D2-F834073995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tra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85750"/>
            <a:ext cx="9144000" cy="895350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gray">
          <a:xfrm>
            <a:off x="1588" y="0"/>
            <a:ext cx="9144000" cy="2413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629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endParaRPr lang="en-US"/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fld id="{6D7FEACF-E5DC-564C-B242-B94EDB3B7CD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package" Target="../embeddings/Microsoft_Excel_Sheet1.xlsx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6553200" y="4724400"/>
            <a:ext cx="2438400" cy="1447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04812"/>
            <a:ext cx="8458200" cy="1804988"/>
          </a:xfrm>
        </p:spPr>
        <p:txBody>
          <a:bodyPr/>
          <a:lstStyle/>
          <a:p>
            <a:r>
              <a:rPr lang="en-GB" dirty="0" smtClean="0"/>
              <a:t>Challenges in the development of large radio arrays</a:t>
            </a:r>
            <a:br>
              <a:rPr lang="en-GB" dirty="0" smtClean="0"/>
            </a:br>
            <a:r>
              <a:rPr lang="en-GB" sz="3200" dirty="0" err="1" smtClean="0"/>
              <a:t>MeerKAT</a:t>
            </a:r>
            <a:r>
              <a:rPr lang="en-GB" sz="3200" dirty="0" smtClean="0"/>
              <a:t> as a case study</a:t>
            </a:r>
            <a:endParaRPr lang="en-US" sz="3200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219200" y="6324600"/>
            <a:ext cx="6400800" cy="533400"/>
          </a:xfrm>
        </p:spPr>
        <p:txBody>
          <a:bodyPr/>
          <a:lstStyle/>
          <a:p>
            <a:r>
              <a:rPr lang="en-US" sz="1600" dirty="0" err="1" smtClean="0"/>
              <a:t>Realising</a:t>
            </a:r>
            <a:r>
              <a:rPr lang="en-US" sz="1600" dirty="0" smtClean="0"/>
              <a:t> the Astronomy of the Future – Oxford, 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June 2012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26628" name="Text Box 8"/>
          <p:cNvSpPr txBox="1">
            <a:spLocks noChangeArrowheads="1"/>
          </p:cNvSpPr>
          <p:nvPr/>
        </p:nvSpPr>
        <p:spPr bwMode="auto">
          <a:xfrm>
            <a:off x="1828800" y="4419600"/>
            <a:ext cx="4343400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GB" sz="3200" dirty="0"/>
              <a:t>Justin Jonas</a:t>
            </a:r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1981200" y="4953000"/>
            <a:ext cx="4267200" cy="103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GB" sz="1600" dirty="0"/>
              <a:t>Associate Director: Science &amp; Engineering SKA South Africa</a:t>
            </a:r>
            <a:endParaRPr lang="en-GB" sz="1600" dirty="0" smtClean="0"/>
          </a:p>
          <a:p>
            <a:pPr algn="ctr">
              <a:buNone/>
            </a:pPr>
            <a:r>
              <a:rPr lang="en-GB" sz="1600" dirty="0" smtClean="0"/>
              <a:t>Professor: Dept. </a:t>
            </a:r>
            <a:r>
              <a:rPr lang="en-GB" sz="1600" dirty="0"/>
              <a:t>Physics &amp; Electronics, Rhodes University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324600" y="4648200"/>
            <a:ext cx="2667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26630" name="Picture 7" descr="RUpurp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953000"/>
            <a:ext cx="2168525" cy="121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296150" cy="868363"/>
          </a:xfrm>
        </p:spPr>
        <p:txBody>
          <a:bodyPr/>
          <a:lstStyle/>
          <a:p>
            <a:r>
              <a:rPr lang="en-US" dirty="0" smtClean="0"/>
              <a:t>System engineering &amp;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Science-led process</a:t>
            </a:r>
          </a:p>
          <a:p>
            <a:pPr lvl="1"/>
            <a:r>
              <a:rPr lang="en-US" dirty="0" smtClean="0"/>
              <a:t>Science case 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User Requirement Specification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Requirements Review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System Specification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Concept exploration and prototypes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Concept and Preliminary design reviews (system)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Subsystem specifications,</a:t>
            </a:r>
            <a:r>
              <a:rPr lang="en-US" dirty="0" smtClean="0">
                <a:ea typeface="Wingdings"/>
                <a:cs typeface="Wingdings"/>
              </a:rPr>
              <a:t> technology choice, design </a:t>
            </a:r>
            <a:r>
              <a:rPr lang="en-US" dirty="0" smtClean="0">
                <a:ea typeface="Wingdings"/>
                <a:cs typeface="Wingdings"/>
              </a:rPr>
              <a:t>and reviews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 </a:t>
            </a:r>
            <a:r>
              <a:rPr lang="en-US" dirty="0" err="1" smtClean="0"/>
              <a:t>CoDR</a:t>
            </a:r>
            <a:r>
              <a:rPr lang="en-US" dirty="0" smtClean="0"/>
              <a:t> (5-8 July 2010)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8229600" cy="5105400"/>
          </a:xfrm>
        </p:spPr>
        <p:txBody>
          <a:bodyPr vert="horz"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System-wide trade-offs</a:t>
            </a:r>
          </a:p>
          <a:p>
            <a:r>
              <a:rPr lang="en-US" dirty="0" smtClean="0"/>
              <a:t>Gregorian </a:t>
            </a:r>
            <a:r>
              <a:rPr lang="en-US" dirty="0" smtClean="0"/>
              <a:t>offset </a:t>
            </a:r>
            <a:r>
              <a:rPr lang="en-US" dirty="0" smtClean="0"/>
              <a:t>antennas</a:t>
            </a:r>
          </a:p>
          <a:p>
            <a:pPr lvl="1"/>
            <a:r>
              <a:rPr lang="en-US" dirty="0" smtClean="0"/>
              <a:t>Sensitivity</a:t>
            </a:r>
          </a:p>
          <a:p>
            <a:pPr lvl="1"/>
            <a:r>
              <a:rPr lang="en-US" dirty="0" smtClean="0"/>
              <a:t>Spectral &amp; imaging dynamic </a:t>
            </a:r>
            <a:r>
              <a:rPr lang="en-US" dirty="0" smtClean="0"/>
              <a:t>range</a:t>
            </a:r>
            <a:endParaRPr lang="en-US" dirty="0" smtClean="0"/>
          </a:p>
          <a:p>
            <a:pPr lvl="1"/>
            <a:r>
              <a:rPr lang="en-US" dirty="0" smtClean="0"/>
              <a:t>Multiple receivers</a:t>
            </a:r>
          </a:p>
          <a:p>
            <a:pPr lvl="1"/>
            <a:r>
              <a:rPr lang="en-US" dirty="0" smtClean="0"/>
              <a:t>RFI rejection</a:t>
            </a:r>
            <a:endParaRPr lang="en-US" dirty="0" smtClean="0"/>
          </a:p>
          <a:p>
            <a:pPr lvl="1"/>
            <a:r>
              <a:rPr lang="en-US" dirty="0" smtClean="0"/>
              <a:t>64 </a:t>
            </a:r>
            <a:r>
              <a:rPr lang="en-US" dirty="0" err="1" smtClean="0"/>
              <a:t>x</a:t>
            </a:r>
            <a:r>
              <a:rPr lang="en-US" dirty="0" smtClean="0"/>
              <a:t> 13.5 </a:t>
            </a:r>
            <a:r>
              <a:rPr lang="en-US" dirty="0" err="1" smtClean="0"/>
              <a:t>m</a:t>
            </a:r>
            <a:endParaRPr lang="en-US" dirty="0" smtClean="0"/>
          </a:p>
          <a:p>
            <a:r>
              <a:rPr lang="en-US" dirty="0" err="1" smtClean="0"/>
              <a:t>Cryo</a:t>
            </a:r>
            <a:r>
              <a:rPr lang="en-US" dirty="0" smtClean="0"/>
              <a:t>-cooled, octave band, single pixel receivers</a:t>
            </a:r>
            <a:endParaRPr lang="en-US" dirty="0" smtClean="0"/>
          </a:p>
          <a:p>
            <a:pPr lvl="1"/>
            <a:r>
              <a:rPr lang="en-US" dirty="0" smtClean="0"/>
              <a:t>Per-dish s</a:t>
            </a:r>
            <a:r>
              <a:rPr lang="en-US" dirty="0" smtClean="0"/>
              <a:t>ensitivity (4 m</a:t>
            </a:r>
            <a:r>
              <a:rPr lang="en-US" baseline="30000" dirty="0" smtClean="0"/>
              <a:t>2</a:t>
            </a:r>
            <a:r>
              <a:rPr lang="en-US" dirty="0" smtClean="0"/>
              <a:t>/K)</a:t>
            </a:r>
          </a:p>
          <a:p>
            <a:r>
              <a:rPr lang="en-US" dirty="0" smtClean="0"/>
              <a:t>Direct digitization</a:t>
            </a:r>
          </a:p>
          <a:p>
            <a:pPr lvl="1"/>
            <a:r>
              <a:rPr lang="en-US" dirty="0" smtClean="0"/>
              <a:t>Spectral dynamic range</a:t>
            </a:r>
          </a:p>
          <a:p>
            <a:r>
              <a:rPr lang="en-US" dirty="0" smtClean="0"/>
              <a:t>Software collaboration</a:t>
            </a:r>
          </a:p>
          <a:p>
            <a:pPr lvl="1"/>
            <a:r>
              <a:rPr lang="en-US" dirty="0" smtClean="0"/>
              <a:t>CASA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600950" cy="868363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Sensitivity and Dynamic Range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5029200"/>
          </a:xfrm>
        </p:spPr>
        <p:txBody>
          <a:bodyPr vert="horz"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“Sensitivity (</a:t>
            </a:r>
            <a:r>
              <a:rPr lang="en-US" dirty="0" err="1" smtClean="0">
                <a:ea typeface="+mn-ea"/>
                <a:cs typeface="+mn-cs"/>
              </a:rPr>
              <a:t>A</a:t>
            </a:r>
            <a:r>
              <a:rPr lang="en-US" baseline="-25000" dirty="0" err="1" smtClean="0">
                <a:ea typeface="+mn-ea"/>
                <a:cs typeface="+mn-cs"/>
              </a:rPr>
              <a:t>e</a:t>
            </a:r>
            <a:r>
              <a:rPr lang="en-US" dirty="0" err="1" smtClean="0">
                <a:ea typeface="+mn-ea"/>
                <a:cs typeface="+mn-cs"/>
              </a:rPr>
              <a:t>/T</a:t>
            </a:r>
            <a:r>
              <a:rPr lang="en-US" baseline="-25000" dirty="0" err="1" smtClean="0">
                <a:ea typeface="+mn-ea"/>
                <a:cs typeface="+mn-cs"/>
              </a:rPr>
              <a:t>sys</a:t>
            </a:r>
            <a:r>
              <a:rPr lang="en-US" dirty="0" smtClean="0">
                <a:ea typeface="+mn-ea"/>
                <a:cs typeface="+mn-cs"/>
              </a:rPr>
              <a:t>) is king (HI and pulsars), and DR is the dominant queen”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sz="2353" dirty="0" smtClean="0">
                <a:solidFill>
                  <a:srgbClr val="FF0000"/>
                </a:solidFill>
                <a:ea typeface="+mn-ea"/>
                <a:cs typeface="+mn-cs"/>
              </a:rPr>
              <a:t>(</a:t>
            </a:r>
            <a:r>
              <a:rPr lang="en-US" sz="2353" dirty="0" err="1" smtClean="0">
                <a:solidFill>
                  <a:srgbClr val="FF0000"/>
                </a:solidFill>
                <a:ea typeface="+mn-ea"/>
                <a:cs typeface="+mn-cs"/>
              </a:rPr>
              <a:t>cf</a:t>
            </a:r>
            <a:r>
              <a:rPr lang="en-US" sz="2353" dirty="0" smtClean="0">
                <a:solidFill>
                  <a:srgbClr val="FF0000"/>
                </a:solidFill>
                <a:ea typeface="+mn-ea"/>
                <a:cs typeface="+mn-cs"/>
              </a:rPr>
              <a:t> trade-space discussion in SPHERE talk yesterday)</a:t>
            </a:r>
            <a:endParaRPr lang="en-US" sz="2353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Interpretation:</a:t>
            </a:r>
          </a:p>
          <a:p>
            <a:pPr lvl="1">
              <a:defRPr/>
            </a:pPr>
            <a:r>
              <a:rPr lang="en-US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baseline="-25000" dirty="0" smtClean="0"/>
              <a:t> </a:t>
            </a:r>
            <a:r>
              <a:rPr lang="en-US" dirty="0" smtClean="0"/>
              <a:t>not compromised/traded with e.g.:</a:t>
            </a:r>
          </a:p>
          <a:p>
            <a:pPr lvl="2">
              <a:defRPr/>
            </a:pPr>
            <a:r>
              <a:rPr lang="en-US" dirty="0" smtClean="0"/>
              <a:t> ultra-wide bandwidth receivers</a:t>
            </a:r>
          </a:p>
          <a:p>
            <a:pPr lvl="3">
              <a:defRPr/>
            </a:pPr>
            <a:r>
              <a:rPr lang="en-US" dirty="0" smtClean="0"/>
              <a:t>rather have multiple ~octave bandwidth receivers</a:t>
            </a:r>
          </a:p>
          <a:p>
            <a:pPr lvl="2">
              <a:defRPr/>
            </a:pPr>
            <a:r>
              <a:rPr lang="en-US" dirty="0" smtClean="0"/>
              <a:t> wide </a:t>
            </a:r>
            <a:r>
              <a:rPr lang="en-US" dirty="0" err="1" smtClean="0"/>
              <a:t>FoV</a:t>
            </a:r>
            <a:r>
              <a:rPr lang="en-US" dirty="0" smtClean="0"/>
              <a:t> receivers</a:t>
            </a:r>
          </a:p>
          <a:p>
            <a:pPr lvl="3">
              <a:defRPr/>
            </a:pPr>
            <a:r>
              <a:rPr lang="en-US" dirty="0" smtClean="0"/>
              <a:t>survey speed comes from (A</a:t>
            </a:r>
            <a:r>
              <a:rPr lang="en-US" baseline="-25000" dirty="0" smtClean="0"/>
              <a:t>e</a:t>
            </a:r>
            <a:r>
              <a:rPr lang="en-US" dirty="0" smtClean="0"/>
              <a:t>/T</a:t>
            </a:r>
            <a:r>
              <a:rPr lang="en-US" baseline="-25000" dirty="0" smtClean="0"/>
              <a:t>sys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dirty="0" err="1" smtClean="0"/>
              <a:t>A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driven by primary beam performance (as a proxy for imaging DR, see later)</a:t>
            </a:r>
          </a:p>
          <a:p>
            <a:pPr lvl="2">
              <a:defRPr/>
            </a:pPr>
            <a:r>
              <a:rPr lang="en-US" dirty="0" smtClean="0"/>
              <a:t>including </a:t>
            </a:r>
            <a:r>
              <a:rPr lang="en-US" dirty="0" err="1" smtClean="0"/>
              <a:t>sidelobes</a:t>
            </a:r>
            <a:r>
              <a:rPr lang="en-US" dirty="0" smtClean="0"/>
              <a:t>, polarization and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spill</a:t>
            </a:r>
            <a:endParaRPr lang="en-US" baseline="-25000" dirty="0" smtClean="0"/>
          </a:p>
          <a:p>
            <a:pPr lvl="1">
              <a:defRPr/>
            </a:pPr>
            <a:r>
              <a:rPr lang="en-US" dirty="0" smtClean="0"/>
              <a:t>Spectral DR also considered</a:t>
            </a:r>
          </a:p>
          <a:p>
            <a:pPr lvl="2">
              <a:defRPr/>
            </a:pPr>
            <a:r>
              <a:rPr lang="en-US" dirty="0" smtClean="0"/>
              <a:t>gain ripple</a:t>
            </a:r>
          </a:p>
          <a:p>
            <a:pPr lvl="1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Measurement Equation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514475" y="4818063"/>
          <a:ext cx="4132263" cy="1354137"/>
        </p:xfrm>
        <a:graphic>
          <a:graphicData uri="http://schemas.openxmlformats.org/presentationml/2006/ole">
            <p:oleObj spid="_x0000_s598018" name="Equation" r:id="rId3" imgW="1549400" imgH="508000" progId="Equation.3">
              <p:embed/>
            </p:oleObj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331788" y="3200400"/>
          <a:ext cx="8516937" cy="838200"/>
        </p:xfrm>
        <a:graphic>
          <a:graphicData uri="http://schemas.openxmlformats.org/presentationml/2006/ole">
            <p:oleObj spid="_x0000_s598019" name="Equation" r:id="rId4" imgW="4000500" imgH="393700" progId="Equation.3">
              <p:embed/>
            </p:oleObj>
          </a:graphicData>
        </a:graphic>
      </p:graphicFrame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2667000" y="3957638"/>
            <a:ext cx="62372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 err="1"/>
              <a:t>Kemball</a:t>
            </a:r>
            <a:r>
              <a:rPr lang="en-US" dirty="0"/>
              <a:t>, Cornwell &amp; </a:t>
            </a:r>
            <a:r>
              <a:rPr lang="en-US" dirty="0" err="1"/>
              <a:t>Yashar</a:t>
            </a:r>
            <a:r>
              <a:rPr lang="en-US" dirty="0"/>
              <a:t>, </a:t>
            </a:r>
            <a:r>
              <a:rPr lang="en-US" i="1" dirty="0"/>
              <a:t>CPG Memo #4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4267200" y="6015038"/>
            <a:ext cx="45261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 err="1"/>
              <a:t>Noordam</a:t>
            </a:r>
            <a:r>
              <a:rPr lang="en-US" dirty="0"/>
              <a:t> &amp; Smirnov, </a:t>
            </a:r>
            <a:r>
              <a:rPr lang="en-US" i="1" dirty="0" err="1"/>
              <a:t>MeqTrees</a:t>
            </a:r>
            <a:endParaRPr lang="en-US" i="1" dirty="0"/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304800" y="1371600"/>
            <a:ext cx="8458200" cy="126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/>
              <a:t>Calibration of antenna-based “errors”.  Generalized from </a:t>
            </a:r>
            <a:r>
              <a:rPr lang="en-US" sz="2800" dirty="0" err="1"/>
              <a:t>Hamaker</a:t>
            </a:r>
            <a:r>
              <a:rPr lang="en-US" sz="2800" dirty="0"/>
              <a:t>, </a:t>
            </a:r>
            <a:r>
              <a:rPr lang="en-US" sz="2800" dirty="0" err="1"/>
              <a:t>Bregman</a:t>
            </a:r>
            <a:r>
              <a:rPr lang="en-US" sz="2800" dirty="0"/>
              <a:t> &amp; Sault to include “image plane effects” (</a:t>
            </a:r>
            <a:r>
              <a:rPr lang="en-US" sz="2800" dirty="0" err="1"/>
              <a:t>DDEs</a:t>
            </a:r>
            <a:r>
              <a:rPr lang="en-US" sz="2800" dirty="0"/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Implications for receptor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8229600" cy="5410200"/>
          </a:xfrm>
        </p:spPr>
        <p:txBody>
          <a:bodyPr vert="horz">
            <a:normAutofit fontScale="550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Low contributions to </a:t>
            </a:r>
            <a:r>
              <a:rPr lang="en-US" dirty="0" err="1" smtClean="0">
                <a:ea typeface="+mn-ea"/>
                <a:cs typeface="+mn-cs"/>
              </a:rPr>
              <a:t>T</a:t>
            </a:r>
            <a:r>
              <a:rPr lang="en-US" baseline="-25000" dirty="0" err="1" smtClean="0">
                <a:ea typeface="+mn-ea"/>
                <a:cs typeface="+mn-cs"/>
              </a:rPr>
              <a:t>sys</a:t>
            </a:r>
            <a:endParaRPr lang="en-US" baseline="-25000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en-US" dirty="0" smtClean="0"/>
              <a:t>Low spillover &amp; correlated ground signals</a:t>
            </a:r>
          </a:p>
          <a:p>
            <a:pPr lvl="1">
              <a:defRPr/>
            </a:pPr>
            <a:r>
              <a:rPr lang="en-US" dirty="0" smtClean="0"/>
              <a:t>Minimize scattering structures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Maximize </a:t>
            </a:r>
            <a:r>
              <a:rPr lang="en-US" dirty="0" err="1" smtClean="0">
                <a:ea typeface="+mn-ea"/>
                <a:cs typeface="+mn-cs"/>
              </a:rPr>
              <a:t>A</a:t>
            </a:r>
            <a:r>
              <a:rPr lang="en-US" baseline="-25000" dirty="0" err="1" smtClean="0">
                <a:ea typeface="+mn-ea"/>
                <a:cs typeface="+mn-cs"/>
              </a:rPr>
              <a:t>e</a:t>
            </a:r>
            <a:r>
              <a:rPr lang="en-US" dirty="0" smtClean="0">
                <a:ea typeface="+mn-ea"/>
                <a:cs typeface="+mn-cs"/>
              </a:rPr>
              <a:t> for specified </a:t>
            </a:r>
            <a:r>
              <a:rPr lang="en-US" dirty="0" err="1" smtClean="0">
                <a:ea typeface="+mn-ea"/>
                <a:cs typeface="+mn-cs"/>
              </a:rPr>
              <a:t>sidelobe</a:t>
            </a:r>
            <a:r>
              <a:rPr lang="en-US" dirty="0" smtClean="0">
                <a:ea typeface="+mn-ea"/>
                <a:cs typeface="+mn-cs"/>
              </a:rPr>
              <a:t> envelope</a:t>
            </a:r>
          </a:p>
          <a:p>
            <a:pPr lvl="1">
              <a:defRPr/>
            </a:pPr>
            <a:r>
              <a:rPr lang="en-US" dirty="0" smtClean="0"/>
              <a:t>Minimize/eliminate aperture blockage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Multiple </a:t>
            </a:r>
            <a:r>
              <a:rPr lang="en-US" dirty="0" smtClean="0"/>
              <a:t>receivers</a:t>
            </a:r>
            <a:endParaRPr lang="en-US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en-US" dirty="0" err="1" smtClean="0"/>
              <a:t>A</a:t>
            </a:r>
            <a:r>
              <a:rPr lang="en-US" baseline="-25000" dirty="0" err="1" smtClean="0"/>
              <a:t>e</a:t>
            </a:r>
            <a:r>
              <a:rPr lang="en-US" dirty="0" err="1" smtClean="0"/>
              <a:t>/T</a:t>
            </a:r>
            <a:r>
              <a:rPr lang="en-US" baseline="-25000" dirty="0" err="1" smtClean="0"/>
              <a:t>sys</a:t>
            </a:r>
            <a:r>
              <a:rPr lang="en-US" dirty="0" smtClean="0"/>
              <a:t> and DR have priority over Rx BW, therefore &gt;1 Rx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Predictable, time-stable, frequency-smooth and limited </a:t>
            </a:r>
            <a:r>
              <a:rPr lang="en-US" i="1" dirty="0" smtClean="0">
                <a:ea typeface="+mn-ea"/>
                <a:cs typeface="+mn-cs"/>
              </a:rPr>
              <a:t>(</a:t>
            </a:r>
            <a:r>
              <a:rPr lang="en-US" i="1" dirty="0" err="1" smtClean="0">
                <a:ea typeface="+mn-ea"/>
                <a:cs typeface="+mn-cs"/>
              </a:rPr>
              <a:t>l,m</a:t>
            </a:r>
            <a:r>
              <a:rPr lang="en-US" i="1" dirty="0" smtClean="0">
                <a:ea typeface="+mn-ea"/>
                <a:cs typeface="+mn-cs"/>
              </a:rPr>
              <a:t>) </a:t>
            </a:r>
            <a:r>
              <a:rPr lang="en-US" dirty="0" smtClean="0">
                <a:ea typeface="+mn-ea"/>
                <a:cs typeface="+mn-cs"/>
              </a:rPr>
              <a:t>support E-Jones</a:t>
            </a:r>
          </a:p>
          <a:p>
            <a:pPr lvl="1">
              <a:defRPr/>
            </a:pPr>
            <a:r>
              <a:rPr lang="en-US" dirty="0" smtClean="0"/>
              <a:t>Solid angle used for calibration/imaging</a:t>
            </a:r>
          </a:p>
          <a:p>
            <a:pPr lvl="1">
              <a:defRPr/>
            </a:pPr>
            <a:r>
              <a:rPr lang="en-US" dirty="0" smtClean="0"/>
              <a:t>Pointing variation within characteristic calibration timescale</a:t>
            </a:r>
          </a:p>
          <a:p>
            <a:pPr lvl="1">
              <a:defRPr/>
            </a:pPr>
            <a:r>
              <a:rPr lang="en-US" dirty="0" smtClean="0"/>
              <a:t>Polarization</a:t>
            </a:r>
          </a:p>
          <a:p>
            <a:pPr lvl="1">
              <a:defRPr/>
            </a:pPr>
            <a:r>
              <a:rPr lang="en-US" dirty="0" smtClean="0"/>
              <a:t>Gain ripple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Rotational symmetry of inner beam pattern (P-Jones)</a:t>
            </a:r>
          </a:p>
          <a:p>
            <a:pPr lvl="1">
              <a:defRPr/>
            </a:pPr>
            <a:r>
              <a:rPr lang="en-US" dirty="0" smtClean="0"/>
              <a:t>Gain variation within characteristic calibration timescale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Low far-out </a:t>
            </a:r>
            <a:r>
              <a:rPr lang="en-US" dirty="0" err="1" smtClean="0">
                <a:ea typeface="+mn-ea"/>
                <a:cs typeface="+mn-cs"/>
              </a:rPr>
              <a:t>sidelobes</a:t>
            </a:r>
            <a:endParaRPr lang="en-US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en-US" dirty="0" smtClean="0"/>
              <a:t>Minimize scattering structures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Clean RF signal path (G- and B-Jones)</a:t>
            </a:r>
          </a:p>
          <a:p>
            <a:pPr lvl="1">
              <a:defRPr/>
            </a:pPr>
            <a:r>
              <a:rPr lang="en-US" dirty="0" smtClean="0"/>
              <a:t>Cable routing</a:t>
            </a:r>
          </a:p>
          <a:p>
            <a:pPr lvl="1">
              <a:defRPr/>
            </a:pPr>
            <a:r>
              <a:rPr lang="en-US" dirty="0" smtClean="0"/>
              <a:t>Direct digitization</a:t>
            </a:r>
          </a:p>
          <a:p>
            <a:pPr lvl="1">
              <a:defRPr/>
            </a:pPr>
            <a:r>
              <a:rPr lang="en-US" dirty="0" smtClean="0"/>
              <a:t>Self-generated RFI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beam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 descr="EMSS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0090"/>
            <a:ext cx="8458200" cy="5113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82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Prior to Concept Design Review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4384" t="7506" r="21034" b="4600"/>
          <a:stretch>
            <a:fillRect/>
          </a:stretch>
        </p:blipFill>
        <p:spPr bwMode="auto">
          <a:xfrm>
            <a:off x="732180" y="1196221"/>
            <a:ext cx="4331032" cy="465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25941" y="1243509"/>
            <a:ext cx="2891937" cy="543739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 smtClean="0"/>
              <a:t>KAT-7 antenna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408693" y="4466915"/>
            <a:ext cx="3278107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Analogue signal transport and remote digitization</a:t>
            </a:r>
            <a:endParaRPr lang="en-US" sz="2400" dirty="0"/>
          </a:p>
        </p:txBody>
      </p:sp>
      <p:grpSp>
        <p:nvGrpSpPr>
          <p:cNvPr id="3" name="Group 16"/>
          <p:cNvGrpSpPr/>
          <p:nvPr/>
        </p:nvGrpSpPr>
        <p:grpSpPr>
          <a:xfrm>
            <a:off x="4607072" y="2957623"/>
            <a:ext cx="4119781" cy="1428083"/>
            <a:chOff x="4607072" y="2957623"/>
            <a:chExt cx="4119781" cy="1428083"/>
          </a:xfrm>
        </p:grpSpPr>
        <p:sp>
          <p:nvSpPr>
            <p:cNvPr id="6" name="TextBox 5"/>
            <p:cNvSpPr txBox="1"/>
            <p:nvPr/>
          </p:nvSpPr>
          <p:spPr>
            <a:xfrm>
              <a:off x="5448746" y="2957623"/>
              <a:ext cx="3278107" cy="142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/>
                <a:t>Single-reflector symmetric centre-fed antenna with </a:t>
              </a:r>
              <a:r>
                <a:rPr lang="en-US" dirty="0" smtClean="0"/>
                <a:t>aperture blockage</a:t>
              </a:r>
              <a:endParaRPr lang="en-US" sz="2400" dirty="0"/>
            </a:p>
          </p:txBody>
        </p:sp>
        <p:cxnSp>
          <p:nvCxnSpPr>
            <p:cNvPr id="10" name="Straight Arrow Connector 9"/>
            <p:cNvCxnSpPr>
              <a:stCxn id="6" idx="1"/>
            </p:cNvCxnSpPr>
            <p:nvPr/>
          </p:nvCxnSpPr>
          <p:spPr>
            <a:xfrm rot="10800000" flipV="1">
              <a:off x="4607072" y="3671664"/>
              <a:ext cx="841674" cy="1533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5"/>
          <p:cNvGrpSpPr/>
          <p:nvPr/>
        </p:nvGrpSpPr>
        <p:grpSpPr>
          <a:xfrm>
            <a:off x="3809692" y="2126626"/>
            <a:ext cx="4699913" cy="763286"/>
            <a:chOff x="3986887" y="2303845"/>
            <a:chExt cx="4699913" cy="763286"/>
          </a:xfrm>
        </p:grpSpPr>
        <p:sp>
          <p:nvSpPr>
            <p:cNvPr id="7" name="TextBox 6"/>
            <p:cNvSpPr txBox="1"/>
            <p:nvPr/>
          </p:nvSpPr>
          <p:spPr>
            <a:xfrm>
              <a:off x="5625941" y="2303845"/>
              <a:ext cx="3060859" cy="76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/>
                <a:t>Single cryogenic octave-band receiver</a:t>
              </a:r>
              <a:endParaRPr lang="en-US" sz="2400" dirty="0"/>
            </a:p>
          </p:txBody>
        </p:sp>
        <p:cxnSp>
          <p:nvCxnSpPr>
            <p:cNvPr id="13" name="Straight Arrow Connector 12"/>
            <p:cNvCxnSpPr>
              <a:stCxn id="7" idx="1"/>
            </p:cNvCxnSpPr>
            <p:nvPr/>
          </p:nvCxnSpPr>
          <p:spPr>
            <a:xfrm rot="10800000">
              <a:off x="3986887" y="2303848"/>
              <a:ext cx="1639054" cy="381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5669" t="11373" r="23841" b="9031"/>
          <a:stretch>
            <a:fillRect/>
          </a:stretch>
        </p:blipFill>
        <p:spPr>
          <a:xfrm>
            <a:off x="457200" y="575541"/>
            <a:ext cx="6125009" cy="6282459"/>
          </a:xfrm>
          <a:prstGeom prst="rect">
            <a:avLst/>
          </a:prstGeom>
        </p:spPr>
      </p:pic>
      <p:sp>
        <p:nvSpPr>
          <p:cNvPr id="8" name="Vertical Text Placeholder 7"/>
          <p:cNvSpPr>
            <a:spLocks noGrp="1"/>
          </p:cNvSpPr>
          <p:nvPr>
            <p:ph type="body" orient="vert" idx="1"/>
          </p:nvPr>
        </p:nvSpPr>
        <p:spPr>
          <a:xfrm>
            <a:off x="5596409" y="2332037"/>
            <a:ext cx="3547591" cy="4525963"/>
          </a:xfrm>
        </p:spPr>
        <p:txBody>
          <a:bodyPr vert="horz">
            <a:normAutofit fontScale="70000" lnSpcReduction="20000"/>
          </a:bodyPr>
          <a:lstStyle/>
          <a:p>
            <a:r>
              <a:rPr lang="en-US" dirty="0" smtClean="0"/>
              <a:t>Gregorian offset dual-reflector antennas</a:t>
            </a:r>
          </a:p>
          <a:p>
            <a:pPr lvl="1"/>
            <a:r>
              <a:rPr lang="en-US" dirty="0" smtClean="0"/>
              <a:t>Allows multiple receivers without aperture blockage</a:t>
            </a:r>
          </a:p>
          <a:p>
            <a:pPr lvl="1"/>
            <a:r>
              <a:rPr lang="en-US" dirty="0" smtClean="0"/>
              <a:t>Superior RFI rejection</a:t>
            </a:r>
          </a:p>
          <a:p>
            <a:pPr lvl="1"/>
            <a:r>
              <a:rPr lang="en-US" dirty="0" smtClean="0"/>
              <a:t>Superior sensitivity and signal fidelity</a:t>
            </a:r>
          </a:p>
          <a:p>
            <a:r>
              <a:rPr lang="en-US" dirty="0" smtClean="0"/>
              <a:t>Cryogenically cooled octave-band receivers</a:t>
            </a:r>
          </a:p>
          <a:p>
            <a:pPr lvl="1"/>
            <a:r>
              <a:rPr lang="en-US" dirty="0" smtClean="0"/>
              <a:t>Superior sensitivity and signal fidelity</a:t>
            </a:r>
          </a:p>
          <a:p>
            <a:r>
              <a:rPr lang="en-US" dirty="0" smtClean="0"/>
              <a:t>Direct digitization</a:t>
            </a:r>
          </a:p>
          <a:p>
            <a:pPr lvl="1"/>
            <a:r>
              <a:rPr lang="en-US" dirty="0" smtClean="0"/>
              <a:t>Superior signal fidelity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9059" y="1824205"/>
            <a:ext cx="2643712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Multiple cryogenically-cooled octave-band receivers </a:t>
            </a:r>
            <a:endParaRPr lang="en-US" sz="2000" dirty="0"/>
          </a:p>
        </p:txBody>
      </p:sp>
      <p:grpSp>
        <p:nvGrpSpPr>
          <p:cNvPr id="4" name="Group 28"/>
          <p:cNvGrpSpPr/>
          <p:nvPr/>
        </p:nvGrpSpPr>
        <p:grpSpPr>
          <a:xfrm>
            <a:off x="191961" y="2839870"/>
            <a:ext cx="2023530" cy="2755356"/>
            <a:chOff x="191961" y="2839870"/>
            <a:chExt cx="2023530" cy="2755356"/>
          </a:xfrm>
        </p:grpSpPr>
        <p:sp>
          <p:nvSpPr>
            <p:cNvPr id="11" name="TextBox 10"/>
            <p:cNvSpPr txBox="1"/>
            <p:nvPr/>
          </p:nvSpPr>
          <p:spPr>
            <a:xfrm>
              <a:off x="191961" y="4666767"/>
              <a:ext cx="2023530" cy="92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/>
                <a:t>Direct digitization at the receiver</a:t>
              </a:r>
              <a:endParaRPr lang="en-US" sz="20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45701" y="3435844"/>
              <a:ext cx="1826898" cy="6349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7"/>
          <p:cNvGrpSpPr/>
          <p:nvPr/>
        </p:nvGrpSpPr>
        <p:grpSpPr>
          <a:xfrm>
            <a:off x="1668591" y="1150429"/>
            <a:ext cx="4348439" cy="400110"/>
            <a:chOff x="1668591" y="1150429"/>
            <a:chExt cx="4348439" cy="400110"/>
          </a:xfrm>
        </p:grpSpPr>
        <p:sp>
          <p:nvSpPr>
            <p:cNvPr id="9" name="TextBox 8"/>
            <p:cNvSpPr txBox="1"/>
            <p:nvPr/>
          </p:nvSpPr>
          <p:spPr>
            <a:xfrm>
              <a:off x="2746521" y="1150429"/>
              <a:ext cx="2532063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/>
                <a:t>Dual offset reflectors</a:t>
              </a:r>
              <a:endParaRPr lang="en-US" sz="2000" dirty="0"/>
            </a:p>
          </p:txBody>
        </p:sp>
        <p:cxnSp>
          <p:nvCxnSpPr>
            <p:cNvPr id="18" name="Straight Arrow Connector 17"/>
            <p:cNvCxnSpPr>
              <a:stCxn id="9" idx="1"/>
            </p:cNvCxnSpPr>
            <p:nvPr/>
          </p:nvCxnSpPr>
          <p:spPr>
            <a:xfrm rot="10800000">
              <a:off x="1668591" y="1150432"/>
              <a:ext cx="1077931" cy="18722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9" idx="3"/>
            </p:cNvCxnSpPr>
            <p:nvPr/>
          </p:nvCxnSpPr>
          <p:spPr>
            <a:xfrm>
              <a:off x="5278584" y="1337660"/>
              <a:ext cx="738446" cy="2128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582209" y="886094"/>
            <a:ext cx="2561791" cy="1430135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 smtClean="0"/>
              <a:t>SKA Baseline Design</a:t>
            </a:r>
            <a:endParaRPr lang="en-US" sz="3200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PDR – July 2011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600200"/>
            <a:ext cx="7620000" cy="4525963"/>
          </a:xfrm>
        </p:spPr>
        <p:txBody>
          <a:bodyPr vert="horz">
            <a:normAutofit fontScale="92500" lnSpcReduction="10000"/>
          </a:bodyPr>
          <a:lstStyle/>
          <a:p>
            <a:r>
              <a:rPr lang="en-US" dirty="0" smtClean="0"/>
              <a:t>Extensive </a:t>
            </a:r>
            <a:r>
              <a:rPr lang="en-US" dirty="0" smtClean="0"/>
              <a:t>trade-off </a:t>
            </a:r>
            <a:r>
              <a:rPr lang="en-US" dirty="0" smtClean="0"/>
              <a:t>between optical and mechanical aspects of antenna</a:t>
            </a:r>
          </a:p>
          <a:p>
            <a:pPr lvl="1"/>
            <a:r>
              <a:rPr lang="en-US" dirty="0" smtClean="0"/>
              <a:t>Mechanical tolerance impacting optical performance</a:t>
            </a:r>
          </a:p>
          <a:p>
            <a:r>
              <a:rPr lang="en-US" dirty="0" smtClean="0"/>
              <a:t>Materials testing and component durability</a:t>
            </a:r>
          </a:p>
          <a:p>
            <a:pPr lvl="1"/>
            <a:r>
              <a:rPr lang="en-US" dirty="0" smtClean="0"/>
              <a:t>Accelerated environmental and operational tests</a:t>
            </a:r>
          </a:p>
          <a:p>
            <a:r>
              <a:rPr lang="en-US" dirty="0" smtClean="0"/>
              <a:t>Receiver cryogenic refrigeration options</a:t>
            </a:r>
          </a:p>
          <a:p>
            <a:pPr lvl="1"/>
            <a:r>
              <a:rPr lang="en-US" dirty="0" err="1" smtClean="0"/>
              <a:t>Stirling</a:t>
            </a:r>
            <a:r>
              <a:rPr lang="en-US" dirty="0" smtClean="0"/>
              <a:t> cycle </a:t>
            </a:r>
            <a:r>
              <a:rPr lang="en-US" dirty="0" err="1" smtClean="0"/>
              <a:t>vs</a:t>
            </a:r>
            <a:r>
              <a:rPr lang="en-US" dirty="0" smtClean="0"/>
              <a:t> G-M cycle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</a:t>
            </a:r>
            <a:r>
              <a:rPr lang="en-US" dirty="0" err="1" smtClean="0"/>
              <a:t>MeerKAT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 descr="MeerKAT_test_render_101_w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4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fontScale="92500" lnSpcReduction="20000"/>
          </a:bodyPr>
          <a:lstStyle/>
          <a:p>
            <a:r>
              <a:rPr lang="en-US" dirty="0" err="1" smtClean="0"/>
              <a:t>MeerKAT</a:t>
            </a:r>
            <a:r>
              <a:rPr lang="en-US" dirty="0" smtClean="0"/>
              <a:t> as an SKA precursor.</a:t>
            </a:r>
          </a:p>
          <a:p>
            <a:pPr lvl="1"/>
            <a:r>
              <a:rPr lang="en-US" dirty="0" smtClean="0"/>
              <a:t>Science</a:t>
            </a:r>
          </a:p>
          <a:p>
            <a:pPr lvl="1"/>
            <a:r>
              <a:rPr lang="en-US" dirty="0" smtClean="0"/>
              <a:t>Specifications</a:t>
            </a:r>
          </a:p>
          <a:p>
            <a:pPr lvl="1"/>
            <a:r>
              <a:rPr lang="en-US" dirty="0" smtClean="0"/>
              <a:t>Engineering process</a:t>
            </a:r>
          </a:p>
          <a:p>
            <a:pPr lvl="1"/>
            <a:r>
              <a:rPr lang="en-US" dirty="0" smtClean="0"/>
              <a:t>Implementation</a:t>
            </a:r>
          </a:p>
          <a:p>
            <a:r>
              <a:rPr lang="en-US" dirty="0" smtClean="0"/>
              <a:t>Technical challenges</a:t>
            </a:r>
          </a:p>
          <a:p>
            <a:pPr lvl="1"/>
            <a:r>
              <a:rPr lang="en-US" dirty="0" smtClean="0"/>
              <a:t>Critical technologies</a:t>
            </a:r>
          </a:p>
          <a:p>
            <a:pPr lvl="1"/>
            <a:r>
              <a:rPr lang="en-US" dirty="0" smtClean="0"/>
              <a:t>Role of industry</a:t>
            </a:r>
          </a:p>
          <a:p>
            <a:r>
              <a:rPr lang="en-US" dirty="0" smtClean="0"/>
              <a:t>Caveats</a:t>
            </a:r>
          </a:p>
          <a:p>
            <a:pPr lvl="1"/>
            <a:r>
              <a:rPr lang="en-US" dirty="0" smtClean="0"/>
              <a:t>Restricted to high-sensitivity, single-pixel, mid-frequency instrument</a:t>
            </a:r>
          </a:p>
          <a:p>
            <a:pPr lvl="1"/>
            <a:r>
              <a:rPr lang="en-US" dirty="0" smtClean="0"/>
              <a:t>b</a:t>
            </a:r>
            <a:r>
              <a:rPr lang="en-US" dirty="0" smtClean="0"/>
              <a:t>ut still a </a:t>
            </a:r>
            <a:r>
              <a:rPr lang="en-US" dirty="0" smtClean="0"/>
              <a:t>f</a:t>
            </a:r>
            <a:r>
              <a:rPr lang="en-US" dirty="0" smtClean="0"/>
              <a:t>ormidable survey speed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Phase 1 (2016)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600200"/>
            <a:ext cx="7620000" cy="4525963"/>
          </a:xfrm>
        </p:spPr>
        <p:txBody>
          <a:bodyPr vert="horz">
            <a:normAutofit lnSpcReduction="10000"/>
          </a:bodyPr>
          <a:lstStyle/>
          <a:p>
            <a:r>
              <a:rPr lang="en-US" dirty="0" smtClean="0"/>
              <a:t>64 </a:t>
            </a:r>
            <a:r>
              <a:rPr lang="en-US" dirty="0" err="1" smtClean="0"/>
              <a:t>x</a:t>
            </a:r>
            <a:r>
              <a:rPr lang="en-US" dirty="0" smtClean="0"/>
              <a:t> 13.5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gregorian</a:t>
            </a:r>
            <a:r>
              <a:rPr lang="en-US" dirty="0" smtClean="0"/>
              <a:t> offset antennas</a:t>
            </a:r>
          </a:p>
          <a:p>
            <a:pPr lvl="1"/>
            <a:r>
              <a:rPr lang="en-US" dirty="0" smtClean="0"/>
              <a:t>&gt;&gt; 220 m</a:t>
            </a:r>
            <a:r>
              <a:rPr lang="en-US" baseline="30000" dirty="0" smtClean="0"/>
              <a:t>2</a:t>
            </a:r>
            <a:r>
              <a:rPr lang="en-US" dirty="0" smtClean="0"/>
              <a:t>/K </a:t>
            </a:r>
            <a:r>
              <a:rPr lang="en-US" i="1" dirty="0" smtClean="0">
                <a:solidFill>
                  <a:srgbClr val="FF0000"/>
                </a:solidFill>
              </a:rPr>
              <a:t>(300 m</a:t>
            </a:r>
            <a:r>
              <a:rPr lang="en-US" i="1" baseline="30000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FF0000"/>
                </a:solidFill>
              </a:rPr>
              <a:t>/K goal)</a:t>
            </a:r>
          </a:p>
          <a:p>
            <a:r>
              <a:rPr lang="en-US" dirty="0" smtClean="0"/>
              <a:t>8 km maximum baseline</a:t>
            </a:r>
          </a:p>
          <a:p>
            <a:pPr lvl="1"/>
            <a:r>
              <a:rPr lang="en-US" dirty="0" smtClean="0"/>
              <a:t>70 % in &lt; 1km diameter core</a:t>
            </a:r>
          </a:p>
          <a:p>
            <a:r>
              <a:rPr lang="en-US" dirty="0" smtClean="0"/>
              <a:t>0.9-1.726 </a:t>
            </a:r>
            <a:r>
              <a:rPr lang="en-US" dirty="0" smtClean="0"/>
              <a:t>GHz cryogenic </a:t>
            </a:r>
            <a:r>
              <a:rPr lang="en-US" dirty="0" smtClean="0"/>
              <a:t>single-pixel receiver (L-band)</a:t>
            </a:r>
          </a:p>
          <a:p>
            <a:pPr lvl="1"/>
            <a:r>
              <a:rPr lang="en-US" dirty="0" smtClean="0"/>
              <a:t>Multiple feed indexer</a:t>
            </a:r>
          </a:p>
          <a:p>
            <a:r>
              <a:rPr lang="en-US" dirty="0" smtClean="0"/>
              <a:t>Direct digitization</a:t>
            </a:r>
          </a:p>
          <a:p>
            <a:pPr lvl="1"/>
            <a:r>
              <a:rPr lang="en-US" dirty="0" smtClean="0"/>
              <a:t>DFX architecture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(64 antennas)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 descr="Config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69995"/>
            <a:ext cx="6553200" cy="568800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838200" y="61722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828800" y="3276600"/>
            <a:ext cx="5638800" cy="18288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 rot="20416109">
            <a:off x="6219936" y="3026709"/>
            <a:ext cx="8516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8 km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Phases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1600200"/>
            <a:ext cx="7620000" cy="4797425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Phase 2: 580-1000 MHz (</a:t>
            </a:r>
            <a:r>
              <a:rPr lang="en-US" dirty="0" smtClean="0"/>
              <a:t>UHF-band)</a:t>
            </a:r>
            <a:endParaRPr lang="en-US" dirty="0" smtClean="0"/>
          </a:p>
          <a:p>
            <a:r>
              <a:rPr lang="en-US" dirty="0" smtClean="0"/>
              <a:t>Phase 3: 8-14.5 GHz (X/Ku-band)</a:t>
            </a:r>
          </a:p>
          <a:p>
            <a:r>
              <a:rPr lang="en-US" dirty="0" smtClean="0"/>
              <a:t>Aspirations (</a:t>
            </a:r>
            <a:r>
              <a:rPr lang="en-US" dirty="0" smtClean="0"/>
              <a:t>contingent on SKA</a:t>
            </a:r>
            <a:r>
              <a:rPr lang="en-US" baseline="-25000" dirty="0" smtClean="0"/>
              <a:t>1</a:t>
            </a:r>
            <a:r>
              <a:rPr lang="en-US" dirty="0" smtClean="0"/>
              <a:t> requirements, </a:t>
            </a:r>
            <a:r>
              <a:rPr lang="en-US" dirty="0" smtClean="0"/>
              <a:t>money and/or technology availability):</a:t>
            </a:r>
          </a:p>
          <a:p>
            <a:pPr lvl="1"/>
            <a:r>
              <a:rPr lang="en-US" dirty="0" smtClean="0"/>
              <a:t>20+ km baselines</a:t>
            </a:r>
          </a:p>
          <a:p>
            <a:pPr lvl="1"/>
            <a:r>
              <a:rPr lang="en-US" dirty="0" smtClean="0"/>
              <a:t>1.5-3 GHz for</a:t>
            </a:r>
            <a:r>
              <a:rPr lang="en-US" dirty="0" smtClean="0"/>
              <a:t> </a:t>
            </a:r>
            <a:r>
              <a:rPr lang="en-US" dirty="0" smtClean="0"/>
              <a:t>precision pulsar timing</a:t>
            </a:r>
            <a:endParaRPr lang="en-US" dirty="0" smtClean="0"/>
          </a:p>
          <a:p>
            <a:pPr lvl="1"/>
            <a:r>
              <a:rPr lang="en-US" dirty="0" smtClean="0"/>
              <a:t>5-22 GHz wideband </a:t>
            </a:r>
            <a:r>
              <a:rPr lang="en-US" dirty="0" smtClean="0"/>
              <a:t>receiver (hi-</a:t>
            </a:r>
            <a:r>
              <a:rPr lang="en-US" i="1" dirty="0" smtClean="0"/>
              <a:t>Z</a:t>
            </a:r>
            <a:r>
              <a:rPr lang="en-US" dirty="0" smtClean="0"/>
              <a:t> CO)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Challenges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5181600"/>
          </a:xfrm>
        </p:spPr>
        <p:txBody>
          <a:bodyPr vert="horz">
            <a:normAutofit fontScale="92500"/>
          </a:bodyPr>
          <a:lstStyle/>
          <a:p>
            <a:r>
              <a:rPr lang="en-US" dirty="0" smtClean="0"/>
              <a:t>Excluding “big data”, but including “fast data”</a:t>
            </a:r>
          </a:p>
          <a:p>
            <a:pPr lvl="1"/>
            <a:r>
              <a:rPr lang="en-US" u="sng" dirty="0" smtClean="0"/>
              <a:t>Cheap</a:t>
            </a:r>
            <a:r>
              <a:rPr lang="en-US" dirty="0" smtClean="0"/>
              <a:t> dishes with perfect performance.</a:t>
            </a:r>
          </a:p>
          <a:p>
            <a:pPr lvl="1"/>
            <a:r>
              <a:rPr lang="en-US" u="sng" dirty="0" smtClean="0"/>
              <a:t>Cheap</a:t>
            </a:r>
            <a:r>
              <a:rPr lang="en-US" dirty="0" smtClean="0"/>
              <a:t>, </a:t>
            </a:r>
            <a:r>
              <a:rPr lang="en-US" u="sng" dirty="0" smtClean="0"/>
              <a:t>low power</a:t>
            </a:r>
            <a:r>
              <a:rPr lang="en-US" dirty="0" smtClean="0"/>
              <a:t>, wideband receivers with perfect performance.</a:t>
            </a:r>
          </a:p>
          <a:p>
            <a:pPr lvl="1"/>
            <a:r>
              <a:rPr lang="en-US" u="sng" dirty="0" smtClean="0"/>
              <a:t>Cheap</a:t>
            </a:r>
            <a:r>
              <a:rPr lang="en-US" dirty="0" smtClean="0"/>
              <a:t>, </a:t>
            </a:r>
            <a:r>
              <a:rPr lang="en-US" u="sng" dirty="0" smtClean="0"/>
              <a:t>low power</a:t>
            </a:r>
            <a:r>
              <a:rPr lang="en-US" dirty="0" smtClean="0"/>
              <a:t>, high bandwidth digitizers with perfect performance.</a:t>
            </a:r>
          </a:p>
          <a:p>
            <a:pPr lvl="1"/>
            <a:r>
              <a:rPr lang="en-US" u="sng" dirty="0" smtClean="0"/>
              <a:t>Cheap</a:t>
            </a:r>
            <a:r>
              <a:rPr lang="en-US" dirty="0" smtClean="0"/>
              <a:t>, </a:t>
            </a:r>
            <a:r>
              <a:rPr lang="en-US" u="sng" dirty="0" smtClean="0"/>
              <a:t>low power</a:t>
            </a:r>
            <a:r>
              <a:rPr lang="en-US" dirty="0" smtClean="0"/>
              <a:t>, high bandwidth data transport.</a:t>
            </a:r>
          </a:p>
          <a:p>
            <a:pPr lvl="1"/>
            <a:r>
              <a:rPr lang="en-US" u="sng" dirty="0" smtClean="0"/>
              <a:t>Cheap</a:t>
            </a:r>
            <a:r>
              <a:rPr lang="en-US" dirty="0" smtClean="0"/>
              <a:t>, </a:t>
            </a:r>
            <a:r>
              <a:rPr lang="en-US" u="sng" dirty="0" smtClean="0"/>
              <a:t>low power </a:t>
            </a:r>
            <a:r>
              <a:rPr lang="en-US" dirty="0" smtClean="0"/>
              <a:t>array processing hardware (both imaging and non-imaging).</a:t>
            </a:r>
          </a:p>
          <a:p>
            <a:pPr lvl="1"/>
            <a:r>
              <a:rPr lang="en-US" dirty="0" smtClean="0"/>
              <a:t>3G calibration and imaging algorithms.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cost scaling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fontScale="92500" lnSpcReduction="20000"/>
          </a:bodyPr>
          <a:lstStyle/>
          <a:p>
            <a:r>
              <a:rPr lang="en-US" dirty="0" smtClean="0"/>
              <a:t>N</a:t>
            </a:r>
            <a:r>
              <a:rPr lang="en-US" baseline="30000" dirty="0" smtClean="0"/>
              <a:t>0</a:t>
            </a:r>
          </a:p>
          <a:p>
            <a:pPr lvl="1"/>
            <a:r>
              <a:rPr lang="en-US" dirty="0" smtClean="0"/>
              <a:t>Engineering NRE</a:t>
            </a:r>
          </a:p>
          <a:p>
            <a:pPr lvl="1"/>
            <a:r>
              <a:rPr lang="en-US" dirty="0" smtClean="0"/>
              <a:t>Some infrastructure (e.g. roads)</a:t>
            </a:r>
          </a:p>
          <a:p>
            <a:r>
              <a:rPr lang="en-US" dirty="0" smtClean="0"/>
              <a:t>N</a:t>
            </a:r>
            <a:r>
              <a:rPr lang="en-US" baseline="30000" dirty="0" smtClean="0"/>
              <a:t>1</a:t>
            </a:r>
          </a:p>
          <a:p>
            <a:pPr lvl="1"/>
            <a:r>
              <a:rPr lang="en-US" dirty="0" smtClean="0"/>
              <a:t>Reticulation infrastructure (e.g. power, antenna data)</a:t>
            </a:r>
          </a:p>
          <a:p>
            <a:pPr lvl="1"/>
            <a:r>
              <a:rPr lang="en-US" dirty="0" smtClean="0"/>
              <a:t>Antennas and receivers</a:t>
            </a:r>
          </a:p>
          <a:p>
            <a:r>
              <a:rPr lang="en-US" dirty="0" smtClean="0"/>
              <a:t>N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Array processing (and associated power)</a:t>
            </a:r>
          </a:p>
          <a:p>
            <a:r>
              <a:rPr lang="en-US" dirty="0" smtClean="0"/>
              <a:t>N</a:t>
            </a:r>
            <a:r>
              <a:rPr lang="en-US" baseline="30000" dirty="0" smtClean="0"/>
              <a:t>&gt;2</a:t>
            </a:r>
          </a:p>
          <a:p>
            <a:pPr lvl="1"/>
            <a:r>
              <a:rPr lang="en-US" dirty="0" smtClean="0"/>
              <a:t>Off-line processing (and associated power)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Dishes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5257800"/>
          </a:xfrm>
        </p:spPr>
        <p:txBody>
          <a:bodyPr vert="horz">
            <a:normAutofit fontScale="92500" lnSpcReduction="10000"/>
          </a:bodyPr>
          <a:lstStyle/>
          <a:p>
            <a:r>
              <a:rPr lang="en-US" dirty="0" smtClean="0"/>
              <a:t>Single most expensive item.</a:t>
            </a:r>
          </a:p>
          <a:p>
            <a:pPr lvl="1"/>
            <a:r>
              <a:rPr lang="en-US" dirty="0" smtClean="0"/>
              <a:t>UHF/L-band performance key spec driver</a:t>
            </a:r>
          </a:p>
          <a:p>
            <a:pPr lvl="1"/>
            <a:r>
              <a:rPr lang="en-US" dirty="0" smtClean="0"/>
              <a:t>Higher frequencies “for free”</a:t>
            </a:r>
          </a:p>
          <a:p>
            <a:r>
              <a:rPr lang="en-US" dirty="0" smtClean="0"/>
              <a:t>Inflation linked costs (materials, </a:t>
            </a:r>
            <a:r>
              <a:rPr lang="en-US" dirty="0" err="1" smtClean="0"/>
              <a:t>labour</a:t>
            </a:r>
            <a:r>
              <a:rPr lang="en-US" dirty="0" smtClean="0"/>
              <a:t>).</a:t>
            </a:r>
          </a:p>
          <a:p>
            <a:r>
              <a:rPr lang="en-US" dirty="0" smtClean="0"/>
              <a:t>No easy/feasible upgrade or retrofits.</a:t>
            </a:r>
          </a:p>
          <a:p>
            <a:r>
              <a:rPr lang="en-US" dirty="0" smtClean="0"/>
              <a:t>64/250/3000 are big numbers, but fall short of full-scale mass production.</a:t>
            </a:r>
          </a:p>
          <a:p>
            <a:r>
              <a:rPr lang="en-US" dirty="0" smtClean="0"/>
              <a:t>Cannot be optimized in isolation of overall system.</a:t>
            </a:r>
          </a:p>
          <a:p>
            <a:pPr lvl="1"/>
            <a:r>
              <a:rPr lang="en-US" dirty="0" smtClean="0"/>
              <a:t>But sensitivity, survey speed and dynamic range are key characteristics.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fontScale="92500" lnSpcReduction="10000"/>
          </a:bodyPr>
          <a:lstStyle/>
          <a:p>
            <a:r>
              <a:rPr lang="en-US" dirty="0" smtClean="0"/>
              <a:t>As with dishes, have to be optimized at a system level.</a:t>
            </a:r>
          </a:p>
          <a:p>
            <a:pPr lvl="1"/>
            <a:r>
              <a:rPr lang="en-US" dirty="0" smtClean="0"/>
              <a:t>But T</a:t>
            </a:r>
            <a:r>
              <a:rPr lang="en-US" baseline="-25000" dirty="0" smtClean="0"/>
              <a:t>N</a:t>
            </a:r>
            <a:r>
              <a:rPr lang="en-US" dirty="0" smtClean="0"/>
              <a:t>, bandwidth, gain ripple are key characteristics.</a:t>
            </a:r>
          </a:p>
          <a:p>
            <a:r>
              <a:rPr lang="en-US" dirty="0" smtClean="0"/>
              <a:t>Wideband horns, </a:t>
            </a:r>
            <a:r>
              <a:rPr lang="en-US" dirty="0" err="1" smtClean="0"/>
              <a:t>OMTs</a:t>
            </a:r>
            <a:r>
              <a:rPr lang="en-US" dirty="0" smtClean="0"/>
              <a:t> and </a:t>
            </a:r>
            <a:r>
              <a:rPr lang="en-US" dirty="0" err="1" smtClean="0"/>
              <a:t>LNAs</a:t>
            </a:r>
            <a:r>
              <a:rPr lang="en-US" dirty="0" smtClean="0"/>
              <a:t> are active areas of investigation.</a:t>
            </a:r>
          </a:p>
          <a:p>
            <a:pPr lvl="1"/>
            <a:r>
              <a:rPr lang="en-US" dirty="0" smtClean="0"/>
              <a:t>Electrical losses contribute to T</a:t>
            </a:r>
            <a:r>
              <a:rPr lang="en-US" baseline="-25000" dirty="0" smtClean="0"/>
              <a:t>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dirty="0" smtClean="0"/>
              <a:t> trades with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e</a:t>
            </a:r>
            <a:r>
              <a:rPr lang="en-US" dirty="0" smtClean="0"/>
              <a:t>, so cryogenic cooling advantageous </a:t>
            </a:r>
          </a:p>
          <a:p>
            <a:pPr lvl="1"/>
            <a:r>
              <a:rPr lang="en-US" dirty="0" smtClean="0"/>
              <a:t>unless dish cost reduces.</a:t>
            </a:r>
          </a:p>
          <a:p>
            <a:pPr lvl="1"/>
            <a:r>
              <a:rPr lang="en-US" dirty="0" smtClean="0"/>
              <a:t>b</a:t>
            </a:r>
            <a:r>
              <a:rPr lang="en-US" dirty="0" smtClean="0"/>
              <a:t>ut </a:t>
            </a:r>
            <a:r>
              <a:rPr lang="en-US" dirty="0" err="1" smtClean="0"/>
              <a:t>cryo</a:t>
            </a:r>
            <a:r>
              <a:rPr lang="en-US" dirty="0" smtClean="0"/>
              <a:t>-cooling expensive.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Maxwell rules!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295399"/>
            <a:ext cx="9144000" cy="3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LJ\AppData\Local\Microsoft\Windows\Temporary Internet Files\Content.Outlook\YM95T1NZ\eerkat omt prototyp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3679"/>
            <a:ext cx="2627014" cy="256432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systems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5181600"/>
          </a:xfrm>
        </p:spPr>
        <p:txBody>
          <a:bodyPr vert="horz">
            <a:normAutofit fontScale="85000" lnSpcReduction="20000"/>
          </a:bodyPr>
          <a:lstStyle/>
          <a:p>
            <a:r>
              <a:rPr lang="en-US" dirty="0" smtClean="0"/>
              <a:t>Hope to ride commodity digitizer roll-out.</a:t>
            </a:r>
          </a:p>
          <a:p>
            <a:pPr lvl="1"/>
            <a:r>
              <a:rPr lang="en-US" dirty="0" smtClean="0"/>
              <a:t>SFDR and </a:t>
            </a:r>
            <a:r>
              <a:rPr lang="en-US" dirty="0" err="1" smtClean="0"/>
              <a:t>ENoB</a:t>
            </a:r>
            <a:r>
              <a:rPr lang="en-US" dirty="0" smtClean="0"/>
              <a:t> performance often not science quality.</a:t>
            </a:r>
          </a:p>
          <a:p>
            <a:r>
              <a:rPr lang="en-US" dirty="0" smtClean="0"/>
              <a:t>Ditto for data transport.</a:t>
            </a:r>
          </a:p>
          <a:p>
            <a:pPr lvl="1"/>
            <a:r>
              <a:rPr lang="en-US" dirty="0" smtClean="0"/>
              <a:t>But array provided </a:t>
            </a:r>
            <a:r>
              <a:rPr lang="en-US" dirty="0" err="1" smtClean="0"/>
              <a:t>uni</a:t>
            </a:r>
            <a:r>
              <a:rPr lang="en-US" dirty="0" smtClean="0"/>
              <a:t>-directional data flow.</a:t>
            </a:r>
          </a:p>
          <a:p>
            <a:r>
              <a:rPr lang="en-US" dirty="0" smtClean="0"/>
              <a:t>Commodity </a:t>
            </a:r>
            <a:r>
              <a:rPr lang="en-US" dirty="0" err="1" smtClean="0"/>
              <a:t>FPGAs</a:t>
            </a:r>
            <a:r>
              <a:rPr lang="en-US" dirty="0" smtClean="0"/>
              <a:t>, </a:t>
            </a:r>
            <a:r>
              <a:rPr lang="en-US" dirty="0" err="1" smtClean="0"/>
              <a:t>GPUs</a:t>
            </a:r>
            <a:r>
              <a:rPr lang="en-US" dirty="0" smtClean="0"/>
              <a:t>, CPUs, etc provide building blocks.</a:t>
            </a:r>
          </a:p>
          <a:p>
            <a:pPr lvl="1"/>
            <a:r>
              <a:rPr lang="en-US" dirty="0" smtClean="0"/>
              <a:t>But architectures need to be optimized for our requirements.</a:t>
            </a:r>
          </a:p>
          <a:p>
            <a:pPr lvl="1"/>
            <a:r>
              <a:rPr lang="en-US" dirty="0" smtClean="0"/>
              <a:t>Power consumption, heat extraction and RFI shielding are challenges.</a:t>
            </a:r>
          </a:p>
          <a:p>
            <a:pPr lvl="1"/>
            <a:r>
              <a:rPr lang="en-US" dirty="0" smtClean="0"/>
              <a:t>Fast transient surveys requiring intra-beam </a:t>
            </a:r>
            <a:r>
              <a:rPr lang="en-US" dirty="0" err="1" smtClean="0"/>
              <a:t>pixelization</a:t>
            </a:r>
            <a:r>
              <a:rPr lang="en-US" dirty="0" smtClean="0"/>
              <a:t> and period, period acceleration and DM trials are the performance driving mission.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143750" cy="868363"/>
          </a:xfrm>
        </p:spPr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is an SKA</a:t>
            </a:r>
            <a:r>
              <a:rPr lang="en-US" dirty="0" smtClean="0"/>
              <a:t> precursor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382000" cy="5105400"/>
          </a:xfrm>
        </p:spPr>
        <p:txBody>
          <a:bodyPr vert="horz">
            <a:normAutofit lnSpcReduction="10000"/>
          </a:bodyPr>
          <a:lstStyle/>
          <a:p>
            <a:r>
              <a:rPr lang="en-US" dirty="0" smtClean="0"/>
              <a:t>Largest radio telescope in southern hemisphere, one of the largest in the world.</a:t>
            </a:r>
            <a:endParaRPr lang="en-US" dirty="0" smtClean="0"/>
          </a:p>
          <a:p>
            <a:r>
              <a:rPr lang="en-US" dirty="0" smtClean="0"/>
              <a:t>SKA e</a:t>
            </a:r>
            <a:r>
              <a:rPr lang="en-US" dirty="0" smtClean="0"/>
              <a:t>ngineering </a:t>
            </a:r>
            <a:r>
              <a:rPr lang="en-US" dirty="0" smtClean="0"/>
              <a:t>prototype and early </a:t>
            </a:r>
            <a:r>
              <a:rPr lang="en-US" dirty="0" smtClean="0"/>
              <a:t>science.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Engages SKA community </a:t>
            </a:r>
            <a:r>
              <a:rPr lang="en-US" u="sng" dirty="0" smtClean="0">
                <a:solidFill>
                  <a:srgbClr val="FF0000"/>
                </a:solidFill>
              </a:rPr>
              <a:t>now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/>
              <a:t>Drive the establishment of the Karoo Radio Astronomy Reserve</a:t>
            </a:r>
            <a:r>
              <a:rPr lang="en-US" dirty="0" smtClean="0"/>
              <a:t>.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New: 25% of SKA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 mid-frequency single pixel feed array.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SKA</a:t>
            </a:r>
            <a:r>
              <a:rPr lang="en-US" dirty="0" smtClean="0">
                <a:solidFill>
                  <a:srgbClr val="FF0000"/>
                </a:solidFill>
              </a:rPr>
              <a:t>-mid “Phase 0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17902" y="2732124"/>
            <a:ext cx="292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CASPER / ROACH</a:t>
            </a:r>
            <a:endParaRPr lang="en-GB" dirty="0"/>
          </a:p>
        </p:txBody>
      </p:sp>
      <p:pic>
        <p:nvPicPr>
          <p:cNvPr id="91140" name="Picture 3" descr="Fig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753350" cy="868363"/>
          </a:xfrm>
        </p:spPr>
        <p:txBody>
          <a:bodyPr/>
          <a:lstStyle/>
          <a:p>
            <a:r>
              <a:rPr lang="en-US" dirty="0" smtClean="0"/>
              <a:t>Will industry provide innovation?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Yes, if:</a:t>
            </a:r>
          </a:p>
          <a:p>
            <a:pPr lvl="1"/>
            <a:r>
              <a:rPr lang="en-US" dirty="0" smtClean="0"/>
              <a:t>commodity items provide our requirements.</a:t>
            </a:r>
          </a:p>
          <a:p>
            <a:pPr lvl="2"/>
            <a:r>
              <a:rPr lang="en-US" dirty="0" smtClean="0"/>
              <a:t>Moore’s law components.</a:t>
            </a:r>
          </a:p>
          <a:p>
            <a:pPr lvl="1"/>
            <a:r>
              <a:rPr lang="en-US" dirty="0" smtClean="0"/>
              <a:t>t</a:t>
            </a:r>
            <a:r>
              <a:rPr lang="en-US" dirty="0" smtClean="0"/>
              <a:t>here is a clear path to profit.</a:t>
            </a:r>
          </a:p>
          <a:p>
            <a:pPr lvl="1"/>
            <a:r>
              <a:rPr lang="en-US" dirty="0" smtClean="0"/>
              <a:t>t</a:t>
            </a:r>
            <a:r>
              <a:rPr lang="en-US" dirty="0" smtClean="0"/>
              <a:t>here is shared interest that will lead to commercially competitive intellectual property </a:t>
            </a:r>
            <a:r>
              <a:rPr lang="en-US" i="1" dirty="0" smtClean="0"/>
              <a:t>(in a benign and open environment)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 non-commercial partner is willing to share risk.</a:t>
            </a:r>
          </a:p>
          <a:p>
            <a:r>
              <a:rPr lang="en-US" dirty="0" smtClean="0"/>
              <a:t>No, if no sustainable business model.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industry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5181600"/>
          </a:xfrm>
        </p:spPr>
        <p:txBody>
          <a:bodyPr vert="horz">
            <a:normAutofit fontScale="85000" lnSpcReduction="10000"/>
          </a:bodyPr>
          <a:lstStyle/>
          <a:p>
            <a:r>
              <a:rPr lang="en-US" dirty="0" smtClean="0"/>
              <a:t>We need them more than they need us:</a:t>
            </a:r>
          </a:p>
          <a:p>
            <a:pPr lvl="1"/>
            <a:r>
              <a:rPr lang="en-US" dirty="0" smtClean="0"/>
              <a:t>Industrial processes are required to take our laboratory prototypes to reliable, cheap manufacture.</a:t>
            </a:r>
          </a:p>
          <a:p>
            <a:pPr lvl="1"/>
            <a:r>
              <a:rPr lang="en-US" dirty="0" smtClean="0"/>
              <a:t>Our quantities (dish arrays) are not always large enough to reach mass production thresholds (even 3000 dishes).</a:t>
            </a:r>
          </a:p>
          <a:p>
            <a:pPr lvl="1"/>
            <a:r>
              <a:rPr lang="en-US" dirty="0" smtClean="0"/>
              <a:t>Nothing attracts industry more than a real contract:</a:t>
            </a:r>
          </a:p>
          <a:p>
            <a:pPr lvl="2"/>
            <a:r>
              <a:rPr lang="en-US" dirty="0" smtClean="0"/>
              <a:t>Expectation management important.</a:t>
            </a:r>
          </a:p>
          <a:p>
            <a:pPr lvl="1"/>
            <a:r>
              <a:rPr lang="en-US" dirty="0" smtClean="0"/>
              <a:t>There is no motivation for them to drive down costs unless they have a future market.</a:t>
            </a:r>
          </a:p>
          <a:p>
            <a:r>
              <a:rPr lang="en-US" dirty="0" smtClean="0"/>
              <a:t>What they do like about us:</a:t>
            </a:r>
          </a:p>
          <a:p>
            <a:pPr lvl="1"/>
            <a:r>
              <a:rPr lang="en-US" dirty="0" smtClean="0"/>
              <a:t>We push technical boundaries.</a:t>
            </a:r>
          </a:p>
          <a:p>
            <a:pPr lvl="1"/>
            <a:r>
              <a:rPr lang="en-US" dirty="0" smtClean="0"/>
              <a:t>We work in a benign and open environment.</a:t>
            </a:r>
          </a:p>
          <a:p>
            <a:pPr lvl="2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KAT-7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DSC009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4168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10550" cy="868363"/>
          </a:xfrm>
        </p:spPr>
        <p:txBody>
          <a:bodyPr/>
          <a:lstStyle/>
          <a:p>
            <a:r>
              <a:rPr lang="en-US" dirty="0" smtClean="0"/>
              <a:t>HDF-S &amp; NVSS contours</a:t>
            </a:r>
            <a:endParaRPr lang="en-US" dirty="0"/>
          </a:p>
        </p:txBody>
      </p:sp>
      <p:pic>
        <p:nvPicPr>
          <p:cNvPr id="12" name="Picture 11" descr="2012-01-01_HUDF_6ants_6.75_hours_1822MHz_alt_gcal_NVSS_contou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6" y="1143000"/>
            <a:ext cx="7511444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3109 (HI)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 descr="NGC3109_on_UKST_B_R_I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3895054" cy="3712632"/>
          </a:xfrm>
          <a:prstGeom prst="rect">
            <a:avLst/>
          </a:prstGeom>
        </p:spPr>
      </p:pic>
      <p:pic>
        <p:nvPicPr>
          <p:cNvPr id="5" name="Picture 4" descr="N3109.velfield.r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014" y="2743200"/>
            <a:ext cx="5175985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524750" cy="868363"/>
          </a:xfrm>
        </p:spPr>
        <p:txBody>
          <a:bodyPr/>
          <a:lstStyle/>
          <a:p>
            <a:r>
              <a:rPr lang="en-US" dirty="0" smtClean="0"/>
              <a:t>Summary of critical technologies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Low-cost dish manufacture.</a:t>
            </a:r>
          </a:p>
          <a:p>
            <a:r>
              <a:rPr lang="en-US" dirty="0" smtClean="0"/>
              <a:t>“Wideband” receivers.</a:t>
            </a:r>
          </a:p>
          <a:p>
            <a:pPr lvl="1"/>
            <a:r>
              <a:rPr lang="en-US" dirty="0" smtClean="0"/>
              <a:t>Wideband feed antennas, </a:t>
            </a:r>
            <a:r>
              <a:rPr lang="en-US" dirty="0" err="1" smtClean="0"/>
              <a:t>OMTs</a:t>
            </a:r>
            <a:r>
              <a:rPr lang="en-US" dirty="0" smtClean="0"/>
              <a:t>, </a:t>
            </a:r>
            <a:r>
              <a:rPr lang="en-US" dirty="0" err="1" smtClean="0"/>
              <a:t>LNAs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Low-power, low-maintenance cryogenics.</a:t>
            </a:r>
          </a:p>
          <a:p>
            <a:pPr lvl="1"/>
            <a:r>
              <a:rPr lang="en-US" dirty="0" smtClean="0"/>
              <a:t>High-speed, high fidelity digitizers.</a:t>
            </a:r>
          </a:p>
          <a:p>
            <a:r>
              <a:rPr lang="en-US" dirty="0" smtClean="0"/>
              <a:t>Wide-field fast transient detection hardware and algorithms.</a:t>
            </a:r>
          </a:p>
          <a:p>
            <a:r>
              <a:rPr lang="en-US" dirty="0" smtClean="0"/>
              <a:t>3G imaging software.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850" y="260351"/>
            <a:ext cx="6629400" cy="730250"/>
          </a:xfrm>
        </p:spPr>
        <p:txBody>
          <a:bodyPr/>
          <a:lstStyle/>
          <a:p>
            <a:r>
              <a:rPr lang="en-US" dirty="0" smtClean="0"/>
              <a:t>“Peace dividend”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 descr="SKA-1-col-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998"/>
            <a:ext cx="9144000" cy="5858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990600"/>
            <a:ext cx="4800600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2800" dirty="0" smtClean="0">
                <a:solidFill>
                  <a:srgbClr val="F3FF0B"/>
                </a:solidFill>
              </a:rPr>
              <a:t>Want a version of this with all SKA partners represented!</a:t>
            </a:r>
            <a:endParaRPr lang="en-US" sz="2800" dirty="0">
              <a:solidFill>
                <a:srgbClr val="F3FF0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600950" cy="868363"/>
          </a:xfrm>
        </p:spPr>
        <p:txBody>
          <a:bodyPr/>
          <a:lstStyle/>
          <a:p>
            <a:r>
              <a:rPr lang="en-US" sz="3200" dirty="0" err="1" smtClean="0"/>
              <a:t>www.ska.ac.za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 descr="DPP_3603_001.JPG"/>
          <p:cNvPicPr>
            <a:picLocks noChangeAspect="1"/>
          </p:cNvPicPr>
          <p:nvPr/>
        </p:nvPicPr>
        <p:blipFill>
          <a:blip r:embed="rId3"/>
          <a:srcRect t="621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5" name="Picture 3" descr="meerka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143000"/>
            <a:ext cx="3352800" cy="2367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Karoo site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3" descr="reser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28713"/>
            <a:ext cx="7680267" cy="57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133600" y="2667000"/>
            <a:ext cx="50292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00600" y="2895600"/>
            <a:ext cx="11939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GB" dirty="0"/>
              <a:t>500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 descr="Substation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3917055" cy="2319768"/>
          </a:xfrm>
          <a:prstGeom prst="rect">
            <a:avLst/>
          </a:prstGeom>
        </p:spPr>
      </p:pic>
      <p:pic>
        <p:nvPicPr>
          <p:cNvPr id="5" name="Picture 4" descr="Roads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76800" y="1219200"/>
            <a:ext cx="3962400" cy="31242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 descr="Powerline 2.JPG"/>
          <p:cNvPicPr>
            <a:picLocks noChangeAspect="1"/>
          </p:cNvPicPr>
          <p:nvPr/>
        </p:nvPicPr>
        <p:blipFill>
          <a:blip r:embed="rId5"/>
          <a:srcRect b="19394"/>
          <a:stretch>
            <a:fillRect/>
          </a:stretch>
        </p:blipFill>
        <p:spPr>
          <a:xfrm>
            <a:off x="4953000" y="4324350"/>
            <a:ext cx="4191000" cy="25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Large Surveys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47800"/>
            <a:ext cx="8686800" cy="4876800"/>
          </a:xfrm>
        </p:spPr>
        <p:txBody>
          <a:bodyPr vert="horz" numCol="2" spcCol="180000">
            <a:normAutofit fontScale="85000" lnSpcReduction="10000"/>
          </a:bodyPr>
          <a:lstStyle/>
          <a:p>
            <a:r>
              <a:rPr lang="en-US" dirty="0" smtClean="0"/>
              <a:t>Highest priority </a:t>
            </a:r>
            <a:r>
              <a:rPr lang="en-US" sz="2353" dirty="0" smtClean="0"/>
              <a:t>(</a:t>
            </a:r>
            <a:r>
              <a:rPr lang="en-US" sz="2353" dirty="0" err="1" smtClean="0"/>
              <a:t>cf</a:t>
            </a:r>
            <a:r>
              <a:rPr lang="en-US" sz="2353" dirty="0" smtClean="0"/>
              <a:t> SKA</a:t>
            </a:r>
            <a:r>
              <a:rPr lang="en-US" sz="2353" baseline="-25000" dirty="0" smtClean="0"/>
              <a:t>1</a:t>
            </a:r>
            <a:r>
              <a:rPr lang="en-US" sz="2353" dirty="0" smtClean="0"/>
              <a:t>)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Deep HI field</a:t>
            </a:r>
          </a:p>
          <a:p>
            <a:pPr lvl="1"/>
            <a:r>
              <a:rPr lang="en-US" dirty="0" smtClean="0"/>
              <a:t>Radio Pulsar Timing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Compelling:</a:t>
            </a:r>
          </a:p>
          <a:p>
            <a:pPr lvl="1"/>
            <a:r>
              <a:rPr lang="en-US" dirty="0" smtClean="0"/>
              <a:t>HI and continuum mapping of 30 nearby galaxies</a:t>
            </a:r>
          </a:p>
          <a:p>
            <a:pPr lvl="1"/>
            <a:r>
              <a:rPr lang="en-US" dirty="0" smtClean="0"/>
              <a:t>Absorption line survey</a:t>
            </a:r>
          </a:p>
          <a:p>
            <a:pPr lvl="1"/>
            <a:r>
              <a:rPr lang="en-US" dirty="0" smtClean="0"/>
              <a:t>Molecules in the </a:t>
            </a:r>
            <a:r>
              <a:rPr lang="en-US" dirty="0" err="1" smtClean="0"/>
              <a:t>EoR</a:t>
            </a:r>
            <a:endParaRPr lang="en-US" dirty="0" smtClean="0"/>
          </a:p>
          <a:p>
            <a:pPr lvl="1"/>
            <a:r>
              <a:rPr lang="en-US" dirty="0" smtClean="0"/>
              <a:t>Detecting fast transients and pulsars</a:t>
            </a:r>
          </a:p>
          <a:p>
            <a:pPr lvl="1"/>
            <a:r>
              <a:rPr lang="en-US" dirty="0" smtClean="0"/>
              <a:t>HI survey of </a:t>
            </a:r>
            <a:r>
              <a:rPr lang="en-US" dirty="0" err="1" smtClean="0"/>
              <a:t>Fornax</a:t>
            </a:r>
            <a:endParaRPr lang="en-US" dirty="0" smtClean="0"/>
          </a:p>
          <a:p>
            <a:pPr lvl="1"/>
            <a:r>
              <a:rPr lang="en-US" dirty="0" smtClean="0"/>
              <a:t>X-band Galactic plane survey</a:t>
            </a:r>
          </a:p>
          <a:p>
            <a:pPr lvl="1"/>
            <a:r>
              <a:rPr lang="en-US" dirty="0" smtClean="0"/>
              <a:t>Tiered continuum survey</a:t>
            </a:r>
          </a:p>
          <a:p>
            <a:pPr lvl="1"/>
            <a:r>
              <a:rPr lang="en-US" dirty="0" smtClean="0"/>
              <a:t>Slow radio transient survey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Also</a:t>
            </a:r>
          </a:p>
          <a:p>
            <a:pPr lvl="1"/>
            <a:r>
              <a:rPr lang="en-US" dirty="0" smtClean="0"/>
              <a:t>VLBI</a:t>
            </a:r>
            <a:endParaRPr lang="en-US" dirty="0" smtClean="0"/>
          </a:p>
          <a:p>
            <a:pPr lvl="1"/>
            <a:r>
              <a:rPr lang="en-US" dirty="0" smtClean="0"/>
              <a:t>Cosmic </a:t>
            </a:r>
            <a:r>
              <a:rPr lang="en-US" dirty="0" smtClean="0"/>
              <a:t>Magnetism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SKA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 science?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MeerKAT Large Surveys</a:t>
            </a:r>
            <a:endParaRPr lang="en-US" dirty="0"/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215042" name="Object 2"/>
          <p:cNvGraphicFramePr>
            <a:graphicFrameLocks noChangeAspect="1"/>
          </p:cNvGraphicFramePr>
          <p:nvPr/>
        </p:nvGraphicFramePr>
        <p:xfrm>
          <a:off x="25261" y="1149455"/>
          <a:ext cx="9118739" cy="5348817"/>
        </p:xfrm>
        <a:graphic>
          <a:graphicData uri="http://schemas.openxmlformats.org/presentationml/2006/ole">
            <p:oleObj spid="_x0000_s489474" name="Worksheet" r:id="rId4" imgW="9155556" imgH="5371429" progId="Excel.Sheet.12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7000" y="6096000"/>
            <a:ext cx="144218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22 countries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cs typeface="+mj-cs"/>
              </a:rPr>
              <a:t>MeerKAT</a:t>
            </a:r>
            <a:r>
              <a:rPr lang="en-US" sz="2800" dirty="0" smtClean="0">
                <a:cs typeface="+mj-cs"/>
              </a:rPr>
              <a:t> Large Survey PIs (17-18 April 2011)</a:t>
            </a:r>
          </a:p>
        </p:txBody>
      </p:sp>
      <p:pic>
        <p:nvPicPr>
          <p:cNvPr id="109570" name="Picture 3" descr="PIs and MeerKAT team memb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7961"/>
            <a:ext cx="8397282" cy="558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0993048">
            <a:off x="3982584" y="2420968"/>
            <a:ext cx="22716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 err="1" smtClean="0">
                <a:solidFill>
                  <a:srgbClr val="FFFF00"/>
                </a:solidFill>
              </a:rPr>
              <a:t>MeerKAT</a:t>
            </a:r>
            <a:r>
              <a:rPr lang="en-US" i="1" dirty="0" smtClean="0">
                <a:solidFill>
                  <a:srgbClr val="FFFF00"/>
                </a:solidFill>
              </a:rPr>
              <a:t> office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56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high-level spec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The most sensitive cm-wavelength telescope in the southern hemisphere (aspiration: world)</a:t>
            </a:r>
          </a:p>
          <a:p>
            <a:r>
              <a:rPr lang="en-US" dirty="0" smtClean="0"/>
              <a:t>580 MHz – 15(+) GHz (i.e. SKA-mid +)</a:t>
            </a:r>
          </a:p>
          <a:p>
            <a:r>
              <a:rPr lang="en-US" dirty="0" smtClean="0"/>
              <a:t>Imaging and non-imaging modes</a:t>
            </a:r>
          </a:p>
          <a:p>
            <a:r>
              <a:rPr lang="en-US" dirty="0" smtClean="0"/>
              <a:t>High filling factor for baselines &lt; 1 km</a:t>
            </a:r>
            <a:endParaRPr lang="en-US" dirty="0" smtClean="0"/>
          </a:p>
          <a:p>
            <a:r>
              <a:rPr lang="en-US" dirty="0" smtClean="0"/>
              <a:t>Initial b</a:t>
            </a:r>
            <a:r>
              <a:rPr lang="en-US" dirty="0" smtClean="0"/>
              <a:t>aselines </a:t>
            </a:r>
            <a:r>
              <a:rPr lang="en-US" dirty="0" smtClean="0"/>
              <a:t>out to</a:t>
            </a:r>
            <a:r>
              <a:rPr lang="en-US" dirty="0" smtClean="0"/>
              <a:t> 8 km (but SKA</a:t>
            </a:r>
            <a:r>
              <a:rPr lang="en-US" baseline="-25000" dirty="0" smtClean="0"/>
              <a:t>1</a:t>
            </a:r>
            <a:r>
              <a:rPr lang="en-US" dirty="0" smtClean="0"/>
              <a:t> will extend to </a:t>
            </a:r>
            <a:r>
              <a:rPr lang="en-US" dirty="0" smtClean="0"/>
              <a:t>180</a:t>
            </a:r>
            <a:r>
              <a:rPr lang="en-US" dirty="0" smtClean="0"/>
              <a:t> km)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AIMS_2008_JJ">
  <a:themeElements>
    <a:clrScheme name="AIMS_2008_JJ 1">
      <a:dk1>
        <a:srgbClr val="1D528D"/>
      </a:dk1>
      <a:lt1>
        <a:srgbClr val="FFFFFF"/>
      </a:lt1>
      <a:dk2>
        <a:srgbClr val="000000"/>
      </a:dk2>
      <a:lt2>
        <a:srgbClr val="CACACA"/>
      </a:lt2>
      <a:accent1>
        <a:srgbClr val="0099CC"/>
      </a:accent1>
      <a:accent2>
        <a:srgbClr val="BFA907"/>
      </a:accent2>
      <a:accent3>
        <a:srgbClr val="FFFFFF"/>
      </a:accent3>
      <a:accent4>
        <a:srgbClr val="174578"/>
      </a:accent4>
      <a:accent5>
        <a:srgbClr val="AACAE2"/>
      </a:accent5>
      <a:accent6>
        <a:srgbClr val="AD9906"/>
      </a:accent6>
      <a:hlink>
        <a:srgbClr val="6E81E0"/>
      </a:hlink>
      <a:folHlink>
        <a:srgbClr val="009999"/>
      </a:folHlink>
    </a:clrScheme>
    <a:fontScheme name="AIMS_2008_JJ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AIMS_2008_JJ 1">
        <a:dk1>
          <a:srgbClr val="1D528D"/>
        </a:dk1>
        <a:lt1>
          <a:srgbClr val="FFFFFF"/>
        </a:lt1>
        <a:dk2>
          <a:srgbClr val="000000"/>
        </a:dk2>
        <a:lt2>
          <a:srgbClr val="CACACA"/>
        </a:lt2>
        <a:accent1>
          <a:srgbClr val="0099CC"/>
        </a:accent1>
        <a:accent2>
          <a:srgbClr val="BFA907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AD9906"/>
        </a:accent6>
        <a:hlink>
          <a:srgbClr val="6E81E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_2008_JJ 2">
        <a:dk1>
          <a:srgbClr val="4E40A4"/>
        </a:dk1>
        <a:lt1>
          <a:srgbClr val="FFFFFF"/>
        </a:lt1>
        <a:dk2>
          <a:srgbClr val="000000"/>
        </a:dk2>
        <a:lt2>
          <a:srgbClr val="CACACA"/>
        </a:lt2>
        <a:accent1>
          <a:srgbClr val="8B65E9"/>
        </a:accent1>
        <a:accent2>
          <a:srgbClr val="008080"/>
        </a:accent2>
        <a:accent3>
          <a:srgbClr val="FFFFFF"/>
        </a:accent3>
        <a:accent4>
          <a:srgbClr val="41358B"/>
        </a:accent4>
        <a:accent5>
          <a:srgbClr val="C4B8F2"/>
        </a:accent5>
        <a:accent6>
          <a:srgbClr val="007373"/>
        </a:accent6>
        <a:hlink>
          <a:srgbClr val="0066CC"/>
        </a:hlink>
        <a:folHlink>
          <a:srgbClr val="8AB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_2008_JJ 3">
        <a:dk1>
          <a:srgbClr val="666699"/>
        </a:dk1>
        <a:lt1>
          <a:srgbClr val="FFFFFF"/>
        </a:lt1>
        <a:dk2>
          <a:srgbClr val="000000"/>
        </a:dk2>
        <a:lt2>
          <a:srgbClr val="CACACA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HD:Users:Justin:Documents:SKA:Publicity:AIMS_2008_JJ.ppt</Template>
  <TotalTime>48371</TotalTime>
  <Words>1634</Words>
  <Application>Microsoft Macintosh PowerPoint</Application>
  <PresentationFormat>On-screen Show (4:3)</PresentationFormat>
  <Paragraphs>269</Paragraphs>
  <Slides>38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AIMS_2008_JJ</vt:lpstr>
      <vt:lpstr>Worksheet</vt:lpstr>
      <vt:lpstr>Equation</vt:lpstr>
      <vt:lpstr>Challenges in the development of large radio arrays MeerKAT as a case study</vt:lpstr>
      <vt:lpstr>Overview</vt:lpstr>
      <vt:lpstr>MeerKAT is an SKA precursor</vt:lpstr>
      <vt:lpstr>Karoo site</vt:lpstr>
      <vt:lpstr>Infrastructure</vt:lpstr>
      <vt:lpstr>MeerKAT Large Surveys</vt:lpstr>
      <vt:lpstr>MeerKAT Large Surveys</vt:lpstr>
      <vt:lpstr>MeerKAT Large Survey PIs (17-18 April 2011)</vt:lpstr>
      <vt:lpstr>MeerKAT high-level spec</vt:lpstr>
      <vt:lpstr>System engineering &amp; design</vt:lpstr>
      <vt:lpstr>System CoDR (5-8 July 2010)</vt:lpstr>
      <vt:lpstr>Sensitivity and Dynamic Range</vt:lpstr>
      <vt:lpstr>Measurement Equation</vt:lpstr>
      <vt:lpstr>Implications for receptor</vt:lpstr>
      <vt:lpstr>Comparative beam patterns</vt:lpstr>
      <vt:lpstr>Prior to Concept Design Review</vt:lpstr>
      <vt:lpstr>Slide 17</vt:lpstr>
      <vt:lpstr>MeerKAT PDR – July 2011</vt:lpstr>
      <vt:lpstr>Virtual MeerKAT</vt:lpstr>
      <vt:lpstr>MeerKAT Phase 1 (2016)</vt:lpstr>
      <vt:lpstr>Configuration (64 antennas)</vt:lpstr>
      <vt:lpstr>Future Phases</vt:lpstr>
      <vt:lpstr>Technical Challenges</vt:lpstr>
      <vt:lpstr>Examples of cost scaling</vt:lpstr>
      <vt:lpstr>Dishes</vt:lpstr>
      <vt:lpstr>Slide 26</vt:lpstr>
      <vt:lpstr>Receivers</vt:lpstr>
      <vt:lpstr>Maxwell rules!</vt:lpstr>
      <vt:lpstr>Digital systems</vt:lpstr>
      <vt:lpstr>CASPER / ROACH</vt:lpstr>
      <vt:lpstr>Will industry provide innovation?</vt:lpstr>
      <vt:lpstr>Issues with industry</vt:lpstr>
      <vt:lpstr>KAT-7</vt:lpstr>
      <vt:lpstr>HDF-S &amp; NVSS contours</vt:lpstr>
      <vt:lpstr>NGC 3109 (HI)</vt:lpstr>
      <vt:lpstr>Summary of critical technologies</vt:lpstr>
      <vt:lpstr>“Peace dividend”</vt:lpstr>
      <vt:lpstr>www.ska.ac.za</vt:lpstr>
    </vt:vector>
  </TitlesOfParts>
  <Company>Dunaferr Rt.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mbachstetterne</dc:creator>
  <cp:lastModifiedBy>Justin Jonas</cp:lastModifiedBy>
  <cp:revision>636</cp:revision>
  <cp:lastPrinted>2009-04-19T19:35:14Z</cp:lastPrinted>
  <dcterms:created xsi:type="dcterms:W3CDTF">2012-06-03T11:34:16Z</dcterms:created>
  <dcterms:modified xsi:type="dcterms:W3CDTF">2012-06-07T12:49:18Z</dcterms:modified>
</cp:coreProperties>
</file>