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9" r:id="rId3"/>
    <p:sldMasterId id="2147483691" r:id="rId4"/>
    <p:sldMasterId id="2147483703" r:id="rId5"/>
  </p:sldMasterIdLst>
  <p:notesMasterIdLst>
    <p:notesMasterId r:id="rId27"/>
  </p:notesMasterIdLst>
  <p:sldIdLst>
    <p:sldId id="256" r:id="rId6"/>
    <p:sldId id="257" r:id="rId7"/>
    <p:sldId id="268" r:id="rId8"/>
    <p:sldId id="281" r:id="rId9"/>
    <p:sldId id="287" r:id="rId10"/>
    <p:sldId id="288" r:id="rId11"/>
    <p:sldId id="262" r:id="rId12"/>
    <p:sldId id="258" r:id="rId13"/>
    <p:sldId id="271" r:id="rId14"/>
    <p:sldId id="273" r:id="rId15"/>
    <p:sldId id="285" r:id="rId16"/>
    <p:sldId id="284" r:id="rId17"/>
    <p:sldId id="275" r:id="rId18"/>
    <p:sldId id="274" r:id="rId19"/>
    <p:sldId id="263" r:id="rId20"/>
    <p:sldId id="264" r:id="rId21"/>
    <p:sldId id="279" r:id="rId22"/>
    <p:sldId id="278" r:id="rId23"/>
    <p:sldId id="286" r:id="rId24"/>
    <p:sldId id="282" r:id="rId25"/>
    <p:sldId id="28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5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E8289F-9E00-EE4F-A6F5-60B64A3311FB}" type="doc">
      <dgm:prSet loTypeId="urn:microsoft.com/office/officeart/2005/8/layout/process1" loCatId="" qsTypeId="urn:microsoft.com/office/officeart/2005/8/quickstyle/simple4" qsCatId="simple" csTypeId="urn:microsoft.com/office/officeart/2005/8/colors/accent1_2" csCatId="accent1" phldr="1"/>
      <dgm:spPr/>
    </dgm:pt>
    <dgm:pt modelId="{4FC6B7E8-0F18-9E4E-86BB-C1301C9B1998}">
      <dgm:prSet phldrT="[Text]"/>
      <dgm:spPr/>
      <dgm:t>
        <a:bodyPr/>
        <a:lstStyle/>
        <a:p>
          <a:r>
            <a:rPr lang="en-GB" dirty="0" smtClean="0"/>
            <a:t>Instrument</a:t>
          </a:r>
          <a:endParaRPr lang="en-GB" dirty="0"/>
        </a:p>
      </dgm:t>
    </dgm:pt>
    <dgm:pt modelId="{0BC72B76-A18A-844C-B8C6-BCED9648A59E}" type="parTrans" cxnId="{6B34CD96-75CC-1C47-97CD-6048AE0C311B}">
      <dgm:prSet/>
      <dgm:spPr/>
      <dgm:t>
        <a:bodyPr/>
        <a:lstStyle/>
        <a:p>
          <a:endParaRPr lang="en-GB"/>
        </a:p>
      </dgm:t>
    </dgm:pt>
    <dgm:pt modelId="{6582A8B1-6726-5845-9F8D-33A2EE13BF76}" type="sibTrans" cxnId="{6B34CD96-75CC-1C47-97CD-6048AE0C311B}">
      <dgm:prSet/>
      <dgm:spPr/>
      <dgm:t>
        <a:bodyPr/>
        <a:lstStyle/>
        <a:p>
          <a:endParaRPr lang="en-GB"/>
        </a:p>
      </dgm:t>
    </dgm:pt>
    <dgm:pt modelId="{C60AAB86-5C9A-6940-85C2-37917C90F8CA}">
      <dgm:prSet phldrT="[Text]"/>
      <dgm:spPr/>
      <dgm:t>
        <a:bodyPr/>
        <a:lstStyle/>
        <a:p>
          <a:r>
            <a:rPr lang="en-GB" dirty="0" smtClean="0"/>
            <a:t>Product Generation</a:t>
          </a:r>
          <a:endParaRPr lang="en-GB" dirty="0"/>
        </a:p>
      </dgm:t>
    </dgm:pt>
    <dgm:pt modelId="{9782031D-E6DD-E841-A914-6033AA62DD5A}" type="parTrans" cxnId="{572935ED-5E37-A847-AB6E-A15A2D7F4957}">
      <dgm:prSet/>
      <dgm:spPr/>
      <dgm:t>
        <a:bodyPr/>
        <a:lstStyle/>
        <a:p>
          <a:endParaRPr lang="en-GB"/>
        </a:p>
      </dgm:t>
    </dgm:pt>
    <dgm:pt modelId="{6504A4B7-C3FD-5B40-8445-2E24E974EFDF}" type="sibTrans" cxnId="{572935ED-5E37-A847-AB6E-A15A2D7F4957}">
      <dgm:prSet/>
      <dgm:spPr/>
      <dgm:t>
        <a:bodyPr/>
        <a:lstStyle/>
        <a:p>
          <a:endParaRPr lang="en-GB"/>
        </a:p>
      </dgm:t>
    </dgm:pt>
    <dgm:pt modelId="{BDF719BA-7884-EE48-A2A0-F276E498813C}">
      <dgm:prSet phldrT="[Text]"/>
      <dgm:spPr/>
      <dgm:t>
        <a:bodyPr/>
        <a:lstStyle/>
        <a:p>
          <a:r>
            <a:rPr lang="en-GB" dirty="0" smtClean="0"/>
            <a:t>Archive</a:t>
          </a:r>
          <a:endParaRPr lang="en-GB" dirty="0"/>
        </a:p>
      </dgm:t>
    </dgm:pt>
    <dgm:pt modelId="{BC7E2B8D-3D0A-C34A-AC29-CB6F709F2831}" type="parTrans" cxnId="{AC5B02B1-627A-7145-9C68-DF002C930985}">
      <dgm:prSet/>
      <dgm:spPr/>
      <dgm:t>
        <a:bodyPr/>
        <a:lstStyle/>
        <a:p>
          <a:endParaRPr lang="en-GB"/>
        </a:p>
      </dgm:t>
    </dgm:pt>
    <dgm:pt modelId="{90B1057C-E06C-154B-9AA4-6D2108913775}" type="sibTrans" cxnId="{AC5B02B1-627A-7145-9C68-DF002C930985}">
      <dgm:prSet/>
      <dgm:spPr/>
      <dgm:t>
        <a:bodyPr/>
        <a:lstStyle/>
        <a:p>
          <a:endParaRPr lang="en-GB"/>
        </a:p>
      </dgm:t>
    </dgm:pt>
    <dgm:pt modelId="{FEF882E6-35F6-9B4A-B061-5EF96D719907}">
      <dgm:prSet phldrT="[Text]"/>
      <dgm:spPr/>
      <dgm:t>
        <a:bodyPr/>
        <a:lstStyle/>
        <a:p>
          <a:r>
            <a:rPr lang="en-GB" dirty="0" smtClean="0"/>
            <a:t>User</a:t>
          </a:r>
          <a:endParaRPr lang="en-GB" dirty="0"/>
        </a:p>
      </dgm:t>
    </dgm:pt>
    <dgm:pt modelId="{5D403139-2028-0C43-9E69-94A88EDAF3E4}" type="parTrans" cxnId="{F9E63BCC-079D-7147-808A-3C7050AA0862}">
      <dgm:prSet/>
      <dgm:spPr/>
      <dgm:t>
        <a:bodyPr/>
        <a:lstStyle/>
        <a:p>
          <a:endParaRPr lang="en-GB"/>
        </a:p>
      </dgm:t>
    </dgm:pt>
    <dgm:pt modelId="{93C25A31-989B-394F-B48E-9AAF75F69A8E}" type="sibTrans" cxnId="{F9E63BCC-079D-7147-808A-3C7050AA0862}">
      <dgm:prSet/>
      <dgm:spPr/>
      <dgm:t>
        <a:bodyPr/>
        <a:lstStyle/>
        <a:p>
          <a:endParaRPr lang="en-GB"/>
        </a:p>
      </dgm:t>
    </dgm:pt>
    <dgm:pt modelId="{C10A7DCB-6861-0E4D-B4B0-FD1776FAFFE5}" type="pres">
      <dgm:prSet presAssocID="{2AE8289F-9E00-EE4F-A6F5-60B64A3311FB}" presName="Name0" presStyleCnt="0">
        <dgm:presLayoutVars>
          <dgm:dir/>
          <dgm:resizeHandles val="exact"/>
        </dgm:presLayoutVars>
      </dgm:prSet>
      <dgm:spPr/>
    </dgm:pt>
    <dgm:pt modelId="{21B69745-D6E2-3F4A-B38C-28213ED589E6}" type="pres">
      <dgm:prSet presAssocID="{4FC6B7E8-0F18-9E4E-86BB-C1301C9B1998}" presName="node" presStyleLbl="node1" presStyleIdx="0" presStyleCnt="4">
        <dgm:presLayoutVars>
          <dgm:bulletEnabled val="1"/>
        </dgm:presLayoutVars>
      </dgm:prSet>
      <dgm:spPr/>
    </dgm:pt>
    <dgm:pt modelId="{107A4A95-AB13-6441-B883-788B0EFA6D38}" type="pres">
      <dgm:prSet presAssocID="{6582A8B1-6726-5845-9F8D-33A2EE13BF76}" presName="sibTrans" presStyleLbl="sibTrans2D1" presStyleIdx="0" presStyleCnt="3"/>
      <dgm:spPr/>
    </dgm:pt>
    <dgm:pt modelId="{5EA842C6-04D1-9D4F-B32F-129126BD8FD2}" type="pres">
      <dgm:prSet presAssocID="{6582A8B1-6726-5845-9F8D-33A2EE13BF76}" presName="connectorText" presStyleLbl="sibTrans2D1" presStyleIdx="0" presStyleCnt="3"/>
      <dgm:spPr/>
    </dgm:pt>
    <dgm:pt modelId="{074C8053-6320-F441-9E7C-EC422996AF26}" type="pres">
      <dgm:prSet presAssocID="{C60AAB86-5C9A-6940-85C2-37917C90F8CA}" presName="node" presStyleLbl="node1" presStyleIdx="1" presStyleCnt="4">
        <dgm:presLayoutVars>
          <dgm:bulletEnabled val="1"/>
        </dgm:presLayoutVars>
      </dgm:prSet>
      <dgm:spPr/>
    </dgm:pt>
    <dgm:pt modelId="{3E894FD8-FA5B-5342-A107-00AA9BA699D1}" type="pres">
      <dgm:prSet presAssocID="{6504A4B7-C3FD-5B40-8445-2E24E974EFDF}" presName="sibTrans" presStyleLbl="sibTrans2D1" presStyleIdx="1" presStyleCnt="3"/>
      <dgm:spPr/>
    </dgm:pt>
    <dgm:pt modelId="{46CD128E-BB38-654A-9D2D-22CDFF88B417}" type="pres">
      <dgm:prSet presAssocID="{6504A4B7-C3FD-5B40-8445-2E24E974EFDF}" presName="connectorText" presStyleLbl="sibTrans2D1" presStyleIdx="1" presStyleCnt="3"/>
      <dgm:spPr/>
    </dgm:pt>
    <dgm:pt modelId="{8DCA4384-767A-2D44-AF11-D1C88E0699D3}" type="pres">
      <dgm:prSet presAssocID="{BDF719BA-7884-EE48-A2A0-F276E498813C}" presName="node" presStyleLbl="node1" presStyleIdx="2" presStyleCnt="4">
        <dgm:presLayoutVars>
          <dgm:bulletEnabled val="1"/>
        </dgm:presLayoutVars>
      </dgm:prSet>
      <dgm:spPr/>
    </dgm:pt>
    <dgm:pt modelId="{05C86812-E8D8-1447-B4CC-8CF6D7E9EE2C}" type="pres">
      <dgm:prSet presAssocID="{90B1057C-E06C-154B-9AA4-6D2108913775}" presName="sibTrans" presStyleLbl="sibTrans2D1" presStyleIdx="2" presStyleCnt="3"/>
      <dgm:spPr/>
    </dgm:pt>
    <dgm:pt modelId="{78DCF34E-65F6-AA44-AC9E-6515B2F0F90A}" type="pres">
      <dgm:prSet presAssocID="{90B1057C-E06C-154B-9AA4-6D2108913775}" presName="connectorText" presStyleLbl="sibTrans2D1" presStyleIdx="2" presStyleCnt="3"/>
      <dgm:spPr/>
    </dgm:pt>
    <dgm:pt modelId="{FCDA4E44-0A22-224F-BC09-B344CE66148D}" type="pres">
      <dgm:prSet presAssocID="{FEF882E6-35F6-9B4A-B061-5EF96D719907}" presName="node" presStyleLbl="node1" presStyleIdx="3" presStyleCnt="4">
        <dgm:presLayoutVars>
          <dgm:bulletEnabled val="1"/>
        </dgm:presLayoutVars>
      </dgm:prSet>
      <dgm:spPr/>
    </dgm:pt>
  </dgm:ptLst>
  <dgm:cxnLst>
    <dgm:cxn modelId="{D4CABEBC-1262-164A-9650-ECA179B50EE8}" type="presOf" srcId="{90B1057C-E06C-154B-9AA4-6D2108913775}" destId="{78DCF34E-65F6-AA44-AC9E-6515B2F0F90A}" srcOrd="1" destOrd="0" presId="urn:microsoft.com/office/officeart/2005/8/layout/process1"/>
    <dgm:cxn modelId="{A3903F65-83EB-5243-95F9-8B3F37E519F2}" type="presOf" srcId="{FEF882E6-35F6-9B4A-B061-5EF96D719907}" destId="{FCDA4E44-0A22-224F-BC09-B344CE66148D}" srcOrd="0" destOrd="0" presId="urn:microsoft.com/office/officeart/2005/8/layout/process1"/>
    <dgm:cxn modelId="{4F1C5EE7-5383-E94B-83F8-0759ACAC763B}" type="presOf" srcId="{4FC6B7E8-0F18-9E4E-86BB-C1301C9B1998}" destId="{21B69745-D6E2-3F4A-B38C-28213ED589E6}" srcOrd="0" destOrd="0" presId="urn:microsoft.com/office/officeart/2005/8/layout/process1"/>
    <dgm:cxn modelId="{572935ED-5E37-A847-AB6E-A15A2D7F4957}" srcId="{2AE8289F-9E00-EE4F-A6F5-60B64A3311FB}" destId="{C60AAB86-5C9A-6940-85C2-37917C90F8CA}" srcOrd="1" destOrd="0" parTransId="{9782031D-E6DD-E841-A914-6033AA62DD5A}" sibTransId="{6504A4B7-C3FD-5B40-8445-2E24E974EFDF}"/>
    <dgm:cxn modelId="{B609B60F-6706-F84B-8969-0687F35F4723}" type="presOf" srcId="{BDF719BA-7884-EE48-A2A0-F276E498813C}" destId="{8DCA4384-767A-2D44-AF11-D1C88E0699D3}" srcOrd="0" destOrd="0" presId="urn:microsoft.com/office/officeart/2005/8/layout/process1"/>
    <dgm:cxn modelId="{2FA5D753-0714-F34C-86C3-D3B181752D91}" type="presOf" srcId="{6582A8B1-6726-5845-9F8D-33A2EE13BF76}" destId="{107A4A95-AB13-6441-B883-788B0EFA6D38}" srcOrd="0" destOrd="0" presId="urn:microsoft.com/office/officeart/2005/8/layout/process1"/>
    <dgm:cxn modelId="{3A619923-5152-3A42-8CC4-5B8F466964BF}" type="presOf" srcId="{6504A4B7-C3FD-5B40-8445-2E24E974EFDF}" destId="{46CD128E-BB38-654A-9D2D-22CDFF88B417}" srcOrd="1" destOrd="0" presId="urn:microsoft.com/office/officeart/2005/8/layout/process1"/>
    <dgm:cxn modelId="{6B34CD96-75CC-1C47-97CD-6048AE0C311B}" srcId="{2AE8289F-9E00-EE4F-A6F5-60B64A3311FB}" destId="{4FC6B7E8-0F18-9E4E-86BB-C1301C9B1998}" srcOrd="0" destOrd="0" parTransId="{0BC72B76-A18A-844C-B8C6-BCED9648A59E}" sibTransId="{6582A8B1-6726-5845-9F8D-33A2EE13BF76}"/>
    <dgm:cxn modelId="{66074C28-436B-5B44-AA23-F5FFFBDB0F23}" type="presOf" srcId="{90B1057C-E06C-154B-9AA4-6D2108913775}" destId="{05C86812-E8D8-1447-B4CC-8CF6D7E9EE2C}" srcOrd="0" destOrd="0" presId="urn:microsoft.com/office/officeart/2005/8/layout/process1"/>
    <dgm:cxn modelId="{BD773FFB-2A94-8344-A90A-0729C1FFFDBF}" type="presOf" srcId="{6582A8B1-6726-5845-9F8D-33A2EE13BF76}" destId="{5EA842C6-04D1-9D4F-B32F-129126BD8FD2}" srcOrd="1" destOrd="0" presId="urn:microsoft.com/office/officeart/2005/8/layout/process1"/>
    <dgm:cxn modelId="{AC5B02B1-627A-7145-9C68-DF002C930985}" srcId="{2AE8289F-9E00-EE4F-A6F5-60B64A3311FB}" destId="{BDF719BA-7884-EE48-A2A0-F276E498813C}" srcOrd="2" destOrd="0" parTransId="{BC7E2B8D-3D0A-C34A-AC29-CB6F709F2831}" sibTransId="{90B1057C-E06C-154B-9AA4-6D2108913775}"/>
    <dgm:cxn modelId="{F9E63BCC-079D-7147-808A-3C7050AA0862}" srcId="{2AE8289F-9E00-EE4F-A6F5-60B64A3311FB}" destId="{FEF882E6-35F6-9B4A-B061-5EF96D719907}" srcOrd="3" destOrd="0" parTransId="{5D403139-2028-0C43-9E69-94A88EDAF3E4}" sibTransId="{93C25A31-989B-394F-B48E-9AAF75F69A8E}"/>
    <dgm:cxn modelId="{480B8D5A-6AA7-884B-96DF-9FA66C2E242C}" type="presOf" srcId="{2AE8289F-9E00-EE4F-A6F5-60B64A3311FB}" destId="{C10A7DCB-6861-0E4D-B4B0-FD1776FAFFE5}" srcOrd="0" destOrd="0" presId="urn:microsoft.com/office/officeart/2005/8/layout/process1"/>
    <dgm:cxn modelId="{F99FF611-7531-2F4B-ADCA-AAC428FA4B3A}" type="presOf" srcId="{C60AAB86-5C9A-6940-85C2-37917C90F8CA}" destId="{074C8053-6320-F441-9E7C-EC422996AF26}" srcOrd="0" destOrd="0" presId="urn:microsoft.com/office/officeart/2005/8/layout/process1"/>
    <dgm:cxn modelId="{BB00C5CA-90E6-9241-A298-951C822BBDB5}" type="presOf" srcId="{6504A4B7-C3FD-5B40-8445-2E24E974EFDF}" destId="{3E894FD8-FA5B-5342-A107-00AA9BA699D1}" srcOrd="0" destOrd="0" presId="urn:microsoft.com/office/officeart/2005/8/layout/process1"/>
    <dgm:cxn modelId="{73A0FAA1-1456-C843-A2D7-369A403F4CBC}" type="presParOf" srcId="{C10A7DCB-6861-0E4D-B4B0-FD1776FAFFE5}" destId="{21B69745-D6E2-3F4A-B38C-28213ED589E6}" srcOrd="0" destOrd="0" presId="urn:microsoft.com/office/officeart/2005/8/layout/process1"/>
    <dgm:cxn modelId="{59C1F870-6DC8-AA45-9063-6C666C2E653D}" type="presParOf" srcId="{C10A7DCB-6861-0E4D-B4B0-FD1776FAFFE5}" destId="{107A4A95-AB13-6441-B883-788B0EFA6D38}" srcOrd="1" destOrd="0" presId="urn:microsoft.com/office/officeart/2005/8/layout/process1"/>
    <dgm:cxn modelId="{82D983F5-B3D9-FB46-BB75-B0CB14758CE5}" type="presParOf" srcId="{107A4A95-AB13-6441-B883-788B0EFA6D38}" destId="{5EA842C6-04D1-9D4F-B32F-129126BD8FD2}" srcOrd="0" destOrd="0" presId="urn:microsoft.com/office/officeart/2005/8/layout/process1"/>
    <dgm:cxn modelId="{53600350-F451-E54C-B127-830A807749AA}" type="presParOf" srcId="{C10A7DCB-6861-0E4D-B4B0-FD1776FAFFE5}" destId="{074C8053-6320-F441-9E7C-EC422996AF26}" srcOrd="2" destOrd="0" presId="urn:microsoft.com/office/officeart/2005/8/layout/process1"/>
    <dgm:cxn modelId="{7348D6B5-E38F-6F43-BD18-181AE8E6FB1E}" type="presParOf" srcId="{C10A7DCB-6861-0E4D-B4B0-FD1776FAFFE5}" destId="{3E894FD8-FA5B-5342-A107-00AA9BA699D1}" srcOrd="3" destOrd="0" presId="urn:microsoft.com/office/officeart/2005/8/layout/process1"/>
    <dgm:cxn modelId="{54257D0F-A6F7-574F-BD72-94E5CE741AD4}" type="presParOf" srcId="{3E894FD8-FA5B-5342-A107-00AA9BA699D1}" destId="{46CD128E-BB38-654A-9D2D-22CDFF88B417}" srcOrd="0" destOrd="0" presId="urn:microsoft.com/office/officeart/2005/8/layout/process1"/>
    <dgm:cxn modelId="{F0A0BF65-59BF-594D-99F7-728291B3B1ED}" type="presParOf" srcId="{C10A7DCB-6861-0E4D-B4B0-FD1776FAFFE5}" destId="{8DCA4384-767A-2D44-AF11-D1C88E0699D3}" srcOrd="4" destOrd="0" presId="urn:microsoft.com/office/officeart/2005/8/layout/process1"/>
    <dgm:cxn modelId="{F76A485C-5596-8C4E-B445-EFED14313398}" type="presParOf" srcId="{C10A7DCB-6861-0E4D-B4B0-FD1776FAFFE5}" destId="{05C86812-E8D8-1447-B4CC-8CF6D7E9EE2C}" srcOrd="5" destOrd="0" presId="urn:microsoft.com/office/officeart/2005/8/layout/process1"/>
    <dgm:cxn modelId="{6CB10ED1-F6D9-5C43-882E-F0F01D96CD84}" type="presParOf" srcId="{05C86812-E8D8-1447-B4CC-8CF6D7E9EE2C}" destId="{78DCF34E-65F6-AA44-AC9E-6515B2F0F90A}" srcOrd="0" destOrd="0" presId="urn:microsoft.com/office/officeart/2005/8/layout/process1"/>
    <dgm:cxn modelId="{BB5FDE2F-FF1B-CE47-9CEF-52404A42FAC6}" type="presParOf" srcId="{C10A7DCB-6861-0E4D-B4B0-FD1776FAFFE5}" destId="{FCDA4E44-0A22-224F-BC09-B344CE66148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69745-D6E2-3F4A-B38C-28213ED589E6}">
      <dsp:nvSpPr>
        <dsp:cNvPr id="0" name=""/>
        <dsp:cNvSpPr/>
      </dsp:nvSpPr>
      <dsp:spPr>
        <a:xfrm>
          <a:off x="3820" y="468422"/>
          <a:ext cx="1670523" cy="10023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Instrument</a:t>
          </a:r>
          <a:endParaRPr lang="en-GB" sz="2200" kern="1200" dirty="0"/>
        </a:p>
      </dsp:txBody>
      <dsp:txXfrm>
        <a:off x="33177" y="497779"/>
        <a:ext cx="1611809" cy="943600"/>
      </dsp:txXfrm>
    </dsp:sp>
    <dsp:sp modelId="{107A4A95-AB13-6441-B883-788B0EFA6D38}">
      <dsp:nvSpPr>
        <dsp:cNvPr id="0" name=""/>
        <dsp:cNvSpPr/>
      </dsp:nvSpPr>
      <dsp:spPr>
        <a:xfrm>
          <a:off x="1841396" y="762435"/>
          <a:ext cx="354151" cy="41428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1841396" y="845293"/>
        <a:ext cx="247906" cy="248573"/>
      </dsp:txXfrm>
    </dsp:sp>
    <dsp:sp modelId="{074C8053-6320-F441-9E7C-EC422996AF26}">
      <dsp:nvSpPr>
        <dsp:cNvPr id="0" name=""/>
        <dsp:cNvSpPr/>
      </dsp:nvSpPr>
      <dsp:spPr>
        <a:xfrm>
          <a:off x="2342554" y="468422"/>
          <a:ext cx="1670523" cy="10023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Product Generation</a:t>
          </a:r>
          <a:endParaRPr lang="en-GB" sz="2200" kern="1200" dirty="0"/>
        </a:p>
      </dsp:txBody>
      <dsp:txXfrm>
        <a:off x="2371911" y="497779"/>
        <a:ext cx="1611809" cy="943600"/>
      </dsp:txXfrm>
    </dsp:sp>
    <dsp:sp modelId="{3E894FD8-FA5B-5342-A107-00AA9BA699D1}">
      <dsp:nvSpPr>
        <dsp:cNvPr id="0" name=""/>
        <dsp:cNvSpPr/>
      </dsp:nvSpPr>
      <dsp:spPr>
        <a:xfrm>
          <a:off x="4180130" y="762435"/>
          <a:ext cx="354151" cy="41428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4180130" y="845293"/>
        <a:ext cx="247906" cy="248573"/>
      </dsp:txXfrm>
    </dsp:sp>
    <dsp:sp modelId="{8DCA4384-767A-2D44-AF11-D1C88E0699D3}">
      <dsp:nvSpPr>
        <dsp:cNvPr id="0" name=""/>
        <dsp:cNvSpPr/>
      </dsp:nvSpPr>
      <dsp:spPr>
        <a:xfrm>
          <a:off x="4681287" y="468422"/>
          <a:ext cx="1670523" cy="10023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Archive</a:t>
          </a:r>
          <a:endParaRPr lang="en-GB" sz="2200" kern="1200" dirty="0"/>
        </a:p>
      </dsp:txBody>
      <dsp:txXfrm>
        <a:off x="4710644" y="497779"/>
        <a:ext cx="1611809" cy="943600"/>
      </dsp:txXfrm>
    </dsp:sp>
    <dsp:sp modelId="{05C86812-E8D8-1447-B4CC-8CF6D7E9EE2C}">
      <dsp:nvSpPr>
        <dsp:cNvPr id="0" name=""/>
        <dsp:cNvSpPr/>
      </dsp:nvSpPr>
      <dsp:spPr>
        <a:xfrm>
          <a:off x="6518863" y="762435"/>
          <a:ext cx="354151" cy="41428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6518863" y="845293"/>
        <a:ext cx="247906" cy="248573"/>
      </dsp:txXfrm>
    </dsp:sp>
    <dsp:sp modelId="{FCDA4E44-0A22-224F-BC09-B344CE66148D}">
      <dsp:nvSpPr>
        <dsp:cNvPr id="0" name=""/>
        <dsp:cNvSpPr/>
      </dsp:nvSpPr>
      <dsp:spPr>
        <a:xfrm>
          <a:off x="7020020" y="468422"/>
          <a:ext cx="1670523" cy="10023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User</a:t>
          </a:r>
          <a:endParaRPr lang="en-GB" sz="2200" kern="1200" dirty="0"/>
        </a:p>
      </dsp:txBody>
      <dsp:txXfrm>
        <a:off x="7049377" y="497779"/>
        <a:ext cx="1611809" cy="9436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89080-738A-514A-844E-6FAA7267DADA}" type="datetimeFigureOut">
              <a:rPr lang="en-US" smtClean="0"/>
              <a:t>07/06/2012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A9249B-7491-2D47-8E35-8CBB4CDCC905}" type="slidenum">
              <a:rPr lang="en-GB" smtClean="0"/>
              <a:t>‹#›</a:t>
            </a:fld>
            <a:endParaRPr lang="en-GB"/>
          </a:p>
        </p:txBody>
      </p:sp>
    </p:spTree>
    <p:extLst>
      <p:ext uri="{BB962C8B-B14F-4D97-AF65-F5344CB8AC3E}">
        <p14:creationId xmlns:p14="http://schemas.microsoft.com/office/powerpoint/2010/main" val="3187649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en.wikipedia.org/wiki/Terabyt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GB" dirty="0" smtClean="0">
                <a:latin typeface="Arial" pitchFamily="34" charset="0"/>
              </a:rPr>
              <a:t>The challenge faced by LHC computing is one primarily of data volume and data management.  The scale and complexity of the detectors – the large number of “pixels” if one can envisage them as huge digital cameras, and the high rate of collisions – some 600 million per second – means that we will need to store around 15 Petabytes of new data each year.  This is equivalent to about 3 million standard DVDs.</a:t>
            </a:r>
          </a:p>
          <a:p>
            <a:endParaRPr lang="en-GB" dirty="0" smtClean="0">
              <a:latin typeface="Arial" pitchFamily="34" charset="0"/>
            </a:endParaRPr>
          </a:p>
          <a:p>
            <a:r>
              <a:rPr lang="en-GB" dirty="0" smtClean="0">
                <a:latin typeface="Arial" pitchFamily="34" charset="0"/>
              </a:rPr>
              <a:t>In order to process this volume of data requires large numbers of processors: about 250,000 processor cores are available in WLCG today, and this need will grow over the coming years, as will the 45 PB of disk currently required for data storage and analysis.</a:t>
            </a:r>
          </a:p>
          <a:p>
            <a:endParaRPr lang="en-GB" dirty="0" smtClean="0">
              <a:latin typeface="Arial" pitchFamily="34" charset="0"/>
            </a:endParaRPr>
          </a:p>
          <a:p>
            <a:r>
              <a:rPr lang="en-GB" dirty="0" smtClean="0">
                <a:latin typeface="Arial" pitchFamily="34" charset="0"/>
              </a:rPr>
              <a:t>This can only be achieved through a worldwide effort, with locally funded resources in each country being brought together into a virtual computing cloud through the use of grid technology.</a:t>
            </a:r>
          </a:p>
        </p:txBody>
      </p:sp>
      <p:sp>
        <p:nvSpPr>
          <p:cNvPr id="95236" name="Slide Number Placeholder 3"/>
          <p:cNvSpPr>
            <a:spLocks noGrp="1"/>
          </p:cNvSpPr>
          <p:nvPr>
            <p:ph type="sldNum" sz="quarter" idx="5"/>
          </p:nvPr>
        </p:nvSpPr>
        <p:spPr>
          <a:noFill/>
        </p:spPr>
        <p:txBody>
          <a:bodyPr/>
          <a:lstStyle/>
          <a:p>
            <a:fld id="{8415FE6E-5B04-422B-9A2B-4FC74542B9BC}" type="slidenum">
              <a:rPr lang="en-GB">
                <a:solidFill>
                  <a:srgbClr val="000000"/>
                </a:solidFill>
                <a:latin typeface="Calibri"/>
              </a:rPr>
              <a:pPr/>
              <a:t>8</a:t>
            </a:fld>
            <a:endParaRPr lang="en-GB">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958465" y="686474"/>
            <a:ext cx="4941072" cy="342811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Rectangle 3"/>
          <p:cNvSpPr>
            <a:spLocks noGrp="1"/>
          </p:cNvSpPr>
          <p:nvPr>
            <p:ph type="body" idx="1"/>
          </p:nvPr>
        </p:nvSpPr>
        <p:spPr>
          <a:noFill/>
        </p:spPr>
        <p:txBody>
          <a:bodyPr/>
          <a:lstStyle/>
          <a:p>
            <a:pPr marL="211021" indent="-211021"/>
            <a:r>
              <a:rPr lang="en-US">
                <a:latin typeface="Calibri" charset="0"/>
              </a:rPr>
              <a:t>The first slide indicates the projects</a:t>
            </a:r>
          </a:p>
          <a:p>
            <a:pPr marL="211021" indent="-211021">
              <a:buFontTx/>
              <a:buAutoNum type="arabicPeriod"/>
            </a:pPr>
            <a:r>
              <a:rPr lang="en-US">
                <a:latin typeface="Calibri" charset="0"/>
              </a:rPr>
              <a:t>Upgrade of existing facilities (on a single site)</a:t>
            </a:r>
          </a:p>
          <a:p>
            <a:pPr marL="211021" indent="-211021">
              <a:buFontTx/>
              <a:buAutoNum type="arabicPeriod"/>
            </a:pPr>
            <a:r>
              <a:rPr lang="en-US">
                <a:latin typeface="Calibri" charset="0"/>
              </a:rPr>
              <a:t> New projects (single site)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Areal storage density doubling roughly on a 12 month basis for magnetic technologies - 	extrapolation is that in 2020 a two-platter, 2.5-inch disk drive will be capable of </a:t>
            </a:r>
            <a:r>
              <a:rPr lang="en-GB" u="none" dirty="0" smtClean="0"/>
              <a:t>storing more than 14 </a:t>
            </a:r>
            <a:r>
              <a:rPr lang="en-GB" u="none" dirty="0" smtClean="0">
                <a:hlinkClick r:id="rId3" tooltip="Terabyte"/>
              </a:rPr>
              <a:t>terabytes</a:t>
            </a:r>
            <a:r>
              <a:rPr lang="en-GB" u="none" dirty="0" smtClean="0"/>
              <a:t> (</a:t>
            </a:r>
            <a:r>
              <a:rPr lang="en-GB" dirty="0" smtClean="0"/>
              <a:t>TB)</a:t>
            </a:r>
            <a:endParaRPr lang="en-GB" dirty="0"/>
          </a:p>
        </p:txBody>
      </p:sp>
      <p:sp>
        <p:nvSpPr>
          <p:cNvPr id="4" name="Slide Number Placeholder 3"/>
          <p:cNvSpPr>
            <a:spLocks noGrp="1"/>
          </p:cNvSpPr>
          <p:nvPr>
            <p:ph type="sldNum" sz="quarter" idx="10"/>
          </p:nvPr>
        </p:nvSpPr>
        <p:spPr/>
        <p:txBody>
          <a:bodyPr/>
          <a:lstStyle/>
          <a:p>
            <a:fld id="{1BA9249B-7491-2D47-8E35-8CBB4CDCC905}" type="slidenum">
              <a:rPr lang="en-GB" smtClean="0"/>
              <a:t>15</a:t>
            </a:fld>
            <a:endParaRPr lang="en-GB"/>
          </a:p>
        </p:txBody>
      </p:sp>
    </p:spTree>
    <p:extLst>
      <p:ext uri="{BB962C8B-B14F-4D97-AF65-F5344CB8AC3E}">
        <p14:creationId xmlns:p14="http://schemas.microsoft.com/office/powerpoint/2010/main" val="203573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Butter's law</a:t>
            </a:r>
            <a:r>
              <a:rPr lang="en-US" baseline="30000" dirty="0" smtClean="0"/>
              <a:t> </a:t>
            </a:r>
            <a:r>
              <a:rPr lang="en-US" dirty="0" smtClean="0"/>
              <a:t>says that the amount of data coming out of an optical fiber is doubling every nine months</a:t>
            </a:r>
          </a:p>
          <a:p>
            <a:r>
              <a:rPr lang="en-US" dirty="0" smtClean="0"/>
              <a:t>JANET successfully</a:t>
            </a:r>
            <a:r>
              <a:rPr lang="en-US" baseline="0" dirty="0" smtClean="0"/>
              <a:t> tested 100GB/s for UK backbone upgrades</a:t>
            </a:r>
            <a:endParaRPr lang="en-GB" dirty="0"/>
          </a:p>
        </p:txBody>
      </p:sp>
      <p:sp>
        <p:nvSpPr>
          <p:cNvPr id="4" name="Slide Number Placeholder 3"/>
          <p:cNvSpPr>
            <a:spLocks noGrp="1"/>
          </p:cNvSpPr>
          <p:nvPr>
            <p:ph type="sldNum" sz="quarter" idx="10"/>
          </p:nvPr>
        </p:nvSpPr>
        <p:spPr/>
        <p:txBody>
          <a:bodyPr/>
          <a:lstStyle/>
          <a:p>
            <a:fld id="{1BA9249B-7491-2D47-8E35-8CBB4CDCC905}" type="slidenum">
              <a:rPr lang="en-GB" smtClean="0"/>
              <a:t>16</a:t>
            </a:fld>
            <a:endParaRPr lang="en-GB"/>
          </a:p>
        </p:txBody>
      </p:sp>
    </p:spTree>
    <p:extLst>
      <p:ext uri="{BB962C8B-B14F-4D97-AF65-F5344CB8AC3E}">
        <p14:creationId xmlns:p14="http://schemas.microsoft.com/office/powerpoint/2010/main" val="3199570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png"/><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tiff"/><Relationship Id="rId5" Type="http://schemas.openxmlformats.org/officeDocument/2006/relationships/image" Target="../media/image19.jpeg"/><Relationship Id="rId6" Type="http://schemas.openxmlformats.org/officeDocument/2006/relationships/image" Target="../media/image20.tiff"/><Relationship Id="rId7" Type="http://schemas.openxmlformats.org/officeDocument/2006/relationships/image" Target="../media/image21.jpeg"/><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23.png"/><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emf"/><Relationship Id="rId3" Type="http://schemas.openxmlformats.org/officeDocument/2006/relationships/image" Target="../media/image25.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Logos-together.jpg"/>
          <p:cNvPicPr>
            <a:picLocks noChangeAspect="1"/>
          </p:cNvPicPr>
          <p:nvPr/>
        </p:nvPicPr>
        <p:blipFill>
          <a:blip r:embed="rId2"/>
          <a:stretch>
            <a:fillRect/>
          </a:stretch>
        </p:blipFill>
        <p:spPr>
          <a:xfrm>
            <a:off x="6934200" y="5638800"/>
            <a:ext cx="2057399" cy="975592"/>
          </a:xfrm>
          <a:prstGeom prst="rect">
            <a:avLst/>
          </a:prstGeom>
        </p:spPr>
      </p:pic>
      <p:pic>
        <p:nvPicPr>
          <p:cNvPr id="9" name="Picture 8" descr="Banner-Background.jpg"/>
          <p:cNvPicPr>
            <a:picLocks noChangeAspect="1"/>
          </p:cNvPicPr>
          <p:nvPr/>
        </p:nvPicPr>
        <p:blipFill>
          <a:blip r:embed="rId3"/>
          <a:stretch>
            <a:fillRect/>
          </a:stretch>
        </p:blipFill>
        <p:spPr>
          <a:xfrm rot="10800000">
            <a:off x="160140" y="1447800"/>
            <a:ext cx="8831461" cy="3354388"/>
          </a:xfrm>
          <a:prstGeom prst="rect">
            <a:avLst/>
          </a:prstGeom>
        </p:spPr>
      </p:pic>
      <p:pic>
        <p:nvPicPr>
          <p:cNvPr id="18" name="Picture 17" descr="Semi-Filled-Hexagon-Continu.jpg"/>
          <p:cNvPicPr>
            <a:picLocks noChangeAspect="1"/>
          </p:cNvPicPr>
          <p:nvPr/>
        </p:nvPicPr>
        <p:blipFill>
          <a:blip r:embed="rId4"/>
          <a:stretch>
            <a:fillRect/>
          </a:stretch>
        </p:blipFill>
        <p:spPr>
          <a:xfrm>
            <a:off x="-1" y="0"/>
            <a:ext cx="9144001" cy="6858001"/>
          </a:xfrm>
          <a:prstGeom prst="rect">
            <a:avLst/>
          </a:prstGeom>
        </p:spPr>
      </p:pic>
      <p:sp>
        <p:nvSpPr>
          <p:cNvPr id="31747" name="Rectangle 3"/>
          <p:cNvSpPr>
            <a:spLocks noGrp="1" noChangeArrowheads="1"/>
          </p:cNvSpPr>
          <p:nvPr>
            <p:ph type="ctrTitle"/>
          </p:nvPr>
        </p:nvSpPr>
        <p:spPr>
          <a:xfrm>
            <a:off x="468313" y="2924175"/>
            <a:ext cx="7772400" cy="1246188"/>
          </a:xfrm>
        </p:spPr>
        <p:txBody>
          <a:bodyPr/>
          <a:lstStyle>
            <a:lvl1pPr>
              <a:lnSpc>
                <a:spcPts val="2700"/>
              </a:lnSpc>
              <a:spcBef>
                <a:spcPts val="300"/>
              </a:spcBef>
              <a:defRPr sz="2600">
                <a:latin typeface="Ariel"/>
                <a:cs typeface="Ariel"/>
              </a:defRPr>
            </a:lvl1pPr>
          </a:lstStyle>
          <a:p>
            <a:r>
              <a:rPr lang="en-GB" smtClean="0"/>
              <a:t>Click to edit Master title style</a:t>
            </a:r>
            <a:endParaRPr lang="en-GB" dirty="0"/>
          </a:p>
        </p:txBody>
      </p:sp>
      <p:sp>
        <p:nvSpPr>
          <p:cNvPr id="31748" name="Rectangle 4"/>
          <p:cNvSpPr>
            <a:spLocks noGrp="1" noChangeArrowheads="1"/>
          </p:cNvSpPr>
          <p:nvPr>
            <p:ph type="subTitle" idx="1"/>
          </p:nvPr>
        </p:nvSpPr>
        <p:spPr>
          <a:xfrm>
            <a:off x="468313" y="4191000"/>
            <a:ext cx="7775575" cy="287337"/>
          </a:xfrm>
        </p:spPr>
        <p:txBody>
          <a:bodyPr lIns="36000" rIns="36000"/>
          <a:lstStyle>
            <a:lvl1pPr marL="0" indent="0">
              <a:buFont typeface="Arial" charset="0"/>
              <a:buNone/>
              <a:defRPr sz="1400">
                <a:solidFill>
                  <a:schemeClr val="tx2"/>
                </a:solidFill>
                <a:latin typeface="Ariel"/>
                <a:cs typeface="Ariel"/>
              </a:defRPr>
            </a:lvl1pPr>
          </a:lstStyle>
          <a:p>
            <a:r>
              <a:rPr lang="en-GB" smtClean="0"/>
              <a:t>Click to edit Master subtitle style</a:t>
            </a:r>
            <a:endParaRPr lang="en-GB" dirty="0"/>
          </a:p>
        </p:txBody>
      </p:sp>
      <p:sp>
        <p:nvSpPr>
          <p:cNvPr id="31756" name="Text Box 12"/>
          <p:cNvSpPr txBox="1">
            <a:spLocks noChangeArrowheads="1"/>
          </p:cNvSpPr>
          <p:nvPr/>
        </p:nvSpPr>
        <p:spPr bwMode="auto">
          <a:xfrm>
            <a:off x="8266113" y="6646863"/>
            <a:ext cx="647700" cy="152400"/>
          </a:xfrm>
          <a:prstGeom prst="rect">
            <a:avLst/>
          </a:prstGeom>
          <a:noFill/>
          <a:ln w="9525">
            <a:noFill/>
            <a:miter lim="800000"/>
            <a:headEnd/>
            <a:tailEnd/>
          </a:ln>
          <a:effectLst/>
        </p:spPr>
        <p:txBody>
          <a:bodyPr wrap="none" lIns="0" tIns="0" rIns="0" bIns="0">
            <a:prstTxWarp prst="textNoShape">
              <a:avLst/>
            </a:prstTxWarp>
          </a:bodyPr>
          <a:lstStyle/>
          <a:p>
            <a:pPr algn="r">
              <a:spcBef>
                <a:spcPct val="50000"/>
              </a:spcBef>
            </a:pPr>
            <a:fld id="{CD8AA233-1E9D-6046-8D38-3639A0428277}" type="slidenum">
              <a:rPr lang="en-GB" sz="1000">
                <a:latin typeface="Arial" charset="0"/>
              </a:rPr>
              <a:pPr algn="r">
                <a:spcBef>
                  <a:spcPct val="50000"/>
                </a:spcBef>
              </a:pPr>
              <a:t>‹#›</a:t>
            </a:fld>
            <a:endParaRPr lang="en-GB" sz="1000">
              <a:latin typeface="Arial" charset="0"/>
            </a:endParaRPr>
          </a:p>
        </p:txBody>
      </p:sp>
      <p:grpSp>
        <p:nvGrpSpPr>
          <p:cNvPr id="21" name="Group 20"/>
          <p:cNvGrpSpPr/>
          <p:nvPr/>
        </p:nvGrpSpPr>
        <p:grpSpPr>
          <a:xfrm>
            <a:off x="6400800" y="381000"/>
            <a:ext cx="2243861" cy="1018800"/>
            <a:chOff x="6476190" y="5410200"/>
            <a:chExt cx="2243861" cy="1018800"/>
          </a:xfrm>
        </p:grpSpPr>
        <p:pic>
          <p:nvPicPr>
            <p:cNvPr id="19" name="Picture 18" descr="OeRClogo.jpg"/>
            <p:cNvPicPr>
              <a:picLocks noChangeAspect="1"/>
            </p:cNvPicPr>
            <p:nvPr userDrawn="1"/>
          </p:nvPicPr>
          <p:blipFill>
            <a:blip r:embed="rId5"/>
            <a:stretch>
              <a:fillRect/>
            </a:stretch>
          </p:blipFill>
          <p:spPr>
            <a:xfrm>
              <a:off x="6476190" y="5410200"/>
              <a:ext cx="1024658" cy="1018800"/>
            </a:xfrm>
            <a:prstGeom prst="rect">
              <a:avLst/>
            </a:prstGeom>
          </p:spPr>
        </p:pic>
        <p:pic>
          <p:nvPicPr>
            <p:cNvPr id="20" name="Picture 19" descr="oxlogo.jpg"/>
            <p:cNvPicPr>
              <a:picLocks noChangeAspect="1"/>
            </p:cNvPicPr>
            <p:nvPr userDrawn="1"/>
          </p:nvPicPr>
          <p:blipFill>
            <a:blip r:embed="rId6"/>
            <a:stretch>
              <a:fillRect/>
            </a:stretch>
          </p:blipFill>
          <p:spPr>
            <a:xfrm>
              <a:off x="7695392" y="5410200"/>
              <a:ext cx="1024659" cy="1018800"/>
            </a:xfrm>
            <a:prstGeom prst="rect">
              <a:avLst/>
            </a:prstGeom>
          </p:spPr>
        </p:pic>
      </p:gr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2413" y="304800"/>
            <a:ext cx="2073275" cy="5614988"/>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79413" y="304800"/>
            <a:ext cx="6070600" cy="56149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stacks_banner.jpg"/>
          <p:cNvPicPr>
            <a:picLocks noChangeAspect="1"/>
          </p:cNvPicPr>
          <p:nvPr userDrawn="1"/>
        </p:nvPicPr>
        <p:blipFill>
          <a:blip r:embed="rId2" cstate="screen"/>
          <a:srcRect/>
          <a:stretch>
            <a:fillRect/>
          </a:stretch>
        </p:blipFill>
        <p:spPr>
          <a:xfrm>
            <a:off x="7467600" y="4343400"/>
            <a:ext cx="1676400" cy="914400"/>
          </a:xfrm>
          <a:prstGeom prst="rect">
            <a:avLst/>
          </a:prstGeom>
        </p:spPr>
      </p:pic>
      <p:pic>
        <p:nvPicPr>
          <p:cNvPr id="9" name="Picture 8" descr="accelerator.jpg"/>
          <p:cNvPicPr>
            <a:picLocks noChangeAspect="1"/>
          </p:cNvPicPr>
          <p:nvPr userDrawn="1"/>
        </p:nvPicPr>
        <p:blipFill>
          <a:blip r:embed="rId3" cstate="screen"/>
          <a:srcRect/>
          <a:stretch>
            <a:fillRect/>
          </a:stretch>
        </p:blipFill>
        <p:spPr>
          <a:xfrm>
            <a:off x="1447800" y="4343400"/>
            <a:ext cx="1524000" cy="914400"/>
          </a:xfrm>
          <a:prstGeom prst="rect">
            <a:avLst/>
          </a:prstGeom>
        </p:spPr>
      </p:pic>
      <p:sp>
        <p:nvSpPr>
          <p:cNvPr id="2" name="Title 1"/>
          <p:cNvSpPr>
            <a:spLocks noGrp="1"/>
          </p:cNvSpPr>
          <p:nvPr>
            <p:ph type="ctrTitle" hasCustomPrompt="1"/>
          </p:nvPr>
        </p:nvSpPr>
        <p:spPr>
          <a:xfrm>
            <a:off x="776630" y="1066800"/>
            <a:ext cx="5928970" cy="1470025"/>
          </a:xfrm>
        </p:spPr>
        <p:txBody>
          <a:bodyPr/>
          <a:lstStyle>
            <a:lvl1pPr algn="l">
              <a:defRPr>
                <a:solidFill>
                  <a:schemeClr val="bg1"/>
                </a:solidFill>
              </a:defRPr>
            </a:lvl1pPr>
          </a:lstStyle>
          <a:p>
            <a:r>
              <a:rPr lang="en-US" dirty="0" smtClean="0"/>
              <a:t>Principle Title</a:t>
            </a:r>
            <a:endParaRPr lang="en-US" dirty="0"/>
          </a:p>
        </p:txBody>
      </p:sp>
      <p:sp>
        <p:nvSpPr>
          <p:cNvPr id="3" name="Subtitle 2"/>
          <p:cNvSpPr>
            <a:spLocks noGrp="1"/>
          </p:cNvSpPr>
          <p:nvPr>
            <p:ph type="subTitle" idx="1" hasCustomPrompt="1"/>
          </p:nvPr>
        </p:nvSpPr>
        <p:spPr>
          <a:xfrm>
            <a:off x="1745285" y="2590800"/>
            <a:ext cx="2895600" cy="609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Author</a:t>
            </a:r>
            <a:endParaRPr lang="en-US" dirty="0"/>
          </a:p>
        </p:txBody>
      </p:sp>
      <p:pic>
        <p:nvPicPr>
          <p:cNvPr id="8" name="Picture 7" descr="HiggsInCMS.jpg"/>
          <p:cNvPicPr>
            <a:picLocks noChangeAspect="1"/>
          </p:cNvPicPr>
          <p:nvPr userDrawn="1"/>
        </p:nvPicPr>
        <p:blipFill>
          <a:blip r:embed="rId4" cstate="screen"/>
          <a:srcRect/>
          <a:stretch>
            <a:fillRect/>
          </a:stretch>
        </p:blipFill>
        <p:spPr>
          <a:xfrm>
            <a:off x="0" y="4343400"/>
            <a:ext cx="1463040" cy="924025"/>
          </a:xfrm>
          <a:prstGeom prst="rect">
            <a:avLst/>
          </a:prstGeom>
        </p:spPr>
      </p:pic>
      <p:pic>
        <p:nvPicPr>
          <p:cNvPr id="10" name="Picture 9" descr="01 nyte - globe encounters.tif"/>
          <p:cNvPicPr>
            <a:picLocks noChangeAspect="1"/>
          </p:cNvPicPr>
          <p:nvPr userDrawn="1"/>
        </p:nvPicPr>
        <p:blipFill>
          <a:blip r:embed="rId5" cstate="screen"/>
          <a:srcRect/>
          <a:stretch>
            <a:fillRect/>
          </a:stretch>
        </p:blipFill>
        <p:spPr>
          <a:xfrm>
            <a:off x="2920595" y="3773425"/>
            <a:ext cx="1463040" cy="1627890"/>
          </a:xfrm>
          <a:prstGeom prst="rect">
            <a:avLst/>
          </a:prstGeom>
        </p:spPr>
      </p:pic>
      <p:pic>
        <p:nvPicPr>
          <p:cNvPr id="11" name="Picture 10" descr="0804041_30.tif"/>
          <p:cNvPicPr>
            <a:picLocks noChangeAspect="1"/>
          </p:cNvPicPr>
          <p:nvPr userDrawn="1"/>
        </p:nvPicPr>
        <p:blipFill>
          <a:blip r:embed="rId6" cstate="screen"/>
          <a:srcRect/>
          <a:stretch>
            <a:fillRect/>
          </a:stretch>
        </p:blipFill>
        <p:spPr>
          <a:xfrm>
            <a:off x="4556760" y="4343400"/>
            <a:ext cx="1463040" cy="914400"/>
          </a:xfrm>
          <a:prstGeom prst="rect">
            <a:avLst/>
          </a:prstGeom>
        </p:spPr>
      </p:pic>
      <p:pic>
        <p:nvPicPr>
          <p:cNvPr id="12" name="Picture 11" descr="blueinstall.jpg"/>
          <p:cNvPicPr>
            <a:picLocks noChangeAspect="1"/>
          </p:cNvPicPr>
          <p:nvPr userDrawn="1"/>
        </p:nvPicPr>
        <p:blipFill>
          <a:blip r:embed="rId7" cstate="screen"/>
          <a:srcRect/>
          <a:stretch>
            <a:fillRect/>
          </a:stretch>
        </p:blipFill>
        <p:spPr>
          <a:xfrm>
            <a:off x="6019800" y="4343400"/>
            <a:ext cx="1463040" cy="914400"/>
          </a:xfrm>
          <a:prstGeom prst="rect">
            <a:avLst/>
          </a:prstGeom>
        </p:spPr>
      </p:pic>
      <p:grpSp>
        <p:nvGrpSpPr>
          <p:cNvPr id="4" name="Group 19"/>
          <p:cNvGrpSpPr/>
          <p:nvPr userDrawn="1"/>
        </p:nvGrpSpPr>
        <p:grpSpPr>
          <a:xfrm>
            <a:off x="76200" y="6270345"/>
            <a:ext cx="2057400" cy="548640"/>
            <a:chOff x="76200" y="6270345"/>
            <a:chExt cx="2057400" cy="548640"/>
          </a:xfrm>
        </p:grpSpPr>
        <p:pic>
          <p:nvPicPr>
            <p:cNvPr id="17" name="Picture 16" descr="WLCG-TextOnly_black.jpg"/>
            <p:cNvPicPr>
              <a:picLocks noChangeAspect="1"/>
            </p:cNvPicPr>
            <p:nvPr userDrawn="1"/>
          </p:nvPicPr>
          <p:blipFill>
            <a:blip r:embed="rId8"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6" name="Picture 15" descr="WLCG-logo.jpg"/>
            <p:cNvPicPr>
              <a:picLocks noChangeAspect="1"/>
            </p:cNvPicPr>
            <p:nvPr userDrawn="1"/>
          </p:nvPicPr>
          <p:blipFill>
            <a:blip r:embed="rId9" cstate="screen"/>
            <a:stretch>
              <a:fillRect/>
            </a:stretch>
          </p:blipFill>
          <p:spPr>
            <a:xfrm>
              <a:off x="76200" y="6324600"/>
              <a:ext cx="457200" cy="457200"/>
            </a:xfrm>
            <a:prstGeom prst="rect">
              <a:avLst/>
            </a:prstGeom>
          </p:spPr>
        </p:pic>
      </p:grpSp>
      <p:sp>
        <p:nvSpPr>
          <p:cNvPr id="24" name="Text Placeholder 23"/>
          <p:cNvSpPr>
            <a:spLocks noGrp="1"/>
          </p:cNvSpPr>
          <p:nvPr>
            <p:ph type="body" sz="quarter" idx="13" hasCustomPrompt="1"/>
          </p:nvPr>
        </p:nvSpPr>
        <p:spPr>
          <a:xfrm>
            <a:off x="6705600" y="228600"/>
            <a:ext cx="2438400" cy="457200"/>
          </a:xfrm>
        </p:spPr>
        <p:txBody>
          <a:bodyPr/>
          <a:lstStyle>
            <a:lvl1pPr algn="r">
              <a:buNone/>
              <a:defRPr baseline="0">
                <a:solidFill>
                  <a:schemeClr val="bg1">
                    <a:lumMod val="50000"/>
                  </a:schemeClr>
                </a:solidFill>
              </a:defRPr>
            </a:lvl1pPr>
            <a:lvl2pPr>
              <a:buNone/>
              <a:defRPr/>
            </a:lvl2pPr>
          </a:lstStyle>
          <a:p>
            <a:pPr lvl="0"/>
            <a:r>
              <a:rPr lang="en-US" dirty="0" smtClean="0"/>
              <a:t>WLCG Group</a:t>
            </a:r>
            <a:endParaRPr lang="en-US" dirty="0"/>
          </a:p>
        </p:txBody>
      </p:sp>
      <p:sp>
        <p:nvSpPr>
          <p:cNvPr id="28" name="Text Placeholder 27"/>
          <p:cNvSpPr>
            <a:spLocks noGrp="1"/>
          </p:cNvSpPr>
          <p:nvPr>
            <p:ph type="body" sz="quarter" idx="15" hasCustomPrompt="1"/>
          </p:nvPr>
        </p:nvSpPr>
        <p:spPr>
          <a:xfrm>
            <a:off x="1752600" y="3200400"/>
            <a:ext cx="3124200" cy="533400"/>
          </a:xfrm>
        </p:spPr>
        <p:txBody>
          <a:bodyPr>
            <a:normAutofit/>
          </a:bodyPr>
          <a:lstStyle>
            <a:lvl1pPr>
              <a:buNone/>
              <a:defRPr sz="2400">
                <a:solidFill>
                  <a:schemeClr val="bg1">
                    <a:lumMod val="50000"/>
                  </a:schemeClr>
                </a:solidFill>
              </a:defRPr>
            </a:lvl1pPr>
            <a:lvl5pPr>
              <a:buNone/>
              <a:defRPr>
                <a:solidFill>
                  <a:schemeClr val="bg1">
                    <a:lumMod val="50000"/>
                  </a:schemeClr>
                </a:solidFill>
              </a:defRPr>
            </a:lvl5pPr>
          </a:lstStyle>
          <a:p>
            <a:pPr lvl="0"/>
            <a:r>
              <a:rPr lang="en-US" dirty="0" smtClean="0"/>
              <a:t>Date/other info</a:t>
            </a:r>
            <a:endParaRPr lang="en-US" dirty="0"/>
          </a:p>
        </p:txBody>
      </p:sp>
      <p:pic>
        <p:nvPicPr>
          <p:cNvPr id="19" name="Picture 18" descr="CERN_logo_400x400.gif"/>
          <p:cNvPicPr>
            <a:picLocks noChangeAspect="1"/>
          </p:cNvPicPr>
          <p:nvPr userDrawn="1"/>
        </p:nvPicPr>
        <p:blipFill>
          <a:blip r:embed="rId10" cstate="screen"/>
          <a:stretch>
            <a:fillRect/>
          </a:stretch>
        </p:blipFill>
        <p:spPr>
          <a:xfrm>
            <a:off x="8610600" y="6324600"/>
            <a:ext cx="457200" cy="457200"/>
          </a:xfrm>
          <a:prstGeom prst="rect">
            <a:avLst/>
          </a:prstGeom>
        </p:spPr>
      </p:pic>
      <p:sp>
        <p:nvSpPr>
          <p:cNvPr id="23" name="Date Placeholder 22"/>
          <p:cNvSpPr>
            <a:spLocks noGrp="1"/>
          </p:cNvSpPr>
          <p:nvPr>
            <p:ph type="dt" sz="half" idx="16"/>
          </p:nvPr>
        </p:nvSpPr>
        <p:spPr/>
        <p:txBody>
          <a:bodyPr/>
          <a:lstStyle/>
          <a:p>
            <a:endParaRPr lang="en-US">
              <a:solidFill>
                <a:prstClr val="black">
                  <a:tint val="75000"/>
                </a:prstClr>
              </a:solidFill>
              <a:latin typeface="Calibri"/>
            </a:endParaRPr>
          </a:p>
        </p:txBody>
      </p:sp>
      <p:sp>
        <p:nvSpPr>
          <p:cNvPr id="25" name="Slide Number Placeholder 24"/>
          <p:cNvSpPr>
            <a:spLocks noGrp="1"/>
          </p:cNvSpPr>
          <p:nvPr>
            <p:ph type="sldNum" sz="quarter" idx="17"/>
          </p:nvPr>
        </p:nvSpPr>
        <p:spPr/>
        <p:txBody>
          <a:bodyPr/>
          <a:lstStyle/>
          <a:p>
            <a:fld id="{BDA23336-5C51-4AB1-BEE6-DB5BC4505B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6" name="Footer Placeholder 25"/>
          <p:cNvSpPr>
            <a:spLocks noGrp="1"/>
          </p:cNvSpPr>
          <p:nvPr>
            <p:ph type="ftr" sz="quarter" idx="18"/>
          </p:nvPr>
        </p:nvSpPr>
        <p:spPr/>
        <p:txBody>
          <a:bodyPr/>
          <a:lstStyle/>
          <a:p>
            <a:r>
              <a:rPr lang="en-US" smtClean="0">
                <a:solidFill>
                  <a:prstClr val="black">
                    <a:tint val="75000"/>
                  </a:prstClr>
                </a:solidFill>
                <a:latin typeface="Calibri"/>
              </a:rPr>
              <a:t>Ian Bird, CERN</a:t>
            </a:r>
            <a:endParaRPr lang="en-US" dirty="0">
              <a:solidFill>
                <a:prstClr val="black">
                  <a:tint val="75000"/>
                </a:prstClr>
              </a:solidFill>
              <a:latin typeface="Calibri"/>
            </a:endParaRPr>
          </a:p>
        </p:txBody>
      </p:sp>
    </p:spTree>
    <p:extLst>
      <p:ext uri="{BB962C8B-B14F-4D97-AF65-F5344CB8AC3E}">
        <p14:creationId xmlns:p14="http://schemas.microsoft.com/office/powerpoint/2010/main" val="613812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3399"/>
                </a:solidFill>
                <a:latin typeface="+mn-lt"/>
                <a:ea typeface="+mn-ea"/>
                <a:cs typeface="+mn-cs"/>
              </a:defRPr>
            </a:lvl1pPr>
            <a:lvl2pPr>
              <a:defRPr lang="en-US" sz="2800" kern="1200" dirty="0" smtClean="0">
                <a:solidFill>
                  <a:schemeClr val="accent5">
                    <a:lumMod val="75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lvl1pPr>
              <a:defRPr/>
            </a:lvl1pPr>
          </a:lstStyle>
          <a:p>
            <a:r>
              <a:rPr lang="en-US" smtClean="0">
                <a:solidFill>
                  <a:prstClr val="black">
                    <a:tint val="75000"/>
                  </a:prstClr>
                </a:solidFill>
                <a:latin typeface="Calibri"/>
              </a:rPr>
              <a:t>Ian Bird, CERN</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864808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screen">
            <a:clrChange>
              <a:clrFrom>
                <a:srgbClr val="FFFFFF"/>
              </a:clrFrom>
              <a:clrTo>
                <a:srgbClr val="FFFFFF">
                  <a:alpha val="0"/>
                </a:srgbClr>
              </a:clrTo>
            </a:clrChange>
          </a:blip>
          <a:srcRect/>
          <a:stretch>
            <a:fillRect/>
          </a:stretch>
        </p:blipFill>
        <p:spPr bwMode="auto">
          <a:xfrm>
            <a:off x="0" y="0"/>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0"/>
            <a:ext cx="4343400" cy="365125"/>
          </a:xfrm>
        </p:spPr>
        <p:txBody>
          <a:bodyPr/>
          <a:lstStyle/>
          <a:p>
            <a:r>
              <a:rPr lang="en-US" smtClean="0">
                <a:solidFill>
                  <a:prstClr val="black">
                    <a:tint val="75000"/>
                  </a:prstClr>
                </a:solidFill>
                <a:latin typeface="Calibri"/>
              </a:rPr>
              <a:t>Ian Bird, CERN</a:t>
            </a:r>
            <a:endParaRPr lang="en-US" dirty="0">
              <a:solidFill>
                <a:prstClr val="black">
                  <a:tint val="75000"/>
                </a:prstClr>
              </a:solidFill>
              <a:latin typeface="Calibri"/>
            </a:endParaRPr>
          </a:p>
        </p:txBody>
      </p:sp>
      <p:sp>
        <p:nvSpPr>
          <p:cNvPr id="7" name="Rectangle 6"/>
          <p:cNvSpPr/>
          <p:nvPr userDrawn="1"/>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2" name="Group 6"/>
          <p:cNvGrpSpPr/>
          <p:nvPr userDrawn="1"/>
        </p:nvGrpSpPr>
        <p:grpSpPr>
          <a:xfrm>
            <a:off x="76200" y="6270345"/>
            <a:ext cx="2057400" cy="548640"/>
            <a:chOff x="76200" y="6270345"/>
            <a:chExt cx="2057400" cy="548640"/>
          </a:xfrm>
        </p:grpSpPr>
        <p:pic>
          <p:nvPicPr>
            <p:cNvPr id="9" name="Picture 8" descr="WLCG-TextOnly_black.jpg"/>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0" name="Picture 9" descr="WLCG-logo.jpg"/>
            <p:cNvPicPr>
              <a:picLocks noChangeAspect="1"/>
            </p:cNvPicPr>
            <p:nvPr userDrawn="1"/>
          </p:nvPicPr>
          <p:blipFill>
            <a:blip r:embed="rId4" cstate="screen"/>
            <a:stretch>
              <a:fillRect/>
            </a:stretch>
          </p:blipFill>
          <p:spPr>
            <a:xfrm>
              <a:off x="76200" y="6324600"/>
              <a:ext cx="457200" cy="457200"/>
            </a:xfrm>
            <a:prstGeom prst="rect">
              <a:avLst/>
            </a:prstGeom>
          </p:spPr>
        </p:pic>
      </p:grpSp>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0"/>
            <a:ext cx="1143000" cy="365125"/>
          </a:xfrm>
        </p:spPr>
        <p:txBody>
          <a:bodyPr/>
          <a:lstStyle/>
          <a:p>
            <a:fld id="{BDA23336-5C51-4AB1-BEE6-DB5BC4505B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9921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4" name="Footer Placeholder 3"/>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lvl1pPr>
              <a:defRPr smtClean="0"/>
            </a:lvl1pPr>
          </a:lstStyle>
          <a:p>
            <a:pPr>
              <a:defRPr/>
            </a:pPr>
            <a:fld id="{9A0926FF-1421-463B-9348-245BC621DF0F}"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63676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screen">
            <a:clrChange>
              <a:clrFrom>
                <a:srgbClr val="FFFFFF"/>
              </a:clrFrom>
              <a:clrTo>
                <a:srgbClr val="FFFFFF">
                  <a:alpha val="0"/>
                </a:srgbClr>
              </a:clrTo>
            </a:clrChange>
          </a:blip>
          <a:srcRect/>
          <a:stretch>
            <a:fillRect/>
          </a:stretch>
        </p:blipFill>
        <p:spPr bwMode="auto">
          <a:xfrm>
            <a:off x="0" y="0"/>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0"/>
            <a:ext cx="4343400" cy="365125"/>
          </a:xfrm>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7" name="Rectangle 6"/>
          <p:cNvSpPr/>
          <p:nvPr userDrawn="1"/>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2" name="Group 6"/>
          <p:cNvGrpSpPr/>
          <p:nvPr userDrawn="1"/>
        </p:nvGrpSpPr>
        <p:grpSpPr>
          <a:xfrm>
            <a:off x="76200" y="6270345"/>
            <a:ext cx="2057400" cy="548640"/>
            <a:chOff x="76200" y="6270345"/>
            <a:chExt cx="2057400" cy="548640"/>
          </a:xfrm>
        </p:grpSpPr>
        <p:pic>
          <p:nvPicPr>
            <p:cNvPr id="9" name="Picture 8" descr="WLCG-TextOnly_black.jpg"/>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0" name="Picture 9" descr="WLCG-logo.jpg"/>
            <p:cNvPicPr>
              <a:picLocks noChangeAspect="1"/>
            </p:cNvPicPr>
            <p:nvPr userDrawn="1"/>
          </p:nvPicPr>
          <p:blipFill>
            <a:blip r:embed="rId4" cstate="screen"/>
            <a:stretch>
              <a:fillRect/>
            </a:stretch>
          </p:blipFill>
          <p:spPr>
            <a:xfrm>
              <a:off x="76200" y="6324600"/>
              <a:ext cx="457200" cy="457200"/>
            </a:xfrm>
            <a:prstGeom prst="rect">
              <a:avLst/>
            </a:prstGeom>
          </p:spPr>
        </p:pic>
      </p:grpSp>
      <p:pic>
        <p:nvPicPr>
          <p:cNvPr id="11" name="Picture 10" descr="CERN_logo_400x400.gif"/>
          <p:cNvPicPr>
            <a:picLocks noChangeAspect="1"/>
          </p:cNvPicPr>
          <p:nvPr userDrawn="1"/>
        </p:nvPicPr>
        <p:blipFill>
          <a:blip r:embed="rId5" cstate="screen"/>
          <a:stretch>
            <a:fillRect/>
          </a:stretch>
        </p:blipFill>
        <p:spPr>
          <a:xfrm>
            <a:off x="8610600" y="6324600"/>
            <a:ext cx="457200" cy="457200"/>
          </a:xfrm>
          <a:prstGeom prst="rect">
            <a:avLst/>
          </a:prstGeom>
        </p:spPr>
      </p:pic>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0"/>
            <a:ext cx="1066800" cy="365125"/>
          </a:xfrm>
        </p:spPr>
        <p:txBody>
          <a:bodyPr/>
          <a:lstStyle/>
          <a:p>
            <a:fld id="{BDA23336-5C51-4AB1-BEE6-DB5BC4505B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2074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DBF6BA-46C4-491D-88D3-F14F767CCBFC}" type="datetimeFigureOut">
              <a:rPr lang="en-GB" smtClean="0">
                <a:solidFill>
                  <a:prstClr val="black">
                    <a:tint val="75000"/>
                  </a:prstClr>
                </a:solidFill>
                <a:latin typeface="Calibri"/>
              </a:rPr>
              <a:pPr/>
              <a:t>07/06/2012</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43DBD04-DE2A-4892-BD35-8CF3DA4AE72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5"/>
            <a:endParaRPr lang="en-US">
              <a:solidFill>
                <a:srgbClr val="FFFFFF"/>
              </a:solidFill>
              <a:latin typeface="Corbel"/>
            </a:endParaRPr>
          </a:p>
        </p:txBody>
      </p:sp>
      <p:pic>
        <p:nvPicPr>
          <p:cNvPr id="16" name="Picture 15" descr="elixir_1_RZ_ma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386" y="5372100"/>
            <a:ext cx="1821214" cy="1485900"/>
          </a:xfrm>
          <a:prstGeom prst="rect">
            <a:avLst/>
          </a:prstGeom>
        </p:spPr>
      </p:pic>
      <p:sp>
        <p:nvSpPr>
          <p:cNvPr id="2" name="Title 1"/>
          <p:cNvSpPr>
            <a:spLocks noGrp="1"/>
          </p:cNvSpPr>
          <p:nvPr>
            <p:ph type="ctrTitle" hasCustomPrompt="1"/>
          </p:nvPr>
        </p:nvSpPr>
        <p:spPr>
          <a:xfrm>
            <a:off x="685800" y="3197226"/>
            <a:ext cx="7772400" cy="1470025"/>
          </a:xfrm>
        </p:spPr>
        <p:txBody>
          <a:bodyPr>
            <a:normAutofit/>
          </a:bodyPr>
          <a:lstStyle>
            <a:lvl1pPr algn="r">
              <a:defRPr sz="5000" b="1">
                <a:solidFill>
                  <a:schemeClr val="accent2"/>
                </a:solidFill>
                <a:latin typeface="Corbel"/>
                <a:cs typeface="Corbel"/>
              </a:defRPr>
            </a:lvl1pPr>
          </a:lstStyle>
          <a:p>
            <a:r>
              <a:rPr lang="en-GB" dirty="0" smtClean="0"/>
              <a:t>Title of presentation</a:t>
            </a:r>
            <a:endParaRPr lang="en-US" dirty="0"/>
          </a:p>
        </p:txBody>
      </p:sp>
      <p:sp>
        <p:nvSpPr>
          <p:cNvPr id="3" name="Subtitle 2"/>
          <p:cNvSpPr>
            <a:spLocks noGrp="1"/>
          </p:cNvSpPr>
          <p:nvPr>
            <p:ph type="subTitle" idx="1" hasCustomPrompt="1"/>
          </p:nvPr>
        </p:nvSpPr>
        <p:spPr>
          <a:xfrm>
            <a:off x="2641600" y="4749800"/>
            <a:ext cx="5816600" cy="1079500"/>
          </a:xfrm>
        </p:spPr>
        <p:txBody>
          <a:bodyPr>
            <a:normAutofit/>
          </a:bodyPr>
          <a:lstStyle>
            <a:lvl1pPr marL="0" indent="0" algn="r">
              <a:buNone/>
              <a:defRPr sz="2900">
                <a:solidFill>
                  <a:schemeClr val="accent2"/>
                </a:solidFill>
                <a:latin typeface="Corbel"/>
                <a:cs typeface="Corbe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GB" dirty="0" smtClean="0"/>
              <a:t>Author</a:t>
            </a:r>
          </a:p>
          <a:p>
            <a:r>
              <a:rPr lang="en-GB" dirty="0" smtClean="0"/>
              <a:t>email</a:t>
            </a:r>
            <a:endParaRPr lang="en-US" dirty="0"/>
          </a:p>
        </p:txBody>
      </p:sp>
      <p:sp>
        <p:nvSpPr>
          <p:cNvPr id="9" name="TextBox 8"/>
          <p:cNvSpPr txBox="1"/>
          <p:nvPr userDrawn="1"/>
        </p:nvSpPr>
        <p:spPr>
          <a:xfrm>
            <a:off x="1930317" y="5935481"/>
            <a:ext cx="6527883" cy="619942"/>
          </a:xfrm>
          <a:prstGeom prst="rect">
            <a:avLst/>
          </a:prstGeom>
          <a:noFill/>
        </p:spPr>
        <p:txBody>
          <a:bodyPr wrap="square" lIns="65306" tIns="32653" rIns="65306" bIns="32653" rtlCol="0">
            <a:spAutoFit/>
          </a:bodyPr>
          <a:lstStyle/>
          <a:p>
            <a:pPr algn="r" defTabSz="457145"/>
            <a:r>
              <a:rPr lang="en-US" i="1" dirty="0" smtClean="0">
                <a:solidFill>
                  <a:srgbClr val="DD5E21"/>
                </a:solidFill>
                <a:latin typeface="Corbel"/>
                <a:cs typeface="Corbel"/>
              </a:rPr>
              <a:t>European Life Sciences Infrastructure for Biological Information</a:t>
            </a:r>
          </a:p>
          <a:p>
            <a:pPr algn="r" defTabSz="457145"/>
            <a:r>
              <a:rPr lang="en-US" i="1" dirty="0" err="1" smtClean="0">
                <a:solidFill>
                  <a:srgbClr val="DD5E21"/>
                </a:solidFill>
                <a:latin typeface="Corbel"/>
                <a:cs typeface="Corbel"/>
              </a:rPr>
              <a:t>www.elixir-europe.org</a:t>
            </a:r>
            <a:endParaRPr lang="en-US" i="1" dirty="0">
              <a:solidFill>
                <a:srgbClr val="DD5E21"/>
              </a:solidFill>
              <a:latin typeface="Corbel"/>
              <a:cs typeface="Corbel"/>
            </a:endParaRPr>
          </a:p>
        </p:txBody>
      </p:sp>
      <p:pic>
        <p:nvPicPr>
          <p:cNvPr id="4" name="Picture 3" descr="elixir_helix_200_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4125"/>
            <a:ext cx="9144000" cy="7321651"/>
          </a:xfrm>
          <a:prstGeom prst="rect">
            <a:avLst/>
          </a:prstGeom>
        </p:spPr>
      </p:pic>
    </p:spTree>
    <p:extLst>
      <p:ext uri="{BB962C8B-B14F-4D97-AF65-F5344CB8AC3E}">
        <p14:creationId xmlns:p14="http://schemas.microsoft.com/office/powerpoint/2010/main" val="3442027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5"/>
            <a:endParaRPr lang="en-US">
              <a:solidFill>
                <a:srgbClr val="FFFFFF"/>
              </a:solidFill>
              <a:latin typeface="Corbel"/>
            </a:endParaRPr>
          </a:p>
        </p:txBody>
      </p:sp>
      <p:sp>
        <p:nvSpPr>
          <p:cNvPr id="2" name="Title 1"/>
          <p:cNvSpPr>
            <a:spLocks noGrp="1"/>
          </p:cNvSpPr>
          <p:nvPr>
            <p:ph type="title"/>
          </p:nvPr>
        </p:nvSpPr>
        <p:spPr>
          <a:xfrm>
            <a:off x="457200" y="134938"/>
            <a:ext cx="8229600" cy="639762"/>
          </a:xfrm>
        </p:spPr>
        <p:txBody>
          <a:bodyPr>
            <a:noAutofit/>
          </a:bodyPr>
          <a:lstStyle>
            <a:lvl1pPr algn="l">
              <a:defRPr sz="4200" b="0" i="1">
                <a:solidFill>
                  <a:schemeClr val="bg1"/>
                </a:solidFill>
                <a:latin typeface="+mj-lt"/>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028701"/>
            <a:ext cx="8229600" cy="5097464"/>
          </a:xfrm>
        </p:spPr>
        <p:txBody>
          <a:bodyPr/>
          <a:lstStyle>
            <a:lvl1pPr>
              <a:defRPr>
                <a:latin typeface="+mn-lt"/>
              </a:defRPr>
            </a:lvl1pPr>
            <a:lvl2pPr>
              <a:defRPr sz="2000">
                <a:latin typeface="+mn-lt"/>
              </a:defRPr>
            </a:lvl2pPr>
            <a:lvl3pPr>
              <a:defRPr>
                <a:latin typeface="+mn-lt"/>
              </a:defRPr>
            </a:lvl3pPr>
            <a:lvl4pPr>
              <a:defRPr>
                <a:latin typeface="+mn-lt"/>
              </a:defRPr>
            </a:lvl4pPr>
            <a:lvl5pPr>
              <a:defRPr>
                <a:latin typeface="+mn-l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12"/>
          </p:nvPr>
        </p:nvSpPr>
        <p:spPr>
          <a:xfrm>
            <a:off x="457200" y="6356351"/>
            <a:ext cx="416402" cy="365125"/>
          </a:xfrm>
        </p:spPr>
        <p:txBody>
          <a:bodyPr/>
          <a:lstStyle>
            <a:lvl1pPr>
              <a:defRPr>
                <a:latin typeface="+mn-lt"/>
              </a:defRPr>
            </a:lvl1pPr>
          </a:lstStyle>
          <a:p>
            <a:fld id="{E23BB575-79A4-AC4B-8681-B743691974D1}" type="slidenum">
              <a:rPr lang="en-US" smtClean="0">
                <a:solidFill>
                  <a:srgbClr val="000000">
                    <a:tint val="75000"/>
                  </a:srgbClr>
                </a:solidFill>
                <a:latin typeface="Corbel"/>
              </a:rPr>
              <a:pPr/>
              <a:t>‹#›</a:t>
            </a:fld>
            <a:endParaRPr lang="en-US" dirty="0">
              <a:solidFill>
                <a:srgbClr val="000000">
                  <a:tint val="75000"/>
                </a:srgbClr>
              </a:solidFill>
              <a:latin typeface="Corbel"/>
            </a:endParaRPr>
          </a:p>
        </p:txBody>
      </p:sp>
      <p:pic>
        <p:nvPicPr>
          <p:cNvPr id="7" name="Picture 6" descr="elixir_1_RZ_.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9161" y="5903913"/>
            <a:ext cx="1171337" cy="955676"/>
          </a:xfrm>
          <a:prstGeom prst="rect">
            <a:avLst/>
          </a:prstGeom>
        </p:spPr>
      </p:pic>
    </p:spTree>
    <p:extLst>
      <p:ext uri="{BB962C8B-B14F-4D97-AF65-F5344CB8AC3E}">
        <p14:creationId xmlns:p14="http://schemas.microsoft.com/office/powerpoint/2010/main" val="4066213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2819400"/>
            <a:ext cx="7772400" cy="1500187"/>
          </a:xfrm>
        </p:spPr>
        <p:txBody>
          <a:bodyPr anchor="ctr"/>
          <a:lstStyle>
            <a:lvl1pPr marL="0" indent="0" algn="ctr">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906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7" name="Slide Number Placeholder 6"/>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01270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9" name="Slide Number Placeholder 8"/>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89534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5" name="Slide Number Placeholder 4"/>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07488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4" name="Slide Number Placeholder 3"/>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86108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7" name="Slide Number Placeholder 6"/>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28323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7" name="Slide Number Placeholder 6"/>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19409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6" name="Slide Number Placeholder 5"/>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428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457145"/>
            <a:fld id="{5CBF2C73-B5E7-B64A-8E70-A93EC2D85073}" type="datetimeFigureOut">
              <a:rPr lang="en-US" smtClean="0">
                <a:solidFill>
                  <a:srgbClr val="000000"/>
                </a:solidFill>
                <a:latin typeface="Corbel"/>
              </a:rPr>
              <a:pPr defTabSz="457145"/>
              <a:t>07/06/2012</a:t>
            </a:fld>
            <a:endParaRPr lang="en-US">
              <a:solidFill>
                <a:srgbClr val="000000"/>
              </a:solidFill>
              <a:latin typeface="Corbe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145"/>
            <a:endParaRPr lang="en-US">
              <a:solidFill>
                <a:srgbClr val="000000"/>
              </a:solidFill>
              <a:latin typeface="Corbel"/>
            </a:endParaRPr>
          </a:p>
        </p:txBody>
      </p:sp>
      <p:sp>
        <p:nvSpPr>
          <p:cNvPr id="6" name="Slide Number Placeholder 5"/>
          <p:cNvSpPr>
            <a:spLocks noGrp="1"/>
          </p:cNvSpPr>
          <p:nvPr>
            <p:ph type="sldNum" sz="quarter" idx="12"/>
          </p:nvPr>
        </p:nvSpPr>
        <p:spPr/>
        <p:txBody>
          <a:bodyPr/>
          <a:lstStyle/>
          <a:p>
            <a:fld id="{E23BB575-79A4-AC4B-8681-B743691974D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12426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920D817-6DBD-2E49-B414-148AD7BB23E5}" type="slidenum">
              <a:rPr lang="en-US"/>
              <a:pPr>
                <a:defRPr/>
              </a:pPr>
              <a:t>‹#›</a:t>
            </a:fld>
            <a:endParaRPr lang="en-US"/>
          </a:p>
        </p:txBody>
      </p:sp>
    </p:spTree>
    <p:extLst>
      <p:ext uri="{BB962C8B-B14F-4D97-AF65-F5344CB8AC3E}">
        <p14:creationId xmlns:p14="http://schemas.microsoft.com/office/powerpoint/2010/main" val="105848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79413" y="1528763"/>
            <a:ext cx="3665537" cy="4391025"/>
          </a:xfrm>
        </p:spPr>
        <p:txBody>
          <a:bodyPr/>
          <a:lstStyle>
            <a:lvl1pPr>
              <a:spcAft>
                <a:spcPts val="600"/>
              </a:spcAft>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4197350" y="1528763"/>
            <a:ext cx="3665538" cy="4391025"/>
          </a:xfrm>
        </p:spPr>
        <p:txBody>
          <a:bodyPr/>
          <a:lstStyle>
            <a:lvl1pPr>
              <a:spcAft>
                <a:spcPts val="600"/>
              </a:spcAft>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B624D88-6FA5-1C41-BBC3-AECF13B2D842}" type="slidenum">
              <a:rPr lang="en-US"/>
              <a:pPr>
                <a:defRPr/>
              </a:pPr>
              <a:t>‹#›</a:t>
            </a:fld>
            <a:endParaRPr lang="en-US"/>
          </a:p>
        </p:txBody>
      </p:sp>
    </p:spTree>
    <p:extLst>
      <p:ext uri="{BB962C8B-B14F-4D97-AF65-F5344CB8AC3E}">
        <p14:creationId xmlns:p14="http://schemas.microsoft.com/office/powerpoint/2010/main" val="161983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1AFE54C-469C-D745-B513-8E3C8093D64D}" type="slidenum">
              <a:rPr lang="en-US"/>
              <a:pPr>
                <a:defRPr/>
              </a:pPr>
              <a:t>‹#›</a:t>
            </a:fld>
            <a:endParaRPr lang="en-US"/>
          </a:p>
        </p:txBody>
      </p:sp>
    </p:spTree>
    <p:extLst>
      <p:ext uri="{BB962C8B-B14F-4D97-AF65-F5344CB8AC3E}">
        <p14:creationId xmlns:p14="http://schemas.microsoft.com/office/powerpoint/2010/main" val="398560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9B29D56F-4120-E040-AD87-1C1C371345C2}" type="slidenum">
              <a:rPr lang="en-US"/>
              <a:pPr>
                <a:defRPr/>
              </a:pPr>
              <a:t>‹#›</a:t>
            </a:fld>
            <a:endParaRPr lang="en-US"/>
          </a:p>
        </p:txBody>
      </p:sp>
    </p:spTree>
    <p:extLst>
      <p:ext uri="{BB962C8B-B14F-4D97-AF65-F5344CB8AC3E}">
        <p14:creationId xmlns:p14="http://schemas.microsoft.com/office/powerpoint/2010/main" val="4247358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FB0AD31-9906-D141-AAC7-37BD54FFCDC2}" type="slidenum">
              <a:rPr lang="en-US"/>
              <a:pPr>
                <a:defRPr/>
              </a:pPr>
              <a:t>‹#›</a:t>
            </a:fld>
            <a:endParaRPr lang="en-US"/>
          </a:p>
        </p:txBody>
      </p:sp>
    </p:spTree>
    <p:extLst>
      <p:ext uri="{BB962C8B-B14F-4D97-AF65-F5344CB8AC3E}">
        <p14:creationId xmlns:p14="http://schemas.microsoft.com/office/powerpoint/2010/main" val="948525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079BE307-85C3-9341-AE23-5D603669C9F5}" type="slidenum">
              <a:rPr lang="en-US"/>
              <a:pPr>
                <a:defRPr/>
              </a:pPr>
              <a:t>‹#›</a:t>
            </a:fld>
            <a:endParaRPr lang="en-US"/>
          </a:p>
        </p:txBody>
      </p:sp>
    </p:spTree>
    <p:extLst>
      <p:ext uri="{BB962C8B-B14F-4D97-AF65-F5344CB8AC3E}">
        <p14:creationId xmlns:p14="http://schemas.microsoft.com/office/powerpoint/2010/main" val="2579948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7C8F4E32-29E6-E543-8503-C504590EA225}" type="slidenum">
              <a:rPr lang="en-US"/>
              <a:pPr>
                <a:defRPr/>
              </a:pPr>
              <a:t>‹#›</a:t>
            </a:fld>
            <a:endParaRPr lang="en-US"/>
          </a:p>
        </p:txBody>
      </p:sp>
    </p:spTree>
    <p:extLst>
      <p:ext uri="{BB962C8B-B14F-4D97-AF65-F5344CB8AC3E}">
        <p14:creationId xmlns:p14="http://schemas.microsoft.com/office/powerpoint/2010/main" val="3712186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1DFB064-CC8A-8D47-8D6D-2A6A7A5DB814}" type="slidenum">
              <a:rPr lang="en-US"/>
              <a:pPr>
                <a:defRPr/>
              </a:pPr>
              <a:t>‹#›</a:t>
            </a:fld>
            <a:endParaRPr lang="en-US"/>
          </a:p>
        </p:txBody>
      </p:sp>
    </p:spTree>
    <p:extLst>
      <p:ext uri="{BB962C8B-B14F-4D97-AF65-F5344CB8AC3E}">
        <p14:creationId xmlns:p14="http://schemas.microsoft.com/office/powerpoint/2010/main" val="1284061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73D52E7-5CD4-174F-AA5B-5498317AFDC6}" type="slidenum">
              <a:rPr lang="en-US"/>
              <a:pPr>
                <a:defRPr/>
              </a:pPr>
              <a:t>‹#›</a:t>
            </a:fld>
            <a:endParaRPr lang="en-US"/>
          </a:p>
        </p:txBody>
      </p:sp>
    </p:spTree>
    <p:extLst>
      <p:ext uri="{BB962C8B-B14F-4D97-AF65-F5344CB8AC3E}">
        <p14:creationId xmlns:p14="http://schemas.microsoft.com/office/powerpoint/2010/main" val="2499729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CA6CA6A-23AE-6C41-908D-5647BD1DD530}" type="slidenum">
              <a:rPr lang="en-US"/>
              <a:pPr>
                <a:defRPr/>
              </a:pPr>
              <a:t>‹#›</a:t>
            </a:fld>
            <a:endParaRPr lang="en-US"/>
          </a:p>
        </p:txBody>
      </p:sp>
    </p:spTree>
    <p:extLst>
      <p:ext uri="{BB962C8B-B14F-4D97-AF65-F5344CB8AC3E}">
        <p14:creationId xmlns:p14="http://schemas.microsoft.com/office/powerpoint/2010/main" val="1758987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1F02712-CAB5-9844-9BA6-22D187D4FAC6}" type="slidenum">
              <a:rPr lang="en-US"/>
              <a:pPr>
                <a:defRPr/>
              </a:pPr>
              <a:t>‹#›</a:t>
            </a:fld>
            <a:endParaRPr lang="en-US"/>
          </a:p>
        </p:txBody>
      </p:sp>
    </p:spTree>
    <p:extLst>
      <p:ext uri="{BB962C8B-B14F-4D97-AF65-F5344CB8AC3E}">
        <p14:creationId xmlns:p14="http://schemas.microsoft.com/office/powerpoint/2010/main" val="345736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A02E18FC-C149-C647-9DE2-8E740F6667EC}" type="slidenum">
              <a:rPr lang="en-US"/>
              <a:pPr>
                <a:defRPr/>
              </a:pPr>
              <a:t>‹#›</a:t>
            </a:fld>
            <a:endParaRPr lang="en-US"/>
          </a:p>
        </p:txBody>
      </p:sp>
    </p:spTree>
    <p:extLst>
      <p:ext uri="{BB962C8B-B14F-4D97-AF65-F5344CB8AC3E}">
        <p14:creationId xmlns:p14="http://schemas.microsoft.com/office/powerpoint/2010/main" val="3191308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1BA5CF2C-1BBD-B04E-A0EB-9E3BBAEA36CE}" type="slidenum">
              <a:rPr lang="en-US"/>
              <a:pPr>
                <a:defRPr/>
              </a:pPr>
              <a:t>‹#›</a:t>
            </a:fld>
            <a:endParaRPr lang="en-US"/>
          </a:p>
        </p:txBody>
      </p:sp>
    </p:spTree>
    <p:extLst>
      <p:ext uri="{BB962C8B-B14F-4D97-AF65-F5344CB8AC3E}">
        <p14:creationId xmlns:p14="http://schemas.microsoft.com/office/powerpoint/2010/main" val="2912521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69913"/>
            <a:ext cx="8229600" cy="1143000"/>
          </a:xfrm>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847850"/>
            <a:ext cx="4038600" cy="45354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648200" y="1847850"/>
            <a:ext cx="4038600" cy="45354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DD9B7BE-0692-824C-9A72-279C459C14E5}" type="slidenum">
              <a:rPr lang="en-US"/>
              <a:pPr>
                <a:defRPr/>
              </a:pPr>
              <a:t>‹#›</a:t>
            </a:fld>
            <a:endParaRPr lang="en-US"/>
          </a:p>
        </p:txBody>
      </p:sp>
    </p:spTree>
    <p:extLst>
      <p:ext uri="{BB962C8B-B14F-4D97-AF65-F5344CB8AC3E}">
        <p14:creationId xmlns:p14="http://schemas.microsoft.com/office/powerpoint/2010/main" val="14069417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69913"/>
            <a:ext cx="8229600" cy="1143000"/>
          </a:xfrm>
        </p:spPr>
        <p:txBody>
          <a:bodyPr/>
          <a:lstStyle/>
          <a:p>
            <a:r>
              <a:rPr lang="en-GB" smtClean="0"/>
              <a:t>Click to edit Master title style</a:t>
            </a:r>
            <a:endParaRPr lang="en-GB"/>
          </a:p>
        </p:txBody>
      </p:sp>
      <p:sp>
        <p:nvSpPr>
          <p:cNvPr id="3" name="Table Placeholder 2"/>
          <p:cNvSpPr>
            <a:spLocks noGrp="1"/>
          </p:cNvSpPr>
          <p:nvPr>
            <p:ph type="tbl" idx="1"/>
          </p:nvPr>
        </p:nvSpPr>
        <p:spPr>
          <a:xfrm>
            <a:off x="457200" y="1847850"/>
            <a:ext cx="8229600" cy="4535488"/>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41E3FDD-E74A-B843-B299-B035D56562DA}" type="slidenum">
              <a:rPr lang="en-US"/>
              <a:pPr>
                <a:defRPr/>
              </a:pPr>
              <a:t>‹#›</a:t>
            </a:fld>
            <a:endParaRPr lang="en-US"/>
          </a:p>
        </p:txBody>
      </p:sp>
    </p:spTree>
    <p:extLst>
      <p:ext uri="{BB962C8B-B14F-4D97-AF65-F5344CB8AC3E}">
        <p14:creationId xmlns:p14="http://schemas.microsoft.com/office/powerpoint/2010/main" val="83096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p:nvSpPr>
        <p:spPr bwMode="auto">
          <a:xfrm>
            <a:off x="0" y="76200"/>
            <a:ext cx="9144000" cy="1371600"/>
          </a:xfrm>
          <a:prstGeom prst="rect">
            <a:avLst/>
          </a:prstGeom>
          <a:solidFill>
            <a:srgbClr val="C3D4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17550"/>
          </a:xfrm>
        </p:spPr>
        <p:txBody>
          <a:bodyPr/>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575050" y="1447800"/>
            <a:ext cx="5111750" cy="4678363"/>
          </a:xfrm>
        </p:spPr>
        <p:txBody>
          <a:bodyPr/>
          <a:lstStyle>
            <a:lvl1pPr>
              <a:defRPr sz="2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4"/>
          <p:cNvSpPr/>
          <p:nvPr/>
        </p:nvSpPr>
        <p:spPr bwMode="auto">
          <a:xfrm>
            <a:off x="76200" y="0"/>
            <a:ext cx="8991600" cy="1447800"/>
          </a:xfrm>
          <a:prstGeom prst="rect">
            <a:avLst/>
          </a:prstGeom>
          <a:solidFill>
            <a:srgbClr val="C3D4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3" name="Picture Placeholder 2"/>
          <p:cNvSpPr>
            <a:spLocks noGrp="1"/>
          </p:cNvSpPr>
          <p:nvPr>
            <p:ph type="pic" idx="1"/>
          </p:nvPr>
        </p:nvSpPr>
        <p:spPr>
          <a:xfrm>
            <a:off x="1752600" y="990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GB"/>
          </a:p>
        </p:txBody>
      </p:sp>
      <p:sp>
        <p:nvSpPr>
          <p:cNvPr id="4" name="Text Placeholder 3"/>
          <p:cNvSpPr>
            <a:spLocks noGrp="1"/>
          </p:cNvSpPr>
          <p:nvPr>
            <p:ph type="body" sz="half" idx="2"/>
          </p:nvPr>
        </p:nvSpPr>
        <p:spPr>
          <a:xfrm>
            <a:off x="1792288" y="5367338"/>
            <a:ext cx="5486400" cy="423862"/>
          </a:xfrm>
        </p:spPr>
        <p:txBody>
          <a:bodyPr anchor="ctr"/>
          <a:lstStyle>
            <a:lvl1pPr marL="0" indent="0" algn="ctr">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theme" Target="../theme/theme5.xml"/><Relationship Id="rId17" Type="http://schemas.openxmlformats.org/officeDocument/2006/relationships/image" Target="../media/image27.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3E2"/>
        </a:solidFill>
        <a:effectLst/>
      </p:bgPr>
    </p:bg>
    <p:spTree>
      <p:nvGrpSpPr>
        <p:cNvPr id="1" name=""/>
        <p:cNvGrpSpPr/>
        <p:nvPr/>
      </p:nvGrpSpPr>
      <p:grpSpPr>
        <a:xfrm>
          <a:off x="0" y="0"/>
          <a:ext cx="0" cy="0"/>
          <a:chOff x="0" y="0"/>
          <a:chExt cx="0" cy="0"/>
        </a:xfrm>
      </p:grpSpPr>
      <p:pic>
        <p:nvPicPr>
          <p:cNvPr id="8" name="Picture 7" descr="Alt-Banner-Background.jpg"/>
          <p:cNvPicPr>
            <a:picLocks noChangeAspect="1"/>
          </p:cNvPicPr>
          <p:nvPr/>
        </p:nvPicPr>
        <p:blipFill>
          <a:blip r:embed="rId13"/>
          <a:stretch>
            <a:fillRect/>
          </a:stretch>
        </p:blipFill>
        <p:spPr>
          <a:xfrm>
            <a:off x="152400" y="152400"/>
            <a:ext cx="8872728" cy="1018921"/>
          </a:xfrm>
          <a:prstGeom prst="rect">
            <a:avLst/>
          </a:prstGeom>
        </p:spPr>
      </p:pic>
      <p:sp>
        <p:nvSpPr>
          <p:cNvPr id="26628" name="Rectangle 4"/>
          <p:cNvSpPr>
            <a:spLocks noGrp="1" noChangeArrowheads="1"/>
          </p:cNvSpPr>
          <p:nvPr>
            <p:ph type="title"/>
          </p:nvPr>
        </p:nvSpPr>
        <p:spPr bwMode="auto">
          <a:xfrm>
            <a:off x="468313" y="304800"/>
            <a:ext cx="8207375" cy="685800"/>
          </a:xfrm>
          <a:prstGeom prst="rect">
            <a:avLst/>
          </a:prstGeom>
          <a:noFill/>
          <a:ln w="9525">
            <a:noFill/>
            <a:miter lim="800000"/>
            <a:headEnd/>
            <a:tailEnd/>
          </a:ln>
          <a:effectLst/>
        </p:spPr>
        <p:txBody>
          <a:bodyPr vert="horz" wrap="square" lIns="36000" tIns="45720" rIns="36000" bIns="45720" numCol="1" anchor="b" anchorCtr="0" compatLnSpc="1">
            <a:prstTxWarp prst="textNoShape">
              <a:avLst/>
            </a:prstTxWarp>
          </a:bodyPr>
          <a:lstStyle/>
          <a:p>
            <a:pPr lvl="0"/>
            <a:r>
              <a:rPr lang="en-GB" smtClean="0"/>
              <a:t>Click to edit Master title style</a:t>
            </a:r>
            <a:endParaRPr lang="en-GB" dirty="0"/>
          </a:p>
        </p:txBody>
      </p:sp>
      <p:sp>
        <p:nvSpPr>
          <p:cNvPr id="26629" name="Rectangle 5"/>
          <p:cNvSpPr>
            <a:spLocks noGrp="1" noChangeArrowheads="1"/>
          </p:cNvSpPr>
          <p:nvPr>
            <p:ph type="body" idx="1"/>
          </p:nvPr>
        </p:nvSpPr>
        <p:spPr bwMode="auto">
          <a:xfrm>
            <a:off x="379413" y="1528763"/>
            <a:ext cx="7483475" cy="4391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p:txBody>
      </p:sp>
      <p:sp>
        <p:nvSpPr>
          <p:cNvPr id="26639" name="Text Box 15"/>
          <p:cNvSpPr txBox="1">
            <a:spLocks noChangeArrowheads="1"/>
          </p:cNvSpPr>
          <p:nvPr/>
        </p:nvSpPr>
        <p:spPr bwMode="auto">
          <a:xfrm>
            <a:off x="8266113" y="6661150"/>
            <a:ext cx="647700" cy="152400"/>
          </a:xfrm>
          <a:prstGeom prst="rect">
            <a:avLst/>
          </a:prstGeom>
          <a:noFill/>
          <a:ln w="9525">
            <a:noFill/>
            <a:miter lim="800000"/>
            <a:headEnd/>
            <a:tailEnd/>
          </a:ln>
          <a:effectLst/>
        </p:spPr>
        <p:txBody>
          <a:bodyPr wrap="none" lIns="0" tIns="0" rIns="0" bIns="0">
            <a:prstTxWarp prst="textNoShape">
              <a:avLst/>
            </a:prstTxWarp>
          </a:bodyPr>
          <a:lstStyle/>
          <a:p>
            <a:pPr algn="r">
              <a:spcBef>
                <a:spcPct val="50000"/>
              </a:spcBef>
            </a:pPr>
            <a:fld id="{B2A4767C-40B7-6847-8247-FA88E3F8DC97}" type="slidenum">
              <a:rPr lang="en-GB" sz="1000">
                <a:solidFill>
                  <a:srgbClr val="20386C">
                    <a:alpha val="51000"/>
                  </a:srgbClr>
                </a:solidFill>
                <a:latin typeface="Arial" charset="0"/>
              </a:rPr>
              <a:pPr algn="r">
                <a:spcBef>
                  <a:spcPct val="50000"/>
                </a:spcBef>
              </a:pPr>
              <a:t>‹#›</a:t>
            </a:fld>
            <a:endParaRPr lang="en-GB" sz="1000" dirty="0">
              <a:solidFill>
                <a:srgbClr val="20386C">
                  <a:alpha val="51000"/>
                </a:srgbClr>
              </a:solidFill>
              <a:latin typeface="Arial" charset="0"/>
            </a:endParaRPr>
          </a:p>
        </p:txBody>
      </p:sp>
      <p:pic>
        <p:nvPicPr>
          <p:cNvPr id="11" name="Picture 10" descr="Bottom-Banner-Background.jpg"/>
          <p:cNvPicPr>
            <a:picLocks noChangeAspect="1"/>
          </p:cNvPicPr>
          <p:nvPr/>
        </p:nvPicPr>
        <p:blipFill>
          <a:blip r:embed="rId14"/>
          <a:stretch>
            <a:fillRect/>
          </a:stretch>
        </p:blipFill>
        <p:spPr>
          <a:xfrm rot="10800000">
            <a:off x="1828800" y="6324600"/>
            <a:ext cx="7201912" cy="282575"/>
          </a:xfrm>
          <a:prstGeom prst="rect">
            <a:avLst/>
          </a:prstGeom>
        </p:spPr>
      </p:pic>
      <p:pic>
        <p:nvPicPr>
          <p:cNvPr id="12" name="Picture 11" descr="oerc-long-logo.jpg"/>
          <p:cNvPicPr>
            <a:picLocks noChangeAspect="1"/>
          </p:cNvPicPr>
          <p:nvPr/>
        </p:nvPicPr>
        <p:blipFill>
          <a:blip r:embed="rId15"/>
          <a:stretch>
            <a:fillRect/>
          </a:stretch>
        </p:blipFill>
        <p:spPr>
          <a:xfrm>
            <a:off x="304800" y="6248400"/>
            <a:ext cx="1371600" cy="43139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l" rtl="0" eaLnBrk="1" fontAlgn="base" hangingPunct="1">
        <a:lnSpc>
          <a:spcPts val="2000"/>
        </a:lnSpc>
        <a:spcBef>
          <a:spcPts val="400"/>
        </a:spcBef>
        <a:spcAft>
          <a:spcPct val="0"/>
        </a:spcAft>
        <a:defRPr sz="2000">
          <a:solidFill>
            <a:schemeClr val="tx2"/>
          </a:solidFill>
          <a:latin typeface="Arie"/>
          <a:ea typeface="+mj-ea"/>
          <a:cs typeface="Arie"/>
        </a:defRPr>
      </a:lvl1pPr>
      <a:lvl2pPr algn="l" rtl="0" eaLnBrk="1" fontAlgn="base" hangingPunct="1">
        <a:lnSpc>
          <a:spcPts val="2000"/>
        </a:lnSpc>
        <a:spcBef>
          <a:spcPts val="400"/>
        </a:spcBef>
        <a:spcAft>
          <a:spcPct val="0"/>
        </a:spcAft>
        <a:defRPr sz="2000">
          <a:solidFill>
            <a:schemeClr val="tx2"/>
          </a:solidFill>
          <a:latin typeface="Georgia" charset="0"/>
        </a:defRPr>
      </a:lvl2pPr>
      <a:lvl3pPr algn="l" rtl="0" eaLnBrk="1" fontAlgn="base" hangingPunct="1">
        <a:lnSpc>
          <a:spcPts val="2000"/>
        </a:lnSpc>
        <a:spcBef>
          <a:spcPts val="400"/>
        </a:spcBef>
        <a:spcAft>
          <a:spcPct val="0"/>
        </a:spcAft>
        <a:defRPr sz="2000">
          <a:solidFill>
            <a:schemeClr val="tx2"/>
          </a:solidFill>
          <a:latin typeface="Georgia" charset="0"/>
        </a:defRPr>
      </a:lvl3pPr>
      <a:lvl4pPr algn="l" rtl="0" eaLnBrk="1" fontAlgn="base" hangingPunct="1">
        <a:lnSpc>
          <a:spcPts val="2000"/>
        </a:lnSpc>
        <a:spcBef>
          <a:spcPts val="400"/>
        </a:spcBef>
        <a:spcAft>
          <a:spcPct val="0"/>
        </a:spcAft>
        <a:defRPr sz="2000">
          <a:solidFill>
            <a:schemeClr val="tx2"/>
          </a:solidFill>
          <a:latin typeface="Georgia" charset="0"/>
        </a:defRPr>
      </a:lvl4pPr>
      <a:lvl5pPr algn="l" rtl="0" eaLnBrk="1" fontAlgn="base" hangingPunct="1">
        <a:lnSpc>
          <a:spcPts val="2000"/>
        </a:lnSpc>
        <a:spcBef>
          <a:spcPts val="400"/>
        </a:spcBef>
        <a:spcAft>
          <a:spcPct val="0"/>
        </a:spcAft>
        <a:defRPr sz="2000">
          <a:solidFill>
            <a:schemeClr val="tx2"/>
          </a:solidFill>
          <a:latin typeface="Georgia" charset="0"/>
        </a:defRPr>
      </a:lvl5pPr>
      <a:lvl6pPr marL="457200" algn="l" rtl="0" eaLnBrk="1" fontAlgn="base" hangingPunct="1">
        <a:lnSpc>
          <a:spcPts val="2000"/>
        </a:lnSpc>
        <a:spcBef>
          <a:spcPts val="400"/>
        </a:spcBef>
        <a:spcAft>
          <a:spcPct val="0"/>
        </a:spcAft>
        <a:defRPr sz="2000">
          <a:solidFill>
            <a:schemeClr val="tx2"/>
          </a:solidFill>
          <a:latin typeface="Georgia" charset="0"/>
        </a:defRPr>
      </a:lvl6pPr>
      <a:lvl7pPr marL="914400" algn="l" rtl="0" eaLnBrk="1" fontAlgn="base" hangingPunct="1">
        <a:lnSpc>
          <a:spcPts val="2000"/>
        </a:lnSpc>
        <a:spcBef>
          <a:spcPts val="400"/>
        </a:spcBef>
        <a:spcAft>
          <a:spcPct val="0"/>
        </a:spcAft>
        <a:defRPr sz="2000">
          <a:solidFill>
            <a:schemeClr val="tx2"/>
          </a:solidFill>
          <a:latin typeface="Georgia" charset="0"/>
        </a:defRPr>
      </a:lvl7pPr>
      <a:lvl8pPr marL="1371600" algn="l" rtl="0" eaLnBrk="1" fontAlgn="base" hangingPunct="1">
        <a:lnSpc>
          <a:spcPts val="2000"/>
        </a:lnSpc>
        <a:spcBef>
          <a:spcPts val="400"/>
        </a:spcBef>
        <a:spcAft>
          <a:spcPct val="0"/>
        </a:spcAft>
        <a:defRPr sz="2000">
          <a:solidFill>
            <a:schemeClr val="tx2"/>
          </a:solidFill>
          <a:latin typeface="Georgia" charset="0"/>
        </a:defRPr>
      </a:lvl8pPr>
      <a:lvl9pPr marL="1828800" algn="l" rtl="0" eaLnBrk="1" fontAlgn="base" hangingPunct="1">
        <a:lnSpc>
          <a:spcPts val="2000"/>
        </a:lnSpc>
        <a:spcBef>
          <a:spcPts val="400"/>
        </a:spcBef>
        <a:spcAft>
          <a:spcPct val="0"/>
        </a:spcAft>
        <a:defRPr sz="2000">
          <a:solidFill>
            <a:schemeClr val="tx2"/>
          </a:solidFill>
          <a:latin typeface="Georgia" charset="0"/>
        </a:defRPr>
      </a:lvl9pPr>
    </p:titleStyle>
    <p:bodyStyle>
      <a:lvl1pPr marL="180975" indent="-180975" algn="l" rtl="0" eaLnBrk="1" fontAlgn="base" hangingPunct="1">
        <a:lnSpc>
          <a:spcPts val="2000"/>
        </a:lnSpc>
        <a:spcBef>
          <a:spcPts val="400"/>
        </a:spcBef>
        <a:spcAft>
          <a:spcPct val="0"/>
        </a:spcAft>
        <a:buClr>
          <a:srgbClr val="021536"/>
        </a:buClr>
        <a:buFont typeface="Arial" charset="0"/>
        <a:buChar char="•"/>
        <a:defRPr sz="1500">
          <a:solidFill>
            <a:srgbClr val="132148"/>
          </a:solidFill>
          <a:latin typeface="+mn-lt"/>
          <a:ea typeface="+mn-ea"/>
          <a:cs typeface="+mn-cs"/>
        </a:defRPr>
      </a:lvl1pPr>
      <a:lvl2pPr marL="541338" indent="-180975" algn="l" rtl="0" eaLnBrk="1" fontAlgn="base" hangingPunct="1">
        <a:lnSpc>
          <a:spcPts val="1900"/>
        </a:lnSpc>
        <a:spcBef>
          <a:spcPts val="300"/>
        </a:spcBef>
        <a:spcAft>
          <a:spcPct val="0"/>
        </a:spcAft>
        <a:buFont typeface="Arial" charset="0"/>
        <a:buChar char="–"/>
        <a:defRPr sz="1300">
          <a:solidFill>
            <a:srgbClr val="20386C"/>
          </a:solidFill>
          <a:latin typeface="+mn-lt"/>
          <a:ea typeface="ＭＳ Ｐゴシック" charset="-128"/>
        </a:defRPr>
      </a:lvl2pPr>
      <a:lvl3pPr marL="895350" indent="-174625" algn="l" rtl="0" eaLnBrk="1" fontAlgn="base" hangingPunct="1">
        <a:lnSpc>
          <a:spcPct val="85000"/>
        </a:lnSpc>
        <a:spcBef>
          <a:spcPct val="15000"/>
        </a:spcBef>
        <a:spcAft>
          <a:spcPct val="0"/>
        </a:spcAft>
        <a:buFont typeface="Arial" charset="0"/>
        <a:buChar char="•"/>
        <a:defRPr sz="1300">
          <a:solidFill>
            <a:srgbClr val="20386C"/>
          </a:solidFill>
          <a:latin typeface="+mn-lt"/>
          <a:ea typeface="ＭＳ Ｐゴシック" charset="-128"/>
        </a:defRPr>
      </a:lvl3pPr>
      <a:lvl4pPr marL="914400" algn="l" rtl="0" eaLnBrk="1" fontAlgn="base" hangingPunct="1">
        <a:lnSpc>
          <a:spcPct val="85000"/>
        </a:lnSpc>
        <a:spcBef>
          <a:spcPct val="15000"/>
        </a:spcBef>
        <a:spcAft>
          <a:spcPct val="0"/>
        </a:spcAft>
        <a:buFont typeface="Arial" charset="0"/>
        <a:defRPr sz="1300">
          <a:solidFill>
            <a:srgbClr val="20386C"/>
          </a:solidFill>
          <a:latin typeface="+mn-lt"/>
          <a:ea typeface="ＭＳ Ｐゴシック" charset="-128"/>
        </a:defRPr>
      </a:lvl4pPr>
      <a:lvl5pPr marL="1227138" indent="-130175" algn="l" rtl="0" eaLnBrk="1" fontAlgn="base" hangingPunct="1">
        <a:lnSpc>
          <a:spcPct val="85000"/>
        </a:lnSpc>
        <a:spcBef>
          <a:spcPct val="15000"/>
        </a:spcBef>
        <a:spcAft>
          <a:spcPct val="0"/>
        </a:spcAft>
        <a:buFont typeface="Arial" charset="0"/>
        <a:buChar char="•"/>
        <a:defRPr sz="1300">
          <a:solidFill>
            <a:srgbClr val="20386C"/>
          </a:solidFill>
          <a:latin typeface="+mn-lt"/>
          <a:ea typeface="ＭＳ Ｐゴシック" charset="-128"/>
        </a:defRPr>
      </a:lvl5pPr>
      <a:lvl6pPr marL="1684338" indent="-130175" algn="l" rtl="0" eaLnBrk="1" fontAlgn="base" hangingPunct="1">
        <a:lnSpc>
          <a:spcPct val="85000"/>
        </a:lnSpc>
        <a:spcBef>
          <a:spcPct val="15000"/>
        </a:spcBef>
        <a:spcAft>
          <a:spcPct val="0"/>
        </a:spcAft>
        <a:buFont typeface="Arial" charset="0"/>
        <a:buChar char="•"/>
        <a:defRPr sz="1300">
          <a:solidFill>
            <a:schemeClr val="accent2"/>
          </a:solidFill>
          <a:latin typeface="+mn-lt"/>
          <a:ea typeface="ＭＳ Ｐゴシック" charset="-128"/>
        </a:defRPr>
      </a:lvl6pPr>
      <a:lvl7pPr marL="2141538" indent="-130175" algn="l" rtl="0" eaLnBrk="1" fontAlgn="base" hangingPunct="1">
        <a:lnSpc>
          <a:spcPct val="85000"/>
        </a:lnSpc>
        <a:spcBef>
          <a:spcPct val="15000"/>
        </a:spcBef>
        <a:spcAft>
          <a:spcPct val="0"/>
        </a:spcAft>
        <a:buFont typeface="Arial" charset="0"/>
        <a:buChar char="•"/>
        <a:defRPr sz="1300">
          <a:solidFill>
            <a:schemeClr val="accent2"/>
          </a:solidFill>
          <a:latin typeface="+mn-lt"/>
          <a:ea typeface="ＭＳ Ｐゴシック" charset="-128"/>
        </a:defRPr>
      </a:lvl7pPr>
      <a:lvl8pPr marL="2598738" indent="-130175" algn="l" rtl="0" eaLnBrk="1" fontAlgn="base" hangingPunct="1">
        <a:lnSpc>
          <a:spcPct val="85000"/>
        </a:lnSpc>
        <a:spcBef>
          <a:spcPct val="15000"/>
        </a:spcBef>
        <a:spcAft>
          <a:spcPct val="0"/>
        </a:spcAft>
        <a:buFont typeface="Arial" charset="0"/>
        <a:buChar char="•"/>
        <a:defRPr sz="1300">
          <a:solidFill>
            <a:schemeClr val="accent2"/>
          </a:solidFill>
          <a:latin typeface="+mn-lt"/>
          <a:ea typeface="ＭＳ Ｐゴシック" charset="-128"/>
        </a:defRPr>
      </a:lvl8pPr>
      <a:lvl9pPr marL="3055938" indent="-130175" algn="l" rtl="0" eaLnBrk="1" fontAlgn="base" hangingPunct="1">
        <a:lnSpc>
          <a:spcPct val="85000"/>
        </a:lnSpc>
        <a:spcBef>
          <a:spcPct val="15000"/>
        </a:spcBef>
        <a:spcAft>
          <a:spcPct val="0"/>
        </a:spcAft>
        <a:buFont typeface="Arial" charset="0"/>
        <a:buChar char="•"/>
        <a:defRPr sz="1300">
          <a:solidFill>
            <a:schemeClr val="accent2"/>
          </a:solidFill>
          <a:latin typeface="+mn-lt"/>
          <a:ea typeface="ＭＳ Ｐゴシック"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smtClean="0">
                <a:solidFill>
                  <a:prstClr val="black">
                    <a:tint val="75000"/>
                  </a:prstClr>
                </a:solidFill>
                <a:latin typeface="Calibri"/>
              </a:rPr>
              <a:t>Ian Bird, CERN</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DA23336-5C51-4AB1-BEE6-DB5BC4505B2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59796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fld id="{C7DBF6BA-46C4-491D-88D3-F14F767CCBFC}" type="datetimeFigureOut">
              <a:rPr lang="en-GB" smtClean="0">
                <a:solidFill>
                  <a:prstClr val="black">
                    <a:tint val="75000"/>
                  </a:prstClr>
                </a:solidFill>
                <a:latin typeface="Arial" charset="0"/>
              </a:rPr>
              <a:pPr defTabSz="914400" fontAlgn="base">
                <a:spcBef>
                  <a:spcPct val="0"/>
                </a:spcBef>
                <a:spcAft>
                  <a:spcPct val="0"/>
                </a:spcAft>
              </a:pPr>
              <a:t>07/06/2012</a:t>
            </a:fld>
            <a:endParaRPr lang="en-GB">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GB">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743DBD04-DE2A-4892-BD35-8CF3DA4AE72F}" type="slidenum">
              <a:rPr lang="en-GB" smtClean="0">
                <a:solidFill>
                  <a:prstClr val="black">
                    <a:tint val="75000"/>
                  </a:prstClr>
                </a:solidFill>
                <a:latin typeface="Arial" charset="0"/>
              </a:rPr>
              <a:pPr defTabSz="914400" fontAlgn="base">
                <a:spcBef>
                  <a:spcPct val="0"/>
                </a:spcBef>
                <a:spcAft>
                  <a:spcPct val="0"/>
                </a:spcAft>
              </a:pPr>
              <a:t>‹#›</a:t>
            </a:fld>
            <a:endParaRPr lang="en-GB">
              <a:solidFill>
                <a:prstClr val="black">
                  <a:tint val="75000"/>
                </a:prstClr>
              </a:solidFill>
              <a:latin typeface="Arial" charset="0"/>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5"/>
            <a:endParaRPr lang="en-US">
              <a:solidFill>
                <a:srgbClr val="FFFFFF"/>
              </a:solidFill>
              <a:latin typeface="Corbel"/>
            </a:endParaRPr>
          </a:p>
        </p:txBody>
      </p:sp>
      <p:sp>
        <p:nvSpPr>
          <p:cNvPr id="2" name="Title Placeholder 1"/>
          <p:cNvSpPr>
            <a:spLocks noGrp="1"/>
          </p:cNvSpPr>
          <p:nvPr>
            <p:ph type="title"/>
          </p:nvPr>
        </p:nvSpPr>
        <p:spPr>
          <a:xfrm>
            <a:off x="457200" y="139174"/>
            <a:ext cx="8229600" cy="640800"/>
          </a:xfrm>
          <a:prstGeom prst="rect">
            <a:avLst/>
          </a:prstGeom>
        </p:spPr>
        <p:txBody>
          <a:bodyPr vert="horz" lIns="91429" tIns="45715" rIns="91429" bIns="45715"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024478"/>
            <a:ext cx="8229600" cy="5097600"/>
          </a:xfrm>
          <a:prstGeom prst="rect">
            <a:avLst/>
          </a:prstGeom>
        </p:spPr>
        <p:txBody>
          <a:bodyPr vert="horz" lIns="91429" tIns="45715" rIns="91429" bIns="45715"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4"/>
          </p:nvPr>
        </p:nvSpPr>
        <p:spPr>
          <a:xfrm>
            <a:off x="389621" y="6356351"/>
            <a:ext cx="457200" cy="365125"/>
          </a:xfrm>
          <a:prstGeom prst="rect">
            <a:avLst/>
          </a:prstGeom>
        </p:spPr>
        <p:txBody>
          <a:bodyPr vert="horz" lIns="91429" tIns="45715" rIns="91429" bIns="45715" rtlCol="0" anchor="ctr"/>
          <a:lstStyle>
            <a:lvl1pPr algn="r">
              <a:defRPr sz="1200">
                <a:solidFill>
                  <a:schemeClr val="tx1">
                    <a:tint val="75000"/>
                  </a:schemeClr>
                </a:solidFill>
                <a:latin typeface="Arial"/>
                <a:cs typeface="Arial"/>
              </a:defRPr>
            </a:lvl1pPr>
          </a:lstStyle>
          <a:p>
            <a:pPr defTabSz="457145"/>
            <a:fld id="{E23BB575-79A4-AC4B-8681-B743691974D1}" type="slidenum">
              <a:rPr lang="en-US" smtClean="0">
                <a:solidFill>
                  <a:srgbClr val="000000">
                    <a:tint val="75000"/>
                  </a:srgbClr>
                </a:solidFill>
              </a:rPr>
              <a:pPr defTabSz="457145"/>
              <a:t>‹#›</a:t>
            </a:fld>
            <a:endParaRPr lang="en-US">
              <a:solidFill>
                <a:srgbClr val="000000">
                  <a:tint val="75000"/>
                </a:srgbClr>
              </a:solidFill>
            </a:endParaRPr>
          </a:p>
        </p:txBody>
      </p:sp>
    </p:spTree>
    <p:extLst>
      <p:ext uri="{BB962C8B-B14F-4D97-AF65-F5344CB8AC3E}">
        <p14:creationId xmlns:p14="http://schemas.microsoft.com/office/powerpoint/2010/main" val="250650396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57145" rtl="0" eaLnBrk="1" latinLnBrk="0" hangingPunct="1">
        <a:spcBef>
          <a:spcPct val="0"/>
        </a:spcBef>
        <a:buNone/>
        <a:defRPr sz="4400" i="1" kern="1200">
          <a:solidFill>
            <a:schemeClr val="bg1"/>
          </a:solidFill>
          <a:latin typeface="+mj-lt"/>
          <a:ea typeface="+mj-ea"/>
          <a:cs typeface="Arial"/>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Arial"/>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Arial"/>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Arial"/>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Arial"/>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Arial"/>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69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847850"/>
            <a:ext cx="82296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597650"/>
            <a:ext cx="2133600" cy="200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rgbClr val="234392"/>
                </a:solidFill>
                <a:cs typeface="+mn-cs"/>
              </a:defRPr>
            </a:lvl1pPr>
          </a:lstStyle>
          <a:p>
            <a:pPr defTabSz="914400" fontAlgn="base">
              <a:spcBef>
                <a:spcPct val="0"/>
              </a:spcBef>
              <a:spcAft>
                <a:spcPct val="0"/>
              </a:spcAft>
              <a:defRPr/>
            </a:pPr>
            <a:endParaRPr lang="fr-FR">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597650"/>
            <a:ext cx="2895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solidFill>
                  <a:srgbClr val="234392"/>
                </a:solidFill>
                <a:cs typeface="+mn-cs"/>
              </a:defRPr>
            </a:lvl1pPr>
          </a:lstStyle>
          <a:p>
            <a:pPr defTabSz="914400" fontAlgn="base">
              <a:spcBef>
                <a:spcPct val="0"/>
              </a:spcBef>
              <a:spcAft>
                <a:spcPct val="0"/>
              </a:spcAft>
              <a:defRPr/>
            </a:pPr>
            <a:endParaRPr lang="fr-FR">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597650"/>
            <a:ext cx="2133600" cy="190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rgbClr val="234392"/>
                </a:solidFill>
                <a:cs typeface="+mn-cs"/>
              </a:defRPr>
            </a:lvl1pPr>
          </a:lstStyle>
          <a:p>
            <a:pPr defTabSz="914400" fontAlgn="base">
              <a:spcBef>
                <a:spcPct val="0"/>
              </a:spcBef>
              <a:spcAft>
                <a:spcPct val="0"/>
              </a:spcAft>
              <a:defRPr/>
            </a:pPr>
            <a:fld id="{E08590ED-738E-0D4B-B8C9-E6ACF9E74923}"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ctr"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CC00"/>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CC00"/>
        </a:buClr>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CC0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FFCC00"/>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CC00"/>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9.png"/></Relationships>
</file>

<file path=ppt/slides/_rels/slide11.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jpeg"/><Relationship Id="rId14" Type="http://schemas.openxmlformats.org/officeDocument/2006/relationships/image" Target="../media/image61.png"/><Relationship Id="rId1" Type="http://schemas.openxmlformats.org/officeDocument/2006/relationships/slideLayout" Target="../slideLayouts/slideLayout52.xml"/><Relationship Id="rId2" Type="http://schemas.openxmlformats.org/officeDocument/2006/relationships/notesSlide" Target="../notesSlides/notesSlide2.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wmf"/><Relationship Id="rId5" Type="http://schemas.openxmlformats.org/officeDocument/2006/relationships/image" Target="../media/image48.png"/><Relationship Id="rId1" Type="http://schemas.openxmlformats.org/officeDocument/2006/relationships/slideLayout" Target="../slideLayouts/slideLayout29.xml"/><Relationship Id="rId2"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Large-scale Data Processing Challenges</a:t>
            </a:r>
          </a:p>
        </p:txBody>
      </p:sp>
      <p:sp>
        <p:nvSpPr>
          <p:cNvPr id="3" name="Subtitle 2"/>
          <p:cNvSpPr>
            <a:spLocks noGrp="1"/>
          </p:cNvSpPr>
          <p:nvPr>
            <p:ph type="subTitle" idx="1"/>
          </p:nvPr>
        </p:nvSpPr>
        <p:spPr/>
        <p:txBody>
          <a:bodyPr/>
          <a:lstStyle/>
          <a:p>
            <a:r>
              <a:rPr lang="en-GB" dirty="0" smtClean="0"/>
              <a:t>David Wallom </a:t>
            </a:r>
            <a:endParaRPr lang="en-GB" dirty="0"/>
          </a:p>
        </p:txBody>
      </p:sp>
    </p:spTree>
    <p:extLst>
      <p:ext uri="{BB962C8B-B14F-4D97-AF65-F5344CB8AC3E}">
        <p14:creationId xmlns:p14="http://schemas.microsoft.com/office/powerpoint/2010/main" val="26081990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521" b="5521"/>
          <a:stretch>
            <a:fillRect/>
          </a:stretch>
        </p:blipFill>
        <p:spPr>
          <a:xfrm>
            <a:off x="1385339" y="1211866"/>
            <a:ext cx="6479417" cy="4013390"/>
          </a:xfrm>
        </p:spPr>
      </p:pic>
      <p:sp>
        <p:nvSpPr>
          <p:cNvPr id="5" name="Rectangle 4"/>
          <p:cNvSpPr/>
          <p:nvPr/>
        </p:nvSpPr>
        <p:spPr>
          <a:xfrm>
            <a:off x="759441" y="5266856"/>
            <a:ext cx="8143350" cy="646331"/>
          </a:xfrm>
          <a:prstGeom prst="rect">
            <a:avLst/>
          </a:prstGeom>
        </p:spPr>
        <p:txBody>
          <a:bodyPr wrap="square">
            <a:spAutoFit/>
          </a:bodyPr>
          <a:lstStyle/>
          <a:p>
            <a:r>
              <a:rPr lang="en-GB" dirty="0" smtClean="0"/>
              <a:t>Newly generated </a:t>
            </a:r>
            <a:r>
              <a:rPr lang="en-GB" dirty="0"/>
              <a:t>biological data is doubling every 9 months or so - and this rate is increasing dramatically.</a:t>
            </a:r>
          </a:p>
        </p:txBody>
      </p:sp>
      <p:sp>
        <p:nvSpPr>
          <p:cNvPr id="6" name="TextBox 5"/>
          <p:cNvSpPr txBox="1"/>
          <p:nvPr/>
        </p:nvSpPr>
        <p:spPr>
          <a:xfrm>
            <a:off x="5971833" y="952458"/>
            <a:ext cx="1135750" cy="307777"/>
          </a:xfrm>
          <a:prstGeom prst="rect">
            <a:avLst/>
          </a:prstGeom>
          <a:noFill/>
        </p:spPr>
        <p:txBody>
          <a:bodyPr wrap="square" rtlCol="0">
            <a:spAutoFit/>
          </a:bodyPr>
          <a:lstStyle/>
          <a:p>
            <a:r>
              <a:rPr lang="en-GB" sz="1400" dirty="0" smtClean="0"/>
              <a:t>9 months</a:t>
            </a:r>
            <a:endParaRPr lang="en-GB" sz="14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b="1">
                <a:solidFill>
                  <a:srgbClr val="0000FF"/>
                </a:solidFill>
                <a:latin typeface="Arial" charset="0"/>
              </a:rPr>
              <a:t>Infrastructures</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t="11926" r="31300" b="5963"/>
          <a:stretch>
            <a:fillRect/>
          </a:stretch>
        </p:blipFill>
        <p:spPr bwMode="auto">
          <a:xfrm>
            <a:off x="198438" y="1682750"/>
            <a:ext cx="5160962" cy="464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75" y="4337050"/>
            <a:ext cx="420688"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2997200"/>
            <a:ext cx="4476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3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775" y="4695825"/>
            <a:ext cx="3937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38" name="Picture 7" descr="XFEL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3508375"/>
            <a:ext cx="4603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FAIR_Logo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8588" y="4119563"/>
            <a:ext cx="4508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descr="spiral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4151313"/>
            <a:ext cx="12890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6813" y="4792663"/>
            <a:ext cx="4730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4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3435350"/>
            <a:ext cx="439737"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40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875" y="2439988"/>
            <a:ext cx="1023938"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4" name="Picture 13" descr="eurofe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7013" y="1871663"/>
            <a:ext cx="11541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538" y="1871663"/>
            <a:ext cx="7493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410" name="Text Box 18"/>
          <p:cNvSpPr txBox="1">
            <a:spLocks noChangeArrowheads="1"/>
          </p:cNvSpPr>
          <p:nvPr/>
        </p:nvSpPr>
        <p:spPr bwMode="auto">
          <a:xfrm>
            <a:off x="5594350" y="2508250"/>
            <a:ext cx="3549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European Synchrotron Radiation Facility (ESRF)</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Facility for Antiproton and Ion Research (FAIR)</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Institut Laue–Langevin (ILL)</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Super Large Hadron Collider (SLHC)</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SPIRAL2</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European Spallation Source (ESS)</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European X-ray Free Electron Laser (XFEL)</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Square Kilometre Array (SKA)</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European Free Electron Lasers (EuroFEL)</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Extreme Light Infrastructure (ELI)</a:t>
            </a:r>
          </a:p>
          <a:p>
            <a:pPr defTabSz="914400" fontAlgn="base">
              <a:spcBef>
                <a:spcPct val="0"/>
              </a:spcBef>
              <a:spcAft>
                <a:spcPct val="0"/>
              </a:spcAft>
              <a:buClr>
                <a:srgbClr val="FFCC00"/>
              </a:buClr>
              <a:buFontTx/>
              <a:buChar char="•"/>
              <a:defRPr/>
            </a:pPr>
            <a:r>
              <a:rPr lang="en-US" sz="1200">
                <a:solidFill>
                  <a:srgbClr val="000000"/>
                </a:solidFill>
                <a:latin typeface="Arial" charset="0"/>
                <a:ea typeface="ＭＳ Ｐゴシック" charset="0"/>
                <a:cs typeface="ＭＳ Ｐゴシック" charset="0"/>
              </a:rPr>
              <a:t> International Liner Collider (ILC)</a:t>
            </a:r>
          </a:p>
          <a:p>
            <a:pPr defTabSz="914400" fontAlgn="base">
              <a:spcBef>
                <a:spcPct val="0"/>
              </a:spcBef>
              <a:spcAft>
                <a:spcPct val="0"/>
              </a:spcAft>
              <a:buClr>
                <a:srgbClr val="FFCC00"/>
              </a:buClr>
              <a:buFontTx/>
              <a:buChar char="•"/>
              <a:defRPr/>
            </a:pPr>
            <a:endParaRPr lang="en-US" sz="120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a:solidFill>
                  <a:srgbClr val="0000FF"/>
                </a:solidFill>
                <a:latin typeface="Arial" charset="0"/>
              </a:rPr>
              <a:t>Distributed Data Infrastructure</a:t>
            </a:r>
          </a:p>
        </p:txBody>
      </p:sp>
      <p:sp>
        <p:nvSpPr>
          <p:cNvPr id="30722" name="Rectangle 3"/>
          <p:cNvSpPr>
            <a:spLocks noGrp="1" noChangeArrowheads="1"/>
          </p:cNvSpPr>
          <p:nvPr>
            <p:ph type="body" idx="1"/>
          </p:nvPr>
        </p:nvSpPr>
        <p:spPr>
          <a:xfrm>
            <a:off x="457200" y="1400175"/>
            <a:ext cx="8489950" cy="4535488"/>
          </a:xfrm>
        </p:spPr>
        <p:txBody>
          <a:bodyPr/>
          <a:lstStyle/>
          <a:p>
            <a:r>
              <a:rPr lang="en-US" sz="2400" dirty="0">
                <a:latin typeface="Arial" charset="0"/>
              </a:rPr>
              <a:t>Support the expanding data management needs </a:t>
            </a:r>
          </a:p>
          <a:p>
            <a:pPr lvl="1"/>
            <a:r>
              <a:rPr lang="en-US" sz="2000" dirty="0">
                <a:latin typeface="Arial" charset="0"/>
              </a:rPr>
              <a:t>Of the participating RIs</a:t>
            </a:r>
          </a:p>
          <a:p>
            <a:r>
              <a:rPr lang="en-US" sz="2400" dirty="0" err="1">
                <a:latin typeface="Arial" charset="0"/>
              </a:rPr>
              <a:t>Analyse</a:t>
            </a:r>
            <a:r>
              <a:rPr lang="en-US" sz="2400" dirty="0">
                <a:latin typeface="Arial" charset="0"/>
              </a:rPr>
              <a:t> the existing distributed data infrastructures </a:t>
            </a:r>
          </a:p>
          <a:p>
            <a:pPr lvl="1"/>
            <a:r>
              <a:rPr lang="en-US" sz="2000" dirty="0">
                <a:latin typeface="Arial" charset="0"/>
              </a:rPr>
              <a:t>From the network and technology perspective</a:t>
            </a:r>
          </a:p>
          <a:p>
            <a:pPr lvl="1"/>
            <a:r>
              <a:rPr lang="en-US" sz="2000" dirty="0">
                <a:latin typeface="Arial" charset="0"/>
              </a:rPr>
              <a:t>Reuse if possible depending on previous requirements</a:t>
            </a:r>
          </a:p>
          <a:p>
            <a:r>
              <a:rPr lang="en-US" sz="2400" dirty="0">
                <a:latin typeface="Arial" charset="0"/>
              </a:rPr>
              <a:t>Plan and experiment their evolution</a:t>
            </a:r>
          </a:p>
          <a:p>
            <a:pPr lvl="1"/>
            <a:r>
              <a:rPr lang="en-US" sz="2400" dirty="0">
                <a:latin typeface="Arial" charset="0"/>
              </a:rPr>
              <a:t>Potential use of external providers </a:t>
            </a:r>
          </a:p>
          <a:p>
            <a:pPr lvl="2"/>
            <a:r>
              <a:rPr lang="en-US" sz="2000" dirty="0">
                <a:latin typeface="Arial" charset="0"/>
              </a:rPr>
              <a:t>Understand the related policy issues</a:t>
            </a:r>
          </a:p>
          <a:p>
            <a:r>
              <a:rPr lang="en-US" sz="2400" dirty="0" smtClean="0">
                <a:latin typeface="Arial" charset="0"/>
              </a:rPr>
              <a:t>Investigating </a:t>
            </a:r>
            <a:r>
              <a:rPr lang="en-US" sz="2400" dirty="0">
                <a:latin typeface="Arial" charset="0"/>
              </a:rPr>
              <a:t>methodologies for data distribution and access at participating institute and national </a:t>
            </a:r>
            <a:r>
              <a:rPr lang="en-US" sz="2400" dirty="0" err="1">
                <a:latin typeface="Arial" charset="0"/>
              </a:rPr>
              <a:t>centres</a:t>
            </a:r>
            <a:endParaRPr lang="en-US" sz="2400" dirty="0">
              <a:latin typeface="Arial" charset="0"/>
            </a:endParaRPr>
          </a:p>
          <a:p>
            <a:pPr lvl="1"/>
            <a:r>
              <a:rPr lang="en-US" sz="2000" dirty="0">
                <a:latin typeface="Arial" charset="0"/>
              </a:rPr>
              <a:t>Possibly build on the </a:t>
            </a:r>
            <a:r>
              <a:rPr lang="en-US" sz="2000" dirty="0" err="1">
                <a:latin typeface="Arial" charset="0"/>
              </a:rPr>
              <a:t>optimised</a:t>
            </a:r>
            <a:r>
              <a:rPr lang="en-US" sz="2000" dirty="0">
                <a:latin typeface="Arial" charset="0"/>
              </a:rPr>
              <a:t> LHC technologies (tier/P2P model)</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communities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Media</a:t>
            </a:r>
          </a:p>
          <a:p>
            <a:pPr lvl="1"/>
            <a:r>
              <a:rPr lang="en-GB" dirty="0" smtClean="0"/>
              <a:t>BBC</a:t>
            </a:r>
          </a:p>
          <a:p>
            <a:pPr lvl="2">
              <a:buFontTx/>
              <a:buChar char="-"/>
            </a:pPr>
            <a:r>
              <a:rPr lang="en-GB" dirty="0" smtClean="0"/>
              <a:t>1hr of TV requires ~25GB in final products from 100-200GB during production</a:t>
            </a:r>
          </a:p>
          <a:p>
            <a:pPr lvl="2">
              <a:buFontTx/>
              <a:buChar char="-"/>
            </a:pPr>
            <a:r>
              <a:rPr lang="en-GB" dirty="0" smtClean="0"/>
              <a:t>3 BBC Nations + 12 BBC Regions</a:t>
            </a:r>
          </a:p>
          <a:p>
            <a:pPr lvl="2">
              <a:buFontTx/>
              <a:buChar char="-"/>
            </a:pPr>
            <a:r>
              <a:rPr lang="en-GB" dirty="0"/>
              <a:t>10 </a:t>
            </a:r>
            <a:r>
              <a:rPr lang="en-GB" dirty="0" smtClean="0"/>
              <a:t>channels</a:t>
            </a:r>
          </a:p>
          <a:p>
            <a:pPr lvl="2">
              <a:buFontTx/>
              <a:buChar char="-"/>
            </a:pPr>
            <a:r>
              <a:rPr lang="en-GB" dirty="0" smtClean="0"/>
              <a:t>~3TB/hour moved to within 1s accuracy</a:t>
            </a:r>
          </a:p>
          <a:p>
            <a:pPr lvl="2">
              <a:buFontTx/>
              <a:buChar char="-"/>
            </a:pPr>
            <a:r>
              <a:rPr lang="en-GB" dirty="0" smtClean="0"/>
              <a:t>BBC Worldwide</a:t>
            </a:r>
          </a:p>
          <a:p>
            <a:pPr lvl="2">
              <a:buFontTx/>
              <a:buChar char="-"/>
            </a:pPr>
            <a:r>
              <a:rPr lang="en-GB" dirty="0" err="1" smtClean="0"/>
              <a:t>iPlayer</a:t>
            </a:r>
            <a:r>
              <a:rPr lang="en-GB" dirty="0" smtClean="0"/>
              <a:t> delivery</a:t>
            </a:r>
          </a:p>
          <a:p>
            <a:pPr lvl="3">
              <a:buFontTx/>
              <a:buChar char="-"/>
            </a:pPr>
            <a:r>
              <a:rPr lang="en-GB" dirty="0" smtClean="0"/>
              <a:t>600MB/</a:t>
            </a:r>
            <a:r>
              <a:rPr lang="en-GB" dirty="0" err="1" smtClean="0"/>
              <a:t>hr</a:t>
            </a:r>
            <a:r>
              <a:rPr lang="en-GB" dirty="0" smtClean="0"/>
              <a:t> – standard resolution, ~x3 for HD </a:t>
            </a:r>
          </a:p>
          <a:p>
            <a:pPr lvl="3">
              <a:buFontTx/>
              <a:buChar char="-"/>
            </a:pPr>
            <a:r>
              <a:rPr lang="en-GB" dirty="0" smtClean="0"/>
              <a:t>~159 </a:t>
            </a:r>
            <a:r>
              <a:rPr lang="en-GB" dirty="0"/>
              <a:t>million</a:t>
            </a:r>
            <a:r>
              <a:rPr lang="en-GB" b="1" dirty="0"/>
              <a:t> </a:t>
            </a:r>
            <a:r>
              <a:rPr lang="en-GB" dirty="0" smtClean="0"/>
              <a:t>individual program requests/month</a:t>
            </a:r>
          </a:p>
          <a:p>
            <a:pPr lvl="3">
              <a:buFontTx/>
              <a:buChar char="-"/>
            </a:pPr>
            <a:r>
              <a:rPr lang="en-GB" dirty="0" smtClean="0"/>
              <a:t>~7.2 </a:t>
            </a:r>
            <a:r>
              <a:rPr lang="en-GB" dirty="0"/>
              <a:t>million </a:t>
            </a:r>
            <a:r>
              <a:rPr lang="en-GB" dirty="0" smtClean="0"/>
              <a:t>users/week</a:t>
            </a:r>
          </a:p>
          <a:p>
            <a:pPr lvl="2">
              <a:buFontTx/>
              <a:buChar char="-"/>
            </a:pPr>
            <a:r>
              <a:rPr lang="en-GB" dirty="0" smtClean="0"/>
              <a:t>BBC ‘</a:t>
            </a:r>
            <a:r>
              <a:rPr lang="en-GB" dirty="0" err="1" smtClean="0"/>
              <a:t>GridCast</a:t>
            </a:r>
            <a:r>
              <a:rPr lang="en-GB" dirty="0" smtClean="0"/>
              <a:t>’ R&amp;D project investigated a fully distributed BBC Management and Data system in collaboration with academic partners</a:t>
            </a:r>
          </a:p>
        </p:txBody>
      </p:sp>
    </p:spTree>
    <p:extLst>
      <p:ext uri="{BB962C8B-B14F-4D97-AF65-F5344CB8AC3E}">
        <p14:creationId xmlns:p14="http://schemas.microsoft.com/office/powerpoint/2010/main" val="12332855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77202" y="2819400"/>
            <a:ext cx="8157198" cy="1500187"/>
          </a:xfrm>
        </p:spPr>
        <p:txBody>
          <a:bodyPr/>
          <a:lstStyle/>
          <a:p>
            <a:pPr>
              <a:lnSpc>
                <a:spcPct val="100000"/>
              </a:lnSpc>
            </a:pPr>
            <a:r>
              <a:rPr lang="en-GB" dirty="0" smtClean="0"/>
              <a:t>Technological Developments</a:t>
            </a:r>
            <a:endParaRPr lang="en-GB" dirty="0"/>
          </a:p>
        </p:txBody>
      </p:sp>
    </p:spTree>
    <p:extLst>
      <p:ext uri="{BB962C8B-B14F-4D97-AF65-F5344CB8AC3E}">
        <p14:creationId xmlns:p14="http://schemas.microsoft.com/office/powerpoint/2010/main" val="392506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Technological Change and progress – </a:t>
            </a:r>
            <a:r>
              <a:rPr lang="en-GB" dirty="0" err="1" smtClean="0"/>
              <a:t>Kryders</a:t>
            </a:r>
            <a:r>
              <a:rPr lang="en-GB" dirty="0" smtClean="0"/>
              <a:t> Law</a:t>
            </a:r>
            <a:endParaRPr lang="en-GB" dirty="0"/>
          </a:p>
        </p:txBody>
      </p:sp>
      <p:pic>
        <p:nvPicPr>
          <p:cNvPr id="7" name="Picture 6"/>
          <p:cNvPicPr>
            <a:picLocks noChangeAspect="1"/>
          </p:cNvPicPr>
          <p:nvPr/>
        </p:nvPicPr>
        <p:blipFill>
          <a:blip r:embed="rId3"/>
          <a:stretch>
            <a:fillRect/>
          </a:stretch>
        </p:blipFill>
        <p:spPr>
          <a:xfrm>
            <a:off x="1638300" y="1270000"/>
            <a:ext cx="5867400" cy="4305300"/>
          </a:xfrm>
          <a:prstGeom prst="rect">
            <a:avLst/>
          </a:prstGeom>
        </p:spPr>
      </p:pic>
    </p:spTree>
    <p:extLst>
      <p:ext uri="{BB962C8B-B14F-4D97-AF65-F5344CB8AC3E}">
        <p14:creationId xmlns:p14="http://schemas.microsoft.com/office/powerpoint/2010/main" val="29109409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Global </a:t>
            </a:r>
            <a:r>
              <a:rPr lang="en-GB" dirty="0" smtClean="0"/>
              <a:t>Research Network </a:t>
            </a:r>
            <a:r>
              <a:rPr lang="en-GB" dirty="0" smtClean="0"/>
              <a:t>Connectivity</a:t>
            </a:r>
            <a:endParaRPr lang="en-GB" dirty="0"/>
          </a:p>
        </p:txBody>
      </p:sp>
      <p:pic>
        <p:nvPicPr>
          <p:cNvPr id="3" name="Picture 2"/>
          <p:cNvPicPr>
            <a:picLocks noChangeAspect="1"/>
          </p:cNvPicPr>
          <p:nvPr/>
        </p:nvPicPr>
        <p:blipFill rotWithShape="1">
          <a:blip r:embed="rId3"/>
          <a:srcRect t="11141"/>
          <a:stretch/>
        </p:blipFill>
        <p:spPr>
          <a:xfrm>
            <a:off x="73278" y="1179325"/>
            <a:ext cx="8973026" cy="5654253"/>
          </a:xfrm>
          <a:prstGeom prst="rect">
            <a:avLst/>
          </a:prstGeom>
        </p:spPr>
      </p:pic>
    </p:spTree>
    <p:extLst>
      <p:ext uri="{BB962C8B-B14F-4D97-AF65-F5344CB8AC3E}">
        <p14:creationId xmlns:p14="http://schemas.microsoft.com/office/powerpoint/2010/main" val="16424705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Data Usage</a:t>
            </a:r>
            <a:endParaRPr lang="en-GB" dirty="0"/>
          </a:p>
        </p:txBody>
      </p:sp>
    </p:spTree>
    <p:extLst>
      <p:ext uri="{BB962C8B-B14F-4D97-AF65-F5344CB8AC3E}">
        <p14:creationId xmlns:p14="http://schemas.microsoft.com/office/powerpoint/2010/main" val="40508175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6101" y="146057"/>
            <a:ext cx="8207375" cy="685800"/>
          </a:xfrm>
        </p:spPr>
        <p:txBody>
          <a:bodyPr/>
          <a:lstStyle/>
          <a:p>
            <a:r>
              <a:rPr lang="en-GB" dirty="0" smtClean="0"/>
              <a:t>Current Usage Models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70033205"/>
              </p:ext>
            </p:extLst>
          </p:nvPr>
        </p:nvGraphicFramePr>
        <p:xfrm>
          <a:off x="318352" y="2656972"/>
          <a:ext cx="8694365" cy="193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9" name="Group 48"/>
          <p:cNvGrpSpPr/>
          <p:nvPr/>
        </p:nvGrpSpPr>
        <p:grpSpPr>
          <a:xfrm>
            <a:off x="313419" y="990600"/>
            <a:ext cx="5269188" cy="2073860"/>
            <a:chOff x="313419" y="990600"/>
            <a:chExt cx="5269188" cy="2073860"/>
          </a:xfrm>
        </p:grpSpPr>
        <p:grpSp>
          <p:nvGrpSpPr>
            <p:cNvPr id="25" name="Group 24"/>
            <p:cNvGrpSpPr/>
            <p:nvPr/>
          </p:nvGrpSpPr>
          <p:grpSpPr>
            <a:xfrm>
              <a:off x="330564" y="990600"/>
              <a:ext cx="1670523" cy="1002314"/>
              <a:chOff x="3820" y="468422"/>
              <a:chExt cx="1670523" cy="1002314"/>
            </a:xfrm>
          </p:grpSpPr>
          <p:sp>
            <p:nvSpPr>
              <p:cNvPr id="26" name="Rounded Rectangle 25"/>
              <p:cNvSpPr/>
              <p:nvPr/>
            </p:nvSpPr>
            <p:spPr>
              <a:xfrm>
                <a:off x="3820"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Rounded Rectangle 4"/>
              <p:cNvSpPr/>
              <p:nvPr/>
            </p:nvSpPr>
            <p:spPr>
              <a:xfrm>
                <a:off x="33177"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Instrument</a:t>
                </a:r>
                <a:endParaRPr lang="en-GB" sz="2200" kern="1200" dirty="0"/>
              </a:p>
            </p:txBody>
          </p:sp>
        </p:grpSp>
        <p:grpSp>
          <p:nvGrpSpPr>
            <p:cNvPr id="28" name="Group 27"/>
            <p:cNvGrpSpPr/>
            <p:nvPr/>
          </p:nvGrpSpPr>
          <p:grpSpPr>
            <a:xfrm>
              <a:off x="2184487" y="1322979"/>
              <a:ext cx="354151" cy="414289"/>
              <a:chOff x="1841396" y="762435"/>
              <a:chExt cx="354151" cy="414289"/>
            </a:xfrm>
          </p:grpSpPr>
          <p:sp>
            <p:nvSpPr>
              <p:cNvPr id="29" name="Right Arrow 28"/>
              <p:cNvSpPr/>
              <p:nvPr/>
            </p:nvSpPr>
            <p:spPr>
              <a:xfrm>
                <a:off x="1841396" y="762435"/>
                <a:ext cx="354151" cy="41428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0" name="Right Arrow 4"/>
              <p:cNvSpPr/>
              <p:nvPr/>
            </p:nvSpPr>
            <p:spPr>
              <a:xfrm>
                <a:off x="1841396" y="845293"/>
                <a:ext cx="247906" cy="248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p:txBody>
          </p:sp>
        </p:grpSp>
        <p:grpSp>
          <p:nvGrpSpPr>
            <p:cNvPr id="31" name="Group 30"/>
            <p:cNvGrpSpPr/>
            <p:nvPr/>
          </p:nvGrpSpPr>
          <p:grpSpPr>
            <a:xfrm>
              <a:off x="2674263" y="990600"/>
              <a:ext cx="1670523" cy="1002314"/>
              <a:chOff x="2342554" y="468422"/>
              <a:chExt cx="1670523" cy="1002314"/>
            </a:xfrm>
          </p:grpSpPr>
          <p:sp>
            <p:nvSpPr>
              <p:cNvPr id="32" name="Rounded Rectangle 31"/>
              <p:cNvSpPr/>
              <p:nvPr/>
            </p:nvSpPr>
            <p:spPr>
              <a:xfrm>
                <a:off x="2342554"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3" name="Rounded Rectangle 4"/>
              <p:cNvSpPr/>
              <p:nvPr/>
            </p:nvSpPr>
            <p:spPr>
              <a:xfrm>
                <a:off x="2371911"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Product Generation</a:t>
                </a:r>
                <a:endParaRPr lang="en-GB" sz="2200" kern="1200" dirty="0"/>
              </a:p>
            </p:txBody>
          </p:sp>
        </p:grpSp>
        <p:grpSp>
          <p:nvGrpSpPr>
            <p:cNvPr id="34" name="Group 33"/>
            <p:cNvGrpSpPr/>
            <p:nvPr/>
          </p:nvGrpSpPr>
          <p:grpSpPr>
            <a:xfrm>
              <a:off x="2181794" y="2354570"/>
              <a:ext cx="354151" cy="414289"/>
              <a:chOff x="1841396" y="762435"/>
              <a:chExt cx="354151" cy="414289"/>
            </a:xfrm>
          </p:grpSpPr>
          <p:sp>
            <p:nvSpPr>
              <p:cNvPr id="35" name="Right Arrow 34"/>
              <p:cNvSpPr/>
              <p:nvPr/>
            </p:nvSpPr>
            <p:spPr>
              <a:xfrm>
                <a:off x="1841396" y="762435"/>
                <a:ext cx="354151" cy="41428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6" name="Right Arrow 4"/>
              <p:cNvSpPr/>
              <p:nvPr/>
            </p:nvSpPr>
            <p:spPr>
              <a:xfrm>
                <a:off x="1841396" y="845293"/>
                <a:ext cx="247906" cy="248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p:txBody>
          </p:sp>
        </p:grpSp>
        <p:grpSp>
          <p:nvGrpSpPr>
            <p:cNvPr id="37" name="Group 36"/>
            <p:cNvGrpSpPr/>
            <p:nvPr/>
          </p:nvGrpSpPr>
          <p:grpSpPr>
            <a:xfrm>
              <a:off x="313419" y="2059837"/>
              <a:ext cx="1670523" cy="1002314"/>
              <a:chOff x="3820" y="468422"/>
              <a:chExt cx="1670523" cy="1002314"/>
            </a:xfrm>
          </p:grpSpPr>
          <p:sp>
            <p:nvSpPr>
              <p:cNvPr id="38" name="Rounded Rectangle 37"/>
              <p:cNvSpPr/>
              <p:nvPr/>
            </p:nvSpPr>
            <p:spPr>
              <a:xfrm>
                <a:off x="3820"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9" name="Rounded Rectangle 4"/>
              <p:cNvSpPr/>
              <p:nvPr/>
            </p:nvSpPr>
            <p:spPr>
              <a:xfrm>
                <a:off x="33177"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Instrument</a:t>
                </a:r>
                <a:endParaRPr lang="en-GB" sz="2200" kern="1200" dirty="0"/>
              </a:p>
            </p:txBody>
          </p:sp>
        </p:grpSp>
        <p:grpSp>
          <p:nvGrpSpPr>
            <p:cNvPr id="40" name="Group 39"/>
            <p:cNvGrpSpPr/>
            <p:nvPr/>
          </p:nvGrpSpPr>
          <p:grpSpPr>
            <a:xfrm>
              <a:off x="2681542" y="2059837"/>
              <a:ext cx="1670523" cy="1002314"/>
              <a:chOff x="2342554" y="468422"/>
              <a:chExt cx="1670523" cy="1002314"/>
            </a:xfrm>
          </p:grpSpPr>
          <p:sp>
            <p:nvSpPr>
              <p:cNvPr id="41" name="Rounded Rectangle 40"/>
              <p:cNvSpPr/>
              <p:nvPr/>
            </p:nvSpPr>
            <p:spPr>
              <a:xfrm>
                <a:off x="2342554"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2" name="Rounded Rectangle 4"/>
              <p:cNvSpPr/>
              <p:nvPr/>
            </p:nvSpPr>
            <p:spPr>
              <a:xfrm>
                <a:off x="2371911"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Product Generation</a:t>
                </a:r>
                <a:endParaRPr lang="en-GB" sz="2200" kern="1200" dirty="0"/>
              </a:p>
            </p:txBody>
          </p:sp>
        </p:grpSp>
        <p:sp>
          <p:nvSpPr>
            <p:cNvPr id="43" name="Bent Arrow 42"/>
            <p:cNvSpPr/>
            <p:nvPr/>
          </p:nvSpPr>
          <p:spPr bwMode="auto">
            <a:xfrm rot="5400000">
              <a:off x="4717572" y="2199424"/>
              <a:ext cx="615622" cy="1114449"/>
            </a:xfrm>
            <a:prstGeom prst="bentArrow">
              <a:avLst>
                <a:gd name="adj1" fmla="val 40868"/>
                <a:gd name="adj2" fmla="val 25000"/>
                <a:gd name="adj3" fmla="val 25000"/>
                <a:gd name="adj4" fmla="val 43750"/>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44" name="Bent Arrow 43"/>
            <p:cNvSpPr/>
            <p:nvPr/>
          </p:nvSpPr>
          <p:spPr bwMode="auto">
            <a:xfrm rot="5400000">
              <a:off x="4509586" y="1364409"/>
              <a:ext cx="1031592" cy="1114449"/>
            </a:xfrm>
            <a:prstGeom prst="bentArrow">
              <a:avLst>
                <a:gd name="adj1" fmla="val 26664"/>
                <a:gd name="adj2" fmla="val 16713"/>
                <a:gd name="adj3" fmla="val 20265"/>
                <a:gd name="adj4" fmla="val 43750"/>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grpSp>
      <p:grpSp>
        <p:nvGrpSpPr>
          <p:cNvPr id="50" name="Group 49"/>
          <p:cNvGrpSpPr/>
          <p:nvPr/>
        </p:nvGrpSpPr>
        <p:grpSpPr>
          <a:xfrm>
            <a:off x="301207" y="4178501"/>
            <a:ext cx="5281399" cy="2095633"/>
            <a:chOff x="301207" y="4178501"/>
            <a:chExt cx="5281399" cy="2095633"/>
          </a:xfrm>
        </p:grpSpPr>
        <p:grpSp>
          <p:nvGrpSpPr>
            <p:cNvPr id="7" name="Group 6"/>
            <p:cNvGrpSpPr/>
            <p:nvPr/>
          </p:nvGrpSpPr>
          <p:grpSpPr>
            <a:xfrm>
              <a:off x="318352" y="4202583"/>
              <a:ext cx="1670523" cy="1002314"/>
              <a:chOff x="3820" y="468422"/>
              <a:chExt cx="1670523" cy="1002314"/>
            </a:xfrm>
          </p:grpSpPr>
          <p:sp>
            <p:nvSpPr>
              <p:cNvPr id="8" name="Rounded Rectangle 7"/>
              <p:cNvSpPr/>
              <p:nvPr/>
            </p:nvSpPr>
            <p:spPr>
              <a:xfrm>
                <a:off x="3820"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Rounded Rectangle 4"/>
              <p:cNvSpPr/>
              <p:nvPr/>
            </p:nvSpPr>
            <p:spPr>
              <a:xfrm>
                <a:off x="33177"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Instrument</a:t>
                </a:r>
                <a:endParaRPr lang="en-GB" sz="2200" kern="1200" dirty="0"/>
              </a:p>
            </p:txBody>
          </p:sp>
        </p:grpSp>
        <p:grpSp>
          <p:nvGrpSpPr>
            <p:cNvPr id="10" name="Group 9"/>
            <p:cNvGrpSpPr/>
            <p:nvPr/>
          </p:nvGrpSpPr>
          <p:grpSpPr>
            <a:xfrm>
              <a:off x="2172275" y="4534962"/>
              <a:ext cx="354151" cy="414289"/>
              <a:chOff x="1841396" y="762435"/>
              <a:chExt cx="354151" cy="414289"/>
            </a:xfrm>
          </p:grpSpPr>
          <p:sp>
            <p:nvSpPr>
              <p:cNvPr id="11" name="Right Arrow 10"/>
              <p:cNvSpPr/>
              <p:nvPr/>
            </p:nvSpPr>
            <p:spPr>
              <a:xfrm>
                <a:off x="1841396" y="762435"/>
                <a:ext cx="354151" cy="41428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2" name="Right Arrow 4"/>
              <p:cNvSpPr/>
              <p:nvPr/>
            </p:nvSpPr>
            <p:spPr>
              <a:xfrm>
                <a:off x="1841396" y="845293"/>
                <a:ext cx="247906" cy="248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p:txBody>
          </p:sp>
        </p:grpSp>
        <p:grpSp>
          <p:nvGrpSpPr>
            <p:cNvPr id="13" name="Group 12"/>
            <p:cNvGrpSpPr/>
            <p:nvPr/>
          </p:nvGrpSpPr>
          <p:grpSpPr>
            <a:xfrm>
              <a:off x="2662051" y="4202583"/>
              <a:ext cx="1670523" cy="1002314"/>
              <a:chOff x="2342554" y="468422"/>
              <a:chExt cx="1670523" cy="1002314"/>
            </a:xfrm>
          </p:grpSpPr>
          <p:sp>
            <p:nvSpPr>
              <p:cNvPr id="14" name="Rounded Rectangle 13"/>
              <p:cNvSpPr/>
              <p:nvPr/>
            </p:nvSpPr>
            <p:spPr>
              <a:xfrm>
                <a:off x="2342554"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Rounded Rectangle 4"/>
              <p:cNvSpPr/>
              <p:nvPr/>
            </p:nvSpPr>
            <p:spPr>
              <a:xfrm>
                <a:off x="2371911"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Product Generation</a:t>
                </a:r>
                <a:endParaRPr lang="en-GB" sz="2200" kern="1200" dirty="0"/>
              </a:p>
            </p:txBody>
          </p:sp>
        </p:grpSp>
        <p:grpSp>
          <p:nvGrpSpPr>
            <p:cNvPr id="16" name="Group 15"/>
            <p:cNvGrpSpPr/>
            <p:nvPr/>
          </p:nvGrpSpPr>
          <p:grpSpPr>
            <a:xfrm>
              <a:off x="2169582" y="5566553"/>
              <a:ext cx="354151" cy="414289"/>
              <a:chOff x="1841396" y="762435"/>
              <a:chExt cx="354151" cy="414289"/>
            </a:xfrm>
          </p:grpSpPr>
          <p:sp>
            <p:nvSpPr>
              <p:cNvPr id="17" name="Right Arrow 16"/>
              <p:cNvSpPr/>
              <p:nvPr/>
            </p:nvSpPr>
            <p:spPr>
              <a:xfrm>
                <a:off x="1841396" y="762435"/>
                <a:ext cx="354151" cy="41428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8" name="Right Arrow 4"/>
              <p:cNvSpPr/>
              <p:nvPr/>
            </p:nvSpPr>
            <p:spPr>
              <a:xfrm>
                <a:off x="1841396" y="845293"/>
                <a:ext cx="247906" cy="248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p:txBody>
          </p:sp>
        </p:grpSp>
        <p:grpSp>
          <p:nvGrpSpPr>
            <p:cNvPr id="19" name="Group 18"/>
            <p:cNvGrpSpPr/>
            <p:nvPr/>
          </p:nvGrpSpPr>
          <p:grpSpPr>
            <a:xfrm>
              <a:off x="301207" y="5271820"/>
              <a:ext cx="1670523" cy="1002314"/>
              <a:chOff x="3820" y="468422"/>
              <a:chExt cx="1670523" cy="1002314"/>
            </a:xfrm>
          </p:grpSpPr>
          <p:sp>
            <p:nvSpPr>
              <p:cNvPr id="20" name="Rounded Rectangle 19"/>
              <p:cNvSpPr/>
              <p:nvPr/>
            </p:nvSpPr>
            <p:spPr>
              <a:xfrm>
                <a:off x="3820"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Rounded Rectangle 4"/>
              <p:cNvSpPr/>
              <p:nvPr/>
            </p:nvSpPr>
            <p:spPr>
              <a:xfrm>
                <a:off x="33177"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Instrument</a:t>
                </a:r>
                <a:endParaRPr lang="en-GB" sz="2200" kern="1200" dirty="0"/>
              </a:p>
            </p:txBody>
          </p:sp>
        </p:grpSp>
        <p:grpSp>
          <p:nvGrpSpPr>
            <p:cNvPr id="22" name="Group 21"/>
            <p:cNvGrpSpPr/>
            <p:nvPr/>
          </p:nvGrpSpPr>
          <p:grpSpPr>
            <a:xfrm>
              <a:off x="2669330" y="5271820"/>
              <a:ext cx="1670523" cy="1002314"/>
              <a:chOff x="2342554" y="468422"/>
              <a:chExt cx="1670523" cy="1002314"/>
            </a:xfrm>
          </p:grpSpPr>
          <p:sp>
            <p:nvSpPr>
              <p:cNvPr id="23" name="Rounded Rectangle 22"/>
              <p:cNvSpPr/>
              <p:nvPr/>
            </p:nvSpPr>
            <p:spPr>
              <a:xfrm>
                <a:off x="2342554" y="468422"/>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ounded Rectangle 4"/>
              <p:cNvSpPr/>
              <p:nvPr/>
            </p:nvSpPr>
            <p:spPr>
              <a:xfrm>
                <a:off x="2371911" y="497779"/>
                <a:ext cx="1611809" cy="94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Product Generation</a:t>
                </a:r>
                <a:endParaRPr lang="en-GB" sz="2200" kern="1200" dirty="0"/>
              </a:p>
            </p:txBody>
          </p:sp>
        </p:grpSp>
        <p:sp>
          <p:nvSpPr>
            <p:cNvPr id="47" name="Bent Arrow 46"/>
            <p:cNvSpPr/>
            <p:nvPr/>
          </p:nvSpPr>
          <p:spPr bwMode="auto">
            <a:xfrm rot="5400000" flipH="1">
              <a:off x="4466105" y="4864341"/>
              <a:ext cx="1118553" cy="1114449"/>
            </a:xfrm>
            <a:prstGeom prst="bentArrow">
              <a:avLst>
                <a:gd name="adj1" fmla="val 26664"/>
                <a:gd name="adj2" fmla="val 16713"/>
                <a:gd name="adj3" fmla="val 20265"/>
                <a:gd name="adj4" fmla="val 43750"/>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48" name="Bent Arrow 47"/>
            <p:cNvSpPr/>
            <p:nvPr/>
          </p:nvSpPr>
          <p:spPr bwMode="auto">
            <a:xfrm rot="5400000" flipH="1">
              <a:off x="4705551" y="3928893"/>
              <a:ext cx="615234" cy="1114449"/>
            </a:xfrm>
            <a:prstGeom prst="bentArrow">
              <a:avLst>
                <a:gd name="adj1" fmla="val 40868"/>
                <a:gd name="adj2" fmla="val 25000"/>
                <a:gd name="adj3" fmla="val 25000"/>
                <a:gd name="adj4" fmla="val 43750"/>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grpSp>
      <p:sp>
        <p:nvSpPr>
          <p:cNvPr id="51" name="Title 2"/>
          <p:cNvSpPr txBox="1">
            <a:spLocks/>
          </p:cNvSpPr>
          <p:nvPr/>
        </p:nvSpPr>
        <p:spPr bwMode="auto">
          <a:xfrm>
            <a:off x="566009" y="151925"/>
            <a:ext cx="8207375" cy="685800"/>
          </a:xfrm>
          <a:prstGeom prst="rect">
            <a:avLst/>
          </a:prstGeom>
          <a:noFill/>
          <a:ln w="9525">
            <a:noFill/>
            <a:miter lim="800000"/>
            <a:headEnd/>
            <a:tailEnd/>
          </a:ln>
          <a:effectLst/>
        </p:spPr>
        <p:txBody>
          <a:bodyPr vert="horz" wrap="square" lIns="36000" tIns="45720" rIns="36000" bIns="45720" numCol="1" anchor="b" anchorCtr="0" compatLnSpc="1">
            <a:prstTxWarp prst="textNoShape">
              <a:avLst/>
            </a:prstTxWarp>
          </a:bodyPr>
          <a:lstStyle>
            <a:lvl1pPr algn="l" rtl="0" eaLnBrk="1" fontAlgn="base" hangingPunct="1">
              <a:lnSpc>
                <a:spcPts val="2000"/>
              </a:lnSpc>
              <a:spcBef>
                <a:spcPts val="400"/>
              </a:spcBef>
              <a:spcAft>
                <a:spcPct val="0"/>
              </a:spcAft>
              <a:defRPr sz="2000">
                <a:solidFill>
                  <a:schemeClr val="tx2"/>
                </a:solidFill>
                <a:latin typeface="Arie"/>
                <a:ea typeface="+mj-ea"/>
                <a:cs typeface="Arie"/>
              </a:defRPr>
            </a:lvl1pPr>
            <a:lvl2pPr algn="l" rtl="0" eaLnBrk="1" fontAlgn="base" hangingPunct="1">
              <a:lnSpc>
                <a:spcPts val="2000"/>
              </a:lnSpc>
              <a:spcBef>
                <a:spcPts val="400"/>
              </a:spcBef>
              <a:spcAft>
                <a:spcPct val="0"/>
              </a:spcAft>
              <a:defRPr sz="2000">
                <a:solidFill>
                  <a:schemeClr val="tx2"/>
                </a:solidFill>
                <a:latin typeface="Georgia" charset="0"/>
              </a:defRPr>
            </a:lvl2pPr>
            <a:lvl3pPr algn="l" rtl="0" eaLnBrk="1" fontAlgn="base" hangingPunct="1">
              <a:lnSpc>
                <a:spcPts val="2000"/>
              </a:lnSpc>
              <a:spcBef>
                <a:spcPts val="400"/>
              </a:spcBef>
              <a:spcAft>
                <a:spcPct val="0"/>
              </a:spcAft>
              <a:defRPr sz="2000">
                <a:solidFill>
                  <a:schemeClr val="tx2"/>
                </a:solidFill>
                <a:latin typeface="Georgia" charset="0"/>
              </a:defRPr>
            </a:lvl3pPr>
            <a:lvl4pPr algn="l" rtl="0" eaLnBrk="1" fontAlgn="base" hangingPunct="1">
              <a:lnSpc>
                <a:spcPts val="2000"/>
              </a:lnSpc>
              <a:spcBef>
                <a:spcPts val="400"/>
              </a:spcBef>
              <a:spcAft>
                <a:spcPct val="0"/>
              </a:spcAft>
              <a:defRPr sz="2000">
                <a:solidFill>
                  <a:schemeClr val="tx2"/>
                </a:solidFill>
                <a:latin typeface="Georgia" charset="0"/>
              </a:defRPr>
            </a:lvl4pPr>
            <a:lvl5pPr algn="l" rtl="0" eaLnBrk="1" fontAlgn="base" hangingPunct="1">
              <a:lnSpc>
                <a:spcPts val="2000"/>
              </a:lnSpc>
              <a:spcBef>
                <a:spcPts val="400"/>
              </a:spcBef>
              <a:spcAft>
                <a:spcPct val="0"/>
              </a:spcAft>
              <a:defRPr sz="2000">
                <a:solidFill>
                  <a:schemeClr val="tx2"/>
                </a:solidFill>
                <a:latin typeface="Georgia" charset="0"/>
              </a:defRPr>
            </a:lvl5pPr>
            <a:lvl6pPr marL="457200" algn="l" rtl="0" eaLnBrk="1" fontAlgn="base" hangingPunct="1">
              <a:lnSpc>
                <a:spcPts val="2000"/>
              </a:lnSpc>
              <a:spcBef>
                <a:spcPts val="400"/>
              </a:spcBef>
              <a:spcAft>
                <a:spcPct val="0"/>
              </a:spcAft>
              <a:defRPr sz="2000">
                <a:solidFill>
                  <a:schemeClr val="tx2"/>
                </a:solidFill>
                <a:latin typeface="Georgia" charset="0"/>
              </a:defRPr>
            </a:lvl6pPr>
            <a:lvl7pPr marL="914400" algn="l" rtl="0" eaLnBrk="1" fontAlgn="base" hangingPunct="1">
              <a:lnSpc>
                <a:spcPts val="2000"/>
              </a:lnSpc>
              <a:spcBef>
                <a:spcPts val="400"/>
              </a:spcBef>
              <a:spcAft>
                <a:spcPct val="0"/>
              </a:spcAft>
              <a:defRPr sz="2000">
                <a:solidFill>
                  <a:schemeClr val="tx2"/>
                </a:solidFill>
                <a:latin typeface="Georgia" charset="0"/>
              </a:defRPr>
            </a:lvl7pPr>
            <a:lvl8pPr marL="1371600" algn="l" rtl="0" eaLnBrk="1" fontAlgn="base" hangingPunct="1">
              <a:lnSpc>
                <a:spcPts val="2000"/>
              </a:lnSpc>
              <a:spcBef>
                <a:spcPts val="400"/>
              </a:spcBef>
              <a:spcAft>
                <a:spcPct val="0"/>
              </a:spcAft>
              <a:defRPr sz="2000">
                <a:solidFill>
                  <a:schemeClr val="tx2"/>
                </a:solidFill>
                <a:latin typeface="Georgia" charset="0"/>
              </a:defRPr>
            </a:lvl8pPr>
            <a:lvl9pPr marL="1828800" algn="l" rtl="0" eaLnBrk="1" fontAlgn="base" hangingPunct="1">
              <a:lnSpc>
                <a:spcPts val="2000"/>
              </a:lnSpc>
              <a:spcBef>
                <a:spcPts val="400"/>
              </a:spcBef>
              <a:spcAft>
                <a:spcPct val="0"/>
              </a:spcAft>
              <a:defRPr sz="2000">
                <a:solidFill>
                  <a:schemeClr val="tx2"/>
                </a:solidFill>
                <a:latin typeface="Georgia" charset="0"/>
              </a:defRPr>
            </a:lvl9pPr>
          </a:lstStyle>
          <a:p>
            <a:r>
              <a:rPr lang="en-GB" dirty="0" smtClean="0"/>
              <a:t>Future Usage Models</a:t>
            </a:r>
            <a:endParaRPr lang="en-GB" dirty="0"/>
          </a:p>
        </p:txBody>
      </p:sp>
      <p:sp>
        <p:nvSpPr>
          <p:cNvPr id="53" name="Rounded Rectangle 52"/>
          <p:cNvSpPr/>
          <p:nvPr/>
        </p:nvSpPr>
        <p:spPr>
          <a:xfrm>
            <a:off x="5000461" y="3151764"/>
            <a:ext cx="1670523" cy="1002314"/>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nchorCtr="0"/>
          <a:lstStyle/>
          <a:p>
            <a:pPr algn="ctr"/>
            <a:r>
              <a:rPr lang="en-GB" sz="2200" dirty="0" smtClean="0"/>
              <a:t>Archives</a:t>
            </a:r>
            <a:endParaRPr lang="en-GB" sz="2200" dirty="0"/>
          </a:p>
        </p:txBody>
      </p:sp>
    </p:spTree>
    <p:extLst>
      <p:ext uri="{BB962C8B-B14F-4D97-AF65-F5344CB8AC3E}">
        <p14:creationId xmlns:p14="http://schemas.microsoft.com/office/powerpoint/2010/main" val="2428924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Archives not an Archive</a:t>
            </a:r>
            <a:endParaRPr lang="en-GB" dirty="0"/>
          </a:p>
        </p:txBody>
      </p:sp>
      <p:sp>
        <p:nvSpPr>
          <p:cNvPr id="3" name="Content Placeholder 2"/>
          <p:cNvSpPr>
            <a:spLocks noGrp="1"/>
          </p:cNvSpPr>
          <p:nvPr>
            <p:ph idx="1"/>
          </p:nvPr>
        </p:nvSpPr>
        <p:spPr/>
        <p:txBody>
          <a:bodyPr/>
          <a:lstStyle/>
          <a:p>
            <a:r>
              <a:rPr lang="en-GB" dirty="0" smtClean="0"/>
              <a:t>Historic set of activities around Virtual Observatories</a:t>
            </a:r>
          </a:p>
          <a:p>
            <a:endParaRPr lang="en-GB" dirty="0" smtClean="0"/>
          </a:p>
          <a:p>
            <a:r>
              <a:rPr lang="en-GB" dirty="0" smtClean="0"/>
              <a:t>Proven technologies for federation of archives in LHC Experiments with millions of objects stored and replicated</a:t>
            </a:r>
          </a:p>
          <a:p>
            <a:endParaRPr lang="en-GB" dirty="0"/>
          </a:p>
          <a:p>
            <a:r>
              <a:rPr lang="en-GB" dirty="0" smtClean="0"/>
              <a:t>Multiple archives will mean that we have to move the data, next generation network capacity will make this possible, driven by consumer market requirements not research communities</a:t>
            </a:r>
          </a:p>
          <a:p>
            <a:endParaRPr lang="en-GB" dirty="0"/>
          </a:p>
          <a:p>
            <a:r>
              <a:rPr lang="en-GB" dirty="0" smtClean="0"/>
              <a:t>Leverage other communities investments rather than paying for all services yourself</a:t>
            </a:r>
            <a:endParaRPr lang="en-GB" dirty="0"/>
          </a:p>
        </p:txBody>
      </p:sp>
    </p:spTree>
    <p:extLst>
      <p:ext uri="{BB962C8B-B14F-4D97-AF65-F5344CB8AC3E}">
        <p14:creationId xmlns:p14="http://schemas.microsoft.com/office/powerpoint/2010/main" val="39917637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lstStyle/>
          <a:p>
            <a:r>
              <a:rPr lang="en-GB" dirty="0" smtClean="0"/>
              <a:t>The problem…</a:t>
            </a:r>
          </a:p>
          <a:p>
            <a:r>
              <a:rPr lang="en-GB" dirty="0" smtClean="0"/>
              <a:t>Other communities</a:t>
            </a:r>
            <a:endParaRPr lang="en-GB" dirty="0" smtClean="0"/>
          </a:p>
          <a:p>
            <a:r>
              <a:rPr lang="en-GB" dirty="0" smtClean="0"/>
              <a:t>The pace of technological change</a:t>
            </a:r>
          </a:p>
          <a:p>
            <a:r>
              <a:rPr lang="en-GB" dirty="0" smtClean="0"/>
              <a:t>Using the data</a:t>
            </a:r>
            <a:endParaRPr lang="en-GB" dirty="0" smtClean="0"/>
          </a:p>
          <a:p>
            <a:endParaRPr lang="en-GB" dirty="0"/>
          </a:p>
        </p:txBody>
      </p:sp>
    </p:spTree>
    <p:extLst>
      <p:ext uri="{BB962C8B-B14F-4D97-AF65-F5344CB8AC3E}">
        <p14:creationId xmlns:p14="http://schemas.microsoft.com/office/powerpoint/2010/main" val="26561851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Requires</a:t>
            </a:r>
            <a:endParaRPr lang="en-GB" dirty="0"/>
          </a:p>
        </p:txBody>
      </p:sp>
      <p:sp>
        <p:nvSpPr>
          <p:cNvPr id="3" name="Content Placeholder 2"/>
          <p:cNvSpPr>
            <a:spLocks noGrp="1"/>
          </p:cNvSpPr>
          <p:nvPr>
            <p:ph idx="1"/>
          </p:nvPr>
        </p:nvSpPr>
        <p:spPr/>
        <p:txBody>
          <a:bodyPr/>
          <a:lstStyle/>
          <a:p>
            <a:r>
              <a:rPr lang="en-GB" dirty="0" smtClean="0"/>
              <a:t>Standards</a:t>
            </a:r>
          </a:p>
          <a:p>
            <a:pPr lvl="1"/>
            <a:r>
              <a:rPr lang="en-GB" dirty="0" smtClean="0"/>
              <a:t>if not data products certainly their metadata to enable reuse</a:t>
            </a:r>
          </a:p>
          <a:p>
            <a:pPr lvl="1"/>
            <a:r>
              <a:rPr lang="en-GB" dirty="0" smtClean="0"/>
              <a:t>Must support work of the IVOA</a:t>
            </a:r>
          </a:p>
          <a:p>
            <a:pPr marL="360363" lvl="1" indent="0">
              <a:buNone/>
            </a:pPr>
            <a:endParaRPr lang="en-GB" dirty="0"/>
          </a:p>
          <a:p>
            <a:r>
              <a:rPr lang="en-GB" dirty="0" smtClean="0"/>
              <a:t>Software and systems reuse</a:t>
            </a:r>
          </a:p>
          <a:p>
            <a:pPr lvl="1"/>
            <a:r>
              <a:rPr lang="en-GB" dirty="0" smtClean="0"/>
              <a:t>Reduction of costs</a:t>
            </a:r>
          </a:p>
          <a:p>
            <a:pPr lvl="1"/>
            <a:r>
              <a:rPr lang="en-GB" dirty="0" smtClean="0"/>
              <a:t>Increase in reliability due to ‘COTS’ type utilisation</a:t>
            </a:r>
          </a:p>
          <a:p>
            <a:pPr lvl="1"/>
            <a:endParaRPr lang="en-GB" dirty="0"/>
          </a:p>
          <a:p>
            <a:r>
              <a:rPr lang="en-GB" dirty="0" smtClean="0"/>
              <a:t>Sustainability</a:t>
            </a:r>
          </a:p>
          <a:p>
            <a:pPr lvl="1"/>
            <a:r>
              <a:rPr lang="en-GB" dirty="0" smtClean="0"/>
              <a:t>Community confidence</a:t>
            </a:r>
          </a:p>
          <a:p>
            <a:pPr lvl="1"/>
            <a:endParaRPr lang="en-GB" dirty="0" smtClean="0"/>
          </a:p>
          <a:p>
            <a:r>
              <a:rPr lang="en-GB" dirty="0" smtClean="0"/>
              <a:t>Community building</a:t>
            </a:r>
          </a:p>
          <a:p>
            <a:pPr lvl="1"/>
            <a:r>
              <a:rPr lang="en-GB" dirty="0" smtClean="0"/>
              <a:t>primarily a political agreement</a:t>
            </a:r>
            <a:endParaRPr lang="en-GB" dirty="0"/>
          </a:p>
          <a:p>
            <a:endParaRPr lang="en-GB" dirty="0"/>
          </a:p>
          <a:p>
            <a:endParaRPr lang="en-GB" dirty="0"/>
          </a:p>
        </p:txBody>
      </p:sp>
    </p:spTree>
    <p:extLst>
      <p:ext uri="{BB962C8B-B14F-4D97-AF65-F5344CB8AC3E}">
        <p14:creationId xmlns:p14="http://schemas.microsoft.com/office/powerpoint/2010/main" val="29393275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Summary/Conclusion</a:t>
            </a:r>
            <a:endParaRPr lang="en-GB" dirty="0"/>
          </a:p>
        </p:txBody>
      </p:sp>
      <p:sp>
        <p:nvSpPr>
          <p:cNvPr id="3" name="Content Placeholder 2"/>
          <p:cNvSpPr>
            <a:spLocks noGrp="1"/>
          </p:cNvSpPr>
          <p:nvPr>
            <p:ph idx="1"/>
          </p:nvPr>
        </p:nvSpPr>
        <p:spPr/>
        <p:txBody>
          <a:bodyPr/>
          <a:lstStyle/>
          <a:p>
            <a:r>
              <a:rPr lang="en-GB" dirty="0" smtClean="0"/>
              <a:t>Data being generated at unprecedented rates but other communities are also facing these problems, we must collaborate as some may have solutions we can reuse</a:t>
            </a:r>
          </a:p>
          <a:p>
            <a:endParaRPr lang="en-GB" dirty="0"/>
          </a:p>
          <a:p>
            <a:r>
              <a:rPr lang="en-GB" dirty="0" smtClean="0"/>
              <a:t>Technology developments in ICT are primarily driven by consumer markets such as IPTV etc. </a:t>
            </a:r>
            <a:endParaRPr lang="en-GB" dirty="0"/>
          </a:p>
          <a:p>
            <a:endParaRPr lang="en-GB" dirty="0"/>
          </a:p>
          <a:p>
            <a:r>
              <a:rPr lang="en-GB" dirty="0" smtClean="0"/>
              <a:t>Operational models will change with increasing usage of archive data with data interoperability a key future issue – the return of the Virtual Observatory?</a:t>
            </a:r>
          </a:p>
          <a:p>
            <a:endParaRPr lang="en-GB" dirty="0"/>
          </a:p>
          <a:p>
            <a:r>
              <a:rPr lang="en-GB" dirty="0" smtClean="0"/>
              <a:t>Acting as a unified community is essential as these new projects are being developed and coming online, supporting researchers who are aggregating data from multiple instruments across physical and temporal boundaries</a:t>
            </a:r>
            <a:endParaRPr lang="en-GB" dirty="0"/>
          </a:p>
        </p:txBody>
      </p:sp>
    </p:spTree>
    <p:extLst>
      <p:ext uri="{BB962C8B-B14F-4D97-AF65-F5344CB8AC3E}">
        <p14:creationId xmlns:p14="http://schemas.microsoft.com/office/powerpoint/2010/main" val="1197375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problem…</a:t>
            </a:r>
            <a:endParaRPr lang="en-GB" dirty="0"/>
          </a:p>
        </p:txBody>
      </p:sp>
      <p:pic>
        <p:nvPicPr>
          <p:cNvPr id="5" name="Content Placeholder 4"/>
          <p:cNvPicPr>
            <a:picLocks noGrp="1" noChangeAspect="1"/>
          </p:cNvPicPr>
          <p:nvPr>
            <p:ph idx="1"/>
          </p:nvPr>
        </p:nvPicPr>
        <p:blipFill>
          <a:blip r:embed="rId2"/>
          <a:srcRect t="16301" b="16301"/>
          <a:stretch>
            <a:fillRect/>
          </a:stretch>
        </p:blipFill>
        <p:spPr>
          <a:xfrm>
            <a:off x="-170126" y="1296755"/>
            <a:ext cx="2514034" cy="1475142"/>
          </a:xfrm>
        </p:spPr>
      </p:pic>
      <p:pic>
        <p:nvPicPr>
          <p:cNvPr id="6" name="Picture 5"/>
          <p:cNvPicPr>
            <a:picLocks noChangeAspect="1"/>
          </p:cNvPicPr>
          <p:nvPr/>
        </p:nvPicPr>
        <p:blipFill>
          <a:blip r:embed="rId3"/>
          <a:stretch>
            <a:fillRect/>
          </a:stretch>
        </p:blipFill>
        <p:spPr>
          <a:xfrm>
            <a:off x="2343908" y="1123316"/>
            <a:ext cx="2559909" cy="1648581"/>
          </a:xfrm>
          <a:prstGeom prst="rect">
            <a:avLst/>
          </a:prstGeom>
        </p:spPr>
      </p:pic>
      <p:pic>
        <p:nvPicPr>
          <p:cNvPr id="8" name="Picture 7"/>
          <p:cNvPicPr>
            <a:picLocks noChangeAspect="1"/>
          </p:cNvPicPr>
          <p:nvPr/>
        </p:nvPicPr>
        <p:blipFill>
          <a:blip r:embed="rId4"/>
          <a:stretch>
            <a:fillRect/>
          </a:stretch>
        </p:blipFill>
        <p:spPr>
          <a:xfrm>
            <a:off x="-170126" y="2771896"/>
            <a:ext cx="2509358" cy="1672905"/>
          </a:xfrm>
          <a:prstGeom prst="rect">
            <a:avLst/>
          </a:prstGeom>
        </p:spPr>
      </p:pic>
      <p:pic>
        <p:nvPicPr>
          <p:cNvPr id="10" name="Picture 9"/>
          <p:cNvPicPr>
            <a:picLocks noChangeAspect="1"/>
          </p:cNvPicPr>
          <p:nvPr/>
        </p:nvPicPr>
        <p:blipFill>
          <a:blip r:embed="rId5"/>
          <a:stretch>
            <a:fillRect/>
          </a:stretch>
        </p:blipFill>
        <p:spPr>
          <a:xfrm>
            <a:off x="2339232" y="2771897"/>
            <a:ext cx="3285123" cy="1847553"/>
          </a:xfrm>
          <a:prstGeom prst="rect">
            <a:avLst/>
          </a:prstGeom>
        </p:spPr>
      </p:pic>
      <p:pic>
        <p:nvPicPr>
          <p:cNvPr id="11" name="Picture 10"/>
          <p:cNvPicPr>
            <a:picLocks noChangeAspect="1"/>
          </p:cNvPicPr>
          <p:nvPr/>
        </p:nvPicPr>
        <p:blipFill>
          <a:blip r:embed="rId6"/>
          <a:stretch>
            <a:fillRect/>
          </a:stretch>
        </p:blipFill>
        <p:spPr>
          <a:xfrm>
            <a:off x="4903817" y="2527677"/>
            <a:ext cx="2157829" cy="2157829"/>
          </a:xfrm>
          <a:prstGeom prst="rect">
            <a:avLst/>
          </a:prstGeom>
        </p:spPr>
      </p:pic>
      <p:pic>
        <p:nvPicPr>
          <p:cNvPr id="7" name="Picture 6"/>
          <p:cNvPicPr>
            <a:picLocks noChangeAspect="1"/>
          </p:cNvPicPr>
          <p:nvPr/>
        </p:nvPicPr>
        <p:blipFill>
          <a:blip r:embed="rId7"/>
          <a:stretch>
            <a:fillRect/>
          </a:stretch>
        </p:blipFill>
        <p:spPr>
          <a:xfrm>
            <a:off x="4903817" y="1123316"/>
            <a:ext cx="2157829" cy="1648581"/>
          </a:xfrm>
          <a:prstGeom prst="rect">
            <a:avLst/>
          </a:prstGeom>
        </p:spPr>
      </p:pic>
      <p:pic>
        <p:nvPicPr>
          <p:cNvPr id="12" name="Picture 11"/>
          <p:cNvPicPr>
            <a:picLocks noChangeAspect="1"/>
          </p:cNvPicPr>
          <p:nvPr/>
        </p:nvPicPr>
        <p:blipFill>
          <a:blip r:embed="rId8"/>
          <a:stretch>
            <a:fillRect/>
          </a:stretch>
        </p:blipFill>
        <p:spPr>
          <a:xfrm>
            <a:off x="-170125" y="4550299"/>
            <a:ext cx="2509358" cy="1881234"/>
          </a:xfrm>
          <a:prstGeom prst="rect">
            <a:avLst/>
          </a:prstGeom>
        </p:spPr>
      </p:pic>
      <p:pic>
        <p:nvPicPr>
          <p:cNvPr id="13" name="Picture 12"/>
          <p:cNvPicPr>
            <a:picLocks noChangeAspect="1"/>
          </p:cNvPicPr>
          <p:nvPr/>
        </p:nvPicPr>
        <p:blipFill>
          <a:blip r:embed="rId9"/>
          <a:stretch>
            <a:fillRect/>
          </a:stretch>
        </p:blipFill>
        <p:spPr>
          <a:xfrm>
            <a:off x="2339232" y="4481434"/>
            <a:ext cx="2587531" cy="2024315"/>
          </a:xfrm>
          <a:prstGeom prst="rect">
            <a:avLst/>
          </a:prstGeom>
        </p:spPr>
      </p:pic>
      <p:pic>
        <p:nvPicPr>
          <p:cNvPr id="16" name="Picture 15"/>
          <p:cNvPicPr>
            <a:picLocks noChangeAspect="1"/>
          </p:cNvPicPr>
          <p:nvPr/>
        </p:nvPicPr>
        <p:blipFill>
          <a:blip r:embed="rId10"/>
          <a:stretch>
            <a:fillRect/>
          </a:stretch>
        </p:blipFill>
        <p:spPr>
          <a:xfrm>
            <a:off x="7075513" y="2674209"/>
            <a:ext cx="2068487" cy="2270431"/>
          </a:xfrm>
          <a:prstGeom prst="rect">
            <a:avLst/>
          </a:prstGeom>
        </p:spPr>
      </p:pic>
      <p:pic>
        <p:nvPicPr>
          <p:cNvPr id="15" name="Picture 14"/>
          <p:cNvPicPr>
            <a:picLocks noChangeAspect="1"/>
          </p:cNvPicPr>
          <p:nvPr/>
        </p:nvPicPr>
        <p:blipFill>
          <a:blip r:embed="rId11"/>
          <a:stretch>
            <a:fillRect/>
          </a:stretch>
        </p:blipFill>
        <p:spPr>
          <a:xfrm>
            <a:off x="7075513" y="1123317"/>
            <a:ext cx="2198107" cy="1648580"/>
          </a:xfrm>
          <a:prstGeom prst="rect">
            <a:avLst/>
          </a:prstGeom>
        </p:spPr>
      </p:pic>
      <p:pic>
        <p:nvPicPr>
          <p:cNvPr id="17" name="Picture 16"/>
          <p:cNvPicPr>
            <a:picLocks noChangeAspect="1"/>
          </p:cNvPicPr>
          <p:nvPr/>
        </p:nvPicPr>
        <p:blipFill rotWithShape="1">
          <a:blip r:embed="rId12"/>
          <a:srcRect l="4714" r="37058"/>
          <a:stretch/>
        </p:blipFill>
        <p:spPr>
          <a:xfrm>
            <a:off x="6782285" y="4969791"/>
            <a:ext cx="2967603" cy="1733554"/>
          </a:xfrm>
          <a:prstGeom prst="rect">
            <a:avLst/>
          </a:prstGeom>
        </p:spPr>
      </p:pic>
      <p:pic>
        <p:nvPicPr>
          <p:cNvPr id="14" name="Picture 13"/>
          <p:cNvPicPr>
            <a:picLocks noChangeAspect="1"/>
          </p:cNvPicPr>
          <p:nvPr/>
        </p:nvPicPr>
        <p:blipFill>
          <a:blip r:embed="rId13"/>
          <a:stretch>
            <a:fillRect/>
          </a:stretch>
        </p:blipFill>
        <p:spPr>
          <a:xfrm>
            <a:off x="4826446" y="4643872"/>
            <a:ext cx="2235200" cy="1778000"/>
          </a:xfrm>
          <a:prstGeom prst="rect">
            <a:avLst/>
          </a:prstGeom>
        </p:spPr>
      </p:pic>
    </p:spTree>
    <p:extLst>
      <p:ext uri="{BB962C8B-B14F-4D97-AF65-F5344CB8AC3E}">
        <p14:creationId xmlns:p14="http://schemas.microsoft.com/office/powerpoint/2010/main" val="17390834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New telescopes generate vast amounts of data</a:t>
            </a:r>
          </a:p>
          <a:p>
            <a:pPr lvl="1"/>
            <a:r>
              <a:rPr lang="en-GB" dirty="0" smtClean="0"/>
              <a:t>Particularly (but not limited to) surveys (SDSS, PAN-STARRS, LOFAR, SKA…)</a:t>
            </a:r>
          </a:p>
          <a:p>
            <a:pPr lvl="1"/>
            <a:r>
              <a:rPr lang="en-GB" dirty="0" smtClean="0"/>
              <a:t>Multi-</a:t>
            </a:r>
            <a:r>
              <a:rPr lang="en-GB" dirty="0" err="1" smtClean="0"/>
              <a:t>EBytes</a:t>
            </a:r>
            <a:r>
              <a:rPr lang="en-GB" dirty="0" smtClean="0"/>
              <a:t> per year overall -&gt; requiring large #CPU for product generation let alone user analysis</a:t>
            </a:r>
            <a:endParaRPr lang="en-GB" dirty="0"/>
          </a:p>
          <a:p>
            <a:endParaRPr lang="en-GB" dirty="0"/>
          </a:p>
          <a:p>
            <a:r>
              <a:rPr lang="en-GB" dirty="0" smtClean="0"/>
              <a:t>Physical locations of instruments is not ideal for ease of data access</a:t>
            </a:r>
          </a:p>
          <a:p>
            <a:pPr lvl="1"/>
            <a:r>
              <a:rPr lang="en-GB" dirty="0" smtClean="0"/>
              <a:t>Geographically widely distributed</a:t>
            </a:r>
          </a:p>
          <a:p>
            <a:pPr lvl="1"/>
            <a:r>
              <a:rPr lang="en-GB" dirty="0" smtClean="0"/>
              <a:t>Normally energy limited so difficult to operate data processing facilities on site</a:t>
            </a:r>
          </a:p>
          <a:p>
            <a:endParaRPr lang="en-GB" dirty="0"/>
          </a:p>
          <a:p>
            <a:r>
              <a:rPr lang="en-GB" dirty="0" smtClean="0"/>
              <a:t>Cost of new telescopes increasing</a:t>
            </a:r>
          </a:p>
          <a:p>
            <a:pPr lvl="1"/>
            <a:r>
              <a:rPr lang="en-GB" dirty="0" smtClean="0"/>
              <a:t>Lower frequency of new instruments -&gt; must make better use of existing data</a:t>
            </a:r>
          </a:p>
          <a:p>
            <a:endParaRPr lang="en-GB" dirty="0"/>
          </a:p>
          <a:p>
            <a:r>
              <a:rPr lang="en-GB" dirty="0" smtClean="0"/>
              <a:t>‘Small’ community of professional astronomers</a:t>
            </a:r>
          </a:p>
          <a:p>
            <a:pPr lvl="1"/>
            <a:r>
              <a:rPr lang="en-GB" dirty="0" smtClean="0"/>
              <a:t>Citizen scientists are an increasingly large community</a:t>
            </a:r>
          </a:p>
          <a:p>
            <a:pPr lvl="1"/>
            <a:r>
              <a:rPr lang="en-GB" dirty="0" smtClean="0"/>
              <a:t>Funders increasingly want to see democratisation of access to research data</a:t>
            </a:r>
            <a:endParaRPr lang="en-GB" dirty="0"/>
          </a:p>
          <a:p>
            <a:endParaRPr lang="en-GB" dirty="0" smtClean="0"/>
          </a:p>
        </p:txBody>
      </p:sp>
    </p:spTree>
    <p:extLst>
      <p:ext uri="{BB962C8B-B14F-4D97-AF65-F5344CB8AC3E}">
        <p14:creationId xmlns:p14="http://schemas.microsoft.com/office/powerpoint/2010/main" val="18387362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Microsoft Worldwide Telescope</a:t>
            </a:r>
            <a:endParaRPr lang="en-GB" dirty="0"/>
          </a:p>
        </p:txBody>
      </p:sp>
      <p:pic>
        <p:nvPicPr>
          <p:cNvPr id="4" name="Content Placeholder 3"/>
          <p:cNvPicPr>
            <a:picLocks noGrp="1" noChangeAspect="1"/>
          </p:cNvPicPr>
          <p:nvPr>
            <p:ph idx="1"/>
          </p:nvPr>
        </p:nvPicPr>
        <p:blipFill>
          <a:blip r:embed="rId2"/>
          <a:srcRect t="3883" b="3883"/>
          <a:stretch>
            <a:fillRect/>
          </a:stretch>
        </p:blipFill>
        <p:spPr>
          <a:xfrm>
            <a:off x="611448" y="1455497"/>
            <a:ext cx="8064240" cy="4731796"/>
          </a:xfrm>
        </p:spPr>
      </p:pic>
    </p:spTree>
    <p:extLst>
      <p:ext uri="{BB962C8B-B14F-4D97-AF65-F5344CB8AC3E}">
        <p14:creationId xmlns:p14="http://schemas.microsoft.com/office/powerpoint/2010/main" val="115800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Galaxy Zoo</a:t>
            </a:r>
            <a:endParaRPr lang="en-GB" dirty="0"/>
          </a:p>
        </p:txBody>
      </p:sp>
      <p:pic>
        <p:nvPicPr>
          <p:cNvPr id="4" name="Content Placeholder 3"/>
          <p:cNvPicPr>
            <a:picLocks noGrp="1" noChangeAspect="1"/>
          </p:cNvPicPr>
          <p:nvPr>
            <p:ph idx="1"/>
          </p:nvPr>
        </p:nvPicPr>
        <p:blipFill rotWithShape="1">
          <a:blip r:embed="rId2"/>
          <a:srcRect t="12124" b="4787"/>
          <a:stretch/>
        </p:blipFill>
        <p:spPr>
          <a:xfrm>
            <a:off x="757994" y="1098991"/>
            <a:ext cx="7483475" cy="5759009"/>
          </a:xfrm>
        </p:spPr>
      </p:pic>
    </p:spTree>
    <p:extLst>
      <p:ext uri="{BB962C8B-B14F-4D97-AF65-F5344CB8AC3E}">
        <p14:creationId xmlns:p14="http://schemas.microsoft.com/office/powerpoint/2010/main" val="314321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77202" y="2819400"/>
            <a:ext cx="8157198" cy="1500187"/>
          </a:xfrm>
        </p:spPr>
        <p:txBody>
          <a:bodyPr/>
          <a:lstStyle/>
          <a:p>
            <a:pPr>
              <a:lnSpc>
                <a:spcPct val="100000"/>
              </a:lnSpc>
            </a:pPr>
            <a:r>
              <a:rPr lang="en-GB" dirty="0" smtClean="0"/>
              <a:t>Other communities </a:t>
            </a:r>
            <a:r>
              <a:rPr lang="en-GB" dirty="0"/>
              <a:t>experiences of large data</a:t>
            </a:r>
            <a:endParaRPr lang="en-GB" dirty="0"/>
          </a:p>
        </p:txBody>
      </p:sp>
    </p:spTree>
    <p:extLst>
      <p:ext uri="{BB962C8B-B14F-4D97-AF65-F5344CB8AC3E}">
        <p14:creationId xmlns:p14="http://schemas.microsoft.com/office/powerpoint/2010/main" val="12701305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cern.ch\dfs\Users\i\ibird\Desktop\Figure 2 - Comparison of trigger rates and event sizes.png"/>
          <p:cNvPicPr>
            <a:picLocks noChangeAspect="1" noChangeArrowheads="1"/>
          </p:cNvPicPr>
          <p:nvPr/>
        </p:nvPicPr>
        <p:blipFill>
          <a:blip r:embed="rId3" cstate="screen"/>
          <a:srcRect/>
          <a:stretch>
            <a:fillRect/>
          </a:stretch>
        </p:blipFill>
        <p:spPr bwMode="auto">
          <a:xfrm>
            <a:off x="4761613" y="3500438"/>
            <a:ext cx="4382387" cy="3357562"/>
          </a:xfrm>
          <a:prstGeom prst="rect">
            <a:avLst/>
          </a:prstGeom>
          <a:noFill/>
        </p:spPr>
      </p:pic>
      <p:sp>
        <p:nvSpPr>
          <p:cNvPr id="10" name="Footer Placeholder 9"/>
          <p:cNvSpPr>
            <a:spLocks noGrp="1"/>
          </p:cNvSpPr>
          <p:nvPr>
            <p:ph type="ftr" sz="quarter" idx="11"/>
          </p:nvPr>
        </p:nvSpPr>
        <p:spPr/>
        <p:txBody>
          <a:bodyPr/>
          <a:lstStyle/>
          <a:p>
            <a:pPr>
              <a:defRPr/>
            </a:pPr>
            <a:r>
              <a:rPr lang="fr-FR" smtClean="0">
                <a:solidFill>
                  <a:prstClr val="black">
                    <a:tint val="75000"/>
                  </a:prstClr>
                </a:solidFill>
                <a:latin typeface="Calibri"/>
              </a:rPr>
              <a:t>Ian Bird, CERN</a:t>
            </a:r>
            <a:endParaRPr lang="fr-FR" dirty="0">
              <a:solidFill>
                <a:prstClr val="black">
                  <a:tint val="75000"/>
                </a:prstClr>
              </a:solidFill>
              <a:latin typeface="Calibri"/>
            </a:endParaRPr>
          </a:p>
        </p:txBody>
      </p:sp>
      <p:sp>
        <p:nvSpPr>
          <p:cNvPr id="62467" name="Slide Number Placeholder 5"/>
          <p:cNvSpPr>
            <a:spLocks noGrp="1"/>
          </p:cNvSpPr>
          <p:nvPr>
            <p:ph type="sldNum" sz="quarter" idx="12"/>
          </p:nvPr>
        </p:nvSpPr>
        <p:spPr bwMode="auto">
          <a:noFill/>
          <a:ln>
            <a:miter lim="800000"/>
            <a:headEnd/>
            <a:tailEnd/>
          </a:ln>
        </p:spPr>
        <p:txBody>
          <a:bodyPr/>
          <a:lstStyle/>
          <a:p>
            <a:fld id="{1CE94411-474A-493D-B25C-EA3F58C7C826}" type="slidenum">
              <a:rPr lang="en-GB">
                <a:solidFill>
                  <a:prstClr val="black">
                    <a:tint val="75000"/>
                  </a:prstClr>
                </a:solidFill>
                <a:latin typeface="Calibri"/>
              </a:rPr>
              <a:pPr/>
              <a:t>8</a:t>
            </a:fld>
            <a:endParaRPr lang="en-GB">
              <a:solidFill>
                <a:prstClr val="black">
                  <a:tint val="75000"/>
                </a:prstClr>
              </a:solidFill>
              <a:latin typeface="Calibri"/>
            </a:endParaRPr>
          </a:p>
        </p:txBody>
      </p:sp>
      <p:sp>
        <p:nvSpPr>
          <p:cNvPr id="62466" name="Title 1"/>
          <p:cNvSpPr>
            <a:spLocks noGrp="1"/>
          </p:cNvSpPr>
          <p:nvPr>
            <p:ph type="title"/>
          </p:nvPr>
        </p:nvSpPr>
        <p:spPr/>
        <p:txBody>
          <a:bodyPr/>
          <a:lstStyle/>
          <a:p>
            <a:pPr eaLnBrk="1" hangingPunct="1"/>
            <a:r>
              <a:rPr lang="en-US" dirty="0" smtClean="0">
                <a:solidFill>
                  <a:schemeClr val="tx1"/>
                </a:solidFill>
              </a:rPr>
              <a:t>The LHC Computing Challenge</a:t>
            </a:r>
            <a:endParaRPr lang="en-GB" dirty="0" smtClean="0">
              <a:solidFill>
                <a:schemeClr val="tx1"/>
              </a:solidFill>
            </a:endParaRPr>
          </a:p>
        </p:txBody>
      </p:sp>
      <p:sp>
        <p:nvSpPr>
          <p:cNvPr id="62468" name="Rectangle 3"/>
          <p:cNvSpPr txBox="1">
            <a:spLocks noChangeArrowheads="1"/>
          </p:cNvSpPr>
          <p:nvPr/>
        </p:nvSpPr>
        <p:spPr bwMode="auto">
          <a:xfrm>
            <a:off x="214313" y="1285875"/>
            <a:ext cx="4214812" cy="4724400"/>
          </a:xfrm>
          <a:prstGeom prst="rect">
            <a:avLst/>
          </a:prstGeom>
          <a:noFill/>
          <a:ln w="9525">
            <a:noFill/>
            <a:miter lim="800000"/>
            <a:headEnd/>
            <a:tailEnd/>
          </a:ln>
        </p:spPr>
        <p:txBody>
          <a:bodyPr/>
          <a:lstStyle/>
          <a:p>
            <a:pPr marL="419100" indent="-382588" defTabSz="914400" fontAlgn="base">
              <a:spcBef>
                <a:spcPct val="20000"/>
              </a:spcBef>
              <a:spcAft>
                <a:spcPct val="0"/>
              </a:spcAft>
              <a:buClr>
                <a:srgbClr val="4F81BD"/>
              </a:buClr>
              <a:buSzPct val="80000"/>
              <a:buFont typeface="Wingdings 2" pitchFamily="18" charset="2"/>
              <a:buChar char=""/>
            </a:pPr>
            <a:r>
              <a:rPr lang="en-US" sz="2000" dirty="0">
                <a:solidFill>
                  <a:srgbClr val="000000"/>
                </a:solidFill>
                <a:latin typeface="Calibri"/>
              </a:rPr>
              <a:t>Signal/Noise: 10</a:t>
            </a:r>
            <a:r>
              <a:rPr lang="en-US" sz="2000" baseline="30000" dirty="0">
                <a:solidFill>
                  <a:srgbClr val="000000"/>
                </a:solidFill>
                <a:latin typeface="Calibri"/>
              </a:rPr>
              <a:t>-13</a:t>
            </a:r>
            <a:r>
              <a:rPr lang="en-US" sz="2000" dirty="0">
                <a:solidFill>
                  <a:srgbClr val="000000"/>
                </a:solidFill>
                <a:latin typeface="Calibri"/>
              </a:rPr>
              <a:t> (10</a:t>
            </a:r>
            <a:r>
              <a:rPr lang="en-US" sz="2000" baseline="30000" dirty="0">
                <a:solidFill>
                  <a:srgbClr val="000000"/>
                </a:solidFill>
                <a:latin typeface="Calibri"/>
              </a:rPr>
              <a:t>-9</a:t>
            </a:r>
            <a:r>
              <a:rPr lang="en-US" sz="2000" dirty="0">
                <a:solidFill>
                  <a:srgbClr val="000000"/>
                </a:solidFill>
                <a:latin typeface="Calibri"/>
              </a:rPr>
              <a:t> offline)</a:t>
            </a:r>
            <a:endParaRPr lang="en-US" sz="2000" baseline="30000" dirty="0">
              <a:solidFill>
                <a:srgbClr val="000000"/>
              </a:solidFill>
              <a:latin typeface="Calibri"/>
            </a:endParaRPr>
          </a:p>
          <a:p>
            <a:pPr marL="419100" indent="-382588" defTabSz="914400" fontAlgn="base">
              <a:spcBef>
                <a:spcPct val="20000"/>
              </a:spcBef>
              <a:spcAft>
                <a:spcPct val="0"/>
              </a:spcAft>
              <a:buClr>
                <a:srgbClr val="4F81BD"/>
              </a:buClr>
              <a:buSzPct val="80000"/>
              <a:buFont typeface="Wingdings 2" pitchFamily="18" charset="2"/>
              <a:buChar char=""/>
            </a:pPr>
            <a:r>
              <a:rPr lang="en-US" sz="2000" dirty="0">
                <a:solidFill>
                  <a:srgbClr val="000000"/>
                </a:solidFill>
                <a:latin typeface="Calibri"/>
              </a:rPr>
              <a:t>Data volume</a:t>
            </a:r>
          </a:p>
          <a:p>
            <a:pPr marL="722313" lvl="1" indent="-273050" defTabSz="914400" fontAlgn="base">
              <a:spcBef>
                <a:spcPct val="20000"/>
              </a:spcBef>
              <a:spcAft>
                <a:spcPct val="0"/>
              </a:spcAft>
              <a:buClr>
                <a:srgbClr val="4F81BD"/>
              </a:buClr>
              <a:buSzPct val="90000"/>
              <a:buFont typeface="Wingdings 2" pitchFamily="18" charset="2"/>
              <a:buChar char=""/>
            </a:pPr>
            <a:r>
              <a:rPr lang="en-US" dirty="0">
                <a:solidFill>
                  <a:srgbClr val="000000"/>
                </a:solidFill>
                <a:latin typeface="Calibri"/>
              </a:rPr>
              <a:t>High rate * large number of channels * 4 experiments</a:t>
            </a:r>
          </a:p>
          <a:p>
            <a:pPr marL="722313" lvl="1" indent="-273050" defTabSz="914400" fontAlgn="base">
              <a:spcBef>
                <a:spcPct val="20000"/>
              </a:spcBef>
              <a:spcAft>
                <a:spcPct val="0"/>
              </a:spcAft>
              <a:buClr>
                <a:srgbClr val="4F81BD"/>
              </a:buClr>
              <a:buSzPct val="90000"/>
            </a:pPr>
            <a:r>
              <a:rPr lang="en-US" dirty="0">
                <a:solidFill>
                  <a:srgbClr val="00B050"/>
                </a:solidFill>
                <a:latin typeface="Calibri"/>
                <a:sym typeface="Wingdings" pitchFamily="2" charset="2"/>
              </a:rPr>
              <a:t></a:t>
            </a:r>
            <a:r>
              <a:rPr lang="en-US" dirty="0">
                <a:solidFill>
                  <a:srgbClr val="000000"/>
                </a:solidFill>
                <a:latin typeface="Calibri"/>
                <a:sym typeface="Wingdings" pitchFamily="2" charset="2"/>
              </a:rPr>
              <a:t> </a:t>
            </a:r>
            <a:r>
              <a:rPr lang="en-US" b="1" dirty="0">
                <a:solidFill>
                  <a:srgbClr val="00B050"/>
                </a:solidFill>
                <a:latin typeface="Calibri"/>
                <a:sym typeface="Wingdings" pitchFamily="2" charset="2"/>
              </a:rPr>
              <a:t>15 </a:t>
            </a:r>
            <a:r>
              <a:rPr lang="en-US" b="1" dirty="0" err="1">
                <a:solidFill>
                  <a:srgbClr val="00B050"/>
                </a:solidFill>
                <a:latin typeface="Calibri"/>
                <a:sym typeface="Wingdings" pitchFamily="2" charset="2"/>
              </a:rPr>
              <a:t>PetaBytes</a:t>
            </a:r>
            <a:r>
              <a:rPr lang="en-US" b="1" dirty="0">
                <a:solidFill>
                  <a:srgbClr val="00B050"/>
                </a:solidFill>
                <a:latin typeface="Calibri"/>
                <a:sym typeface="Wingdings" pitchFamily="2" charset="2"/>
              </a:rPr>
              <a:t> of new data each year</a:t>
            </a:r>
            <a:endParaRPr lang="en-US" b="1" dirty="0">
              <a:solidFill>
                <a:srgbClr val="00B050"/>
              </a:solidFill>
              <a:latin typeface="Calibri"/>
            </a:endParaRPr>
          </a:p>
          <a:p>
            <a:pPr marL="419100" indent="-382588" defTabSz="914400" fontAlgn="base">
              <a:spcBef>
                <a:spcPct val="20000"/>
              </a:spcBef>
              <a:spcAft>
                <a:spcPct val="0"/>
              </a:spcAft>
              <a:buClr>
                <a:srgbClr val="4F81BD"/>
              </a:buClr>
              <a:buSzPct val="80000"/>
              <a:buFont typeface="Wingdings 2" pitchFamily="18" charset="2"/>
              <a:buChar char=""/>
            </a:pPr>
            <a:r>
              <a:rPr lang="en-US" sz="2000" dirty="0">
                <a:solidFill>
                  <a:srgbClr val="000000"/>
                </a:solidFill>
                <a:latin typeface="Calibri"/>
              </a:rPr>
              <a:t>Compute power</a:t>
            </a:r>
          </a:p>
          <a:p>
            <a:pPr marL="722313" lvl="1" indent="-273050" defTabSz="914400" fontAlgn="base">
              <a:spcBef>
                <a:spcPct val="20000"/>
              </a:spcBef>
              <a:spcAft>
                <a:spcPct val="0"/>
              </a:spcAft>
              <a:buClr>
                <a:srgbClr val="4F81BD"/>
              </a:buClr>
              <a:buSzPct val="90000"/>
              <a:buFont typeface="Wingdings 2" pitchFamily="18" charset="2"/>
              <a:buChar char=""/>
            </a:pPr>
            <a:r>
              <a:rPr lang="en-US" dirty="0">
                <a:solidFill>
                  <a:srgbClr val="000000"/>
                </a:solidFill>
                <a:latin typeface="Calibri"/>
              </a:rPr>
              <a:t>Event complexity * Nb. events * thousands users</a:t>
            </a:r>
          </a:p>
          <a:p>
            <a:pPr marL="722313" lvl="1" indent="-273050" defTabSz="914400" fontAlgn="base">
              <a:spcBef>
                <a:spcPct val="20000"/>
              </a:spcBef>
              <a:spcAft>
                <a:spcPct val="0"/>
              </a:spcAft>
              <a:buClr>
                <a:srgbClr val="4F81BD"/>
              </a:buClr>
              <a:buSzPct val="90000"/>
              <a:buFont typeface="Wingdings" pitchFamily="2" charset="2"/>
              <a:buChar char="è"/>
            </a:pPr>
            <a:r>
              <a:rPr lang="en-US" b="1" dirty="0">
                <a:solidFill>
                  <a:srgbClr val="00B050"/>
                </a:solidFill>
                <a:latin typeface="Calibri"/>
                <a:sym typeface="Wingdings" pitchFamily="2" charset="2"/>
              </a:rPr>
              <a:t>200 k of (today's) fastest CPUs</a:t>
            </a:r>
          </a:p>
          <a:p>
            <a:pPr marL="722313" lvl="1" indent="-273050" defTabSz="914400" fontAlgn="base">
              <a:spcBef>
                <a:spcPct val="20000"/>
              </a:spcBef>
              <a:spcAft>
                <a:spcPct val="0"/>
              </a:spcAft>
              <a:buClr>
                <a:srgbClr val="4F81BD"/>
              </a:buClr>
              <a:buSzPct val="90000"/>
              <a:buFont typeface="Wingdings" pitchFamily="2" charset="2"/>
              <a:buChar char="è"/>
            </a:pPr>
            <a:r>
              <a:rPr lang="en-US" b="1" dirty="0">
                <a:solidFill>
                  <a:srgbClr val="00B050"/>
                </a:solidFill>
                <a:latin typeface="Calibri"/>
                <a:sym typeface="Wingdings" pitchFamily="2" charset="2"/>
              </a:rPr>
              <a:t>45 PB of disk storage</a:t>
            </a:r>
            <a:endParaRPr lang="en-US" b="1" dirty="0">
              <a:solidFill>
                <a:srgbClr val="00B050"/>
              </a:solidFill>
              <a:latin typeface="Calibri"/>
            </a:endParaRPr>
          </a:p>
          <a:p>
            <a:pPr marL="419100" indent="-382588" defTabSz="914400" fontAlgn="base">
              <a:spcBef>
                <a:spcPct val="20000"/>
              </a:spcBef>
              <a:spcAft>
                <a:spcPct val="0"/>
              </a:spcAft>
              <a:buClr>
                <a:srgbClr val="4F81BD"/>
              </a:buClr>
              <a:buSzPct val="80000"/>
              <a:buFont typeface="Wingdings 2" pitchFamily="18" charset="2"/>
              <a:buChar char=""/>
            </a:pPr>
            <a:r>
              <a:rPr lang="en-US" sz="2000" dirty="0">
                <a:solidFill>
                  <a:srgbClr val="000000"/>
                </a:solidFill>
                <a:latin typeface="Calibri"/>
              </a:rPr>
              <a:t>Worldwide analysis &amp; funding</a:t>
            </a:r>
          </a:p>
          <a:p>
            <a:pPr marL="722313" lvl="1" indent="-273050" defTabSz="914400" fontAlgn="base">
              <a:spcBef>
                <a:spcPct val="20000"/>
              </a:spcBef>
              <a:spcAft>
                <a:spcPct val="0"/>
              </a:spcAft>
              <a:buClr>
                <a:srgbClr val="4F81BD"/>
              </a:buClr>
              <a:buSzPct val="90000"/>
              <a:buFont typeface="Wingdings 2" pitchFamily="18" charset="2"/>
              <a:buChar char=""/>
            </a:pPr>
            <a:r>
              <a:rPr lang="en-US" dirty="0">
                <a:solidFill>
                  <a:srgbClr val="000000"/>
                </a:solidFill>
                <a:latin typeface="Calibri"/>
              </a:rPr>
              <a:t>Computing funding locally in major regions &amp; countries</a:t>
            </a:r>
          </a:p>
          <a:p>
            <a:pPr marL="722313" lvl="1" indent="-273050" defTabSz="914400" fontAlgn="base">
              <a:spcBef>
                <a:spcPct val="20000"/>
              </a:spcBef>
              <a:spcAft>
                <a:spcPct val="0"/>
              </a:spcAft>
              <a:buClr>
                <a:srgbClr val="4F81BD"/>
              </a:buClr>
              <a:buSzPct val="90000"/>
              <a:buFont typeface="Wingdings 2" pitchFamily="18" charset="2"/>
              <a:buChar char=""/>
            </a:pPr>
            <a:r>
              <a:rPr lang="en-US" dirty="0">
                <a:solidFill>
                  <a:srgbClr val="000000"/>
                </a:solidFill>
                <a:latin typeface="Calibri"/>
              </a:rPr>
              <a:t>Efficient analysis everywhere</a:t>
            </a:r>
          </a:p>
          <a:p>
            <a:pPr marL="722313" lvl="1" indent="-273050" defTabSz="914400" fontAlgn="base">
              <a:spcBef>
                <a:spcPct val="20000"/>
              </a:spcBef>
              <a:spcAft>
                <a:spcPct val="0"/>
              </a:spcAft>
              <a:buClr>
                <a:srgbClr val="4F81BD"/>
              </a:buClr>
              <a:buSzPct val="90000"/>
            </a:pPr>
            <a:r>
              <a:rPr lang="en-US" dirty="0">
                <a:solidFill>
                  <a:srgbClr val="00B050"/>
                </a:solidFill>
                <a:latin typeface="Calibri"/>
                <a:sym typeface="Wingdings" pitchFamily="2" charset="2"/>
              </a:rPr>
              <a:t> </a:t>
            </a:r>
            <a:r>
              <a:rPr lang="en-US" b="1" dirty="0">
                <a:solidFill>
                  <a:srgbClr val="00B050"/>
                </a:solidFill>
                <a:latin typeface="Calibri"/>
                <a:sym typeface="Wingdings" pitchFamily="2" charset="2"/>
              </a:rPr>
              <a:t>GRID technology</a:t>
            </a:r>
            <a:endParaRPr lang="en-US" b="1" dirty="0">
              <a:solidFill>
                <a:srgbClr val="00B050"/>
              </a:solidFill>
              <a:latin typeface="Calibri"/>
            </a:endParaRPr>
          </a:p>
          <a:p>
            <a:pPr marL="722313" lvl="1" indent="-273050" defTabSz="914400" fontAlgn="base">
              <a:spcBef>
                <a:spcPct val="20000"/>
              </a:spcBef>
              <a:spcAft>
                <a:spcPct val="0"/>
              </a:spcAft>
              <a:buClr>
                <a:srgbClr val="4F81BD"/>
              </a:buClr>
              <a:buSzPct val="90000"/>
              <a:buFont typeface="Wingdings 2" pitchFamily="18" charset="2"/>
              <a:buChar char=""/>
            </a:pPr>
            <a:endParaRPr lang="en-US" dirty="0">
              <a:solidFill>
                <a:srgbClr val="000000"/>
              </a:solidFill>
              <a:latin typeface="Calibri"/>
            </a:endParaRPr>
          </a:p>
        </p:txBody>
      </p:sp>
      <p:pic>
        <p:nvPicPr>
          <p:cNvPr id="62469" name="Picture 5"/>
          <p:cNvPicPr>
            <a:picLocks noChangeAspect="1" noChangeArrowheads="1"/>
          </p:cNvPicPr>
          <p:nvPr/>
        </p:nvPicPr>
        <p:blipFill>
          <a:blip r:embed="rId4" cstate="screen"/>
          <a:srcRect/>
          <a:stretch>
            <a:fillRect/>
          </a:stretch>
        </p:blipFill>
        <p:spPr bwMode="auto">
          <a:xfrm>
            <a:off x="6470650" y="857232"/>
            <a:ext cx="2673350" cy="2513013"/>
          </a:xfrm>
          <a:prstGeom prst="rect">
            <a:avLst/>
          </a:prstGeom>
          <a:noFill/>
          <a:ln w="9525" algn="ctr">
            <a:noFill/>
            <a:miter lim="800000"/>
            <a:headEnd/>
            <a:tailEnd/>
          </a:ln>
        </p:spPr>
      </p:pic>
      <p:pic>
        <p:nvPicPr>
          <p:cNvPr id="62472" name="Picture 34" descr="higgs2c"/>
          <p:cNvPicPr>
            <a:picLocks noChangeAspect="1" noChangeArrowheads="1"/>
          </p:cNvPicPr>
          <p:nvPr/>
        </p:nvPicPr>
        <p:blipFill>
          <a:blip r:embed="rId5" cstate="screen"/>
          <a:srcRect/>
          <a:stretch>
            <a:fillRect/>
          </a:stretch>
        </p:blipFill>
        <p:spPr bwMode="auto">
          <a:xfrm>
            <a:off x="4357686" y="1000108"/>
            <a:ext cx="2619375" cy="2228850"/>
          </a:xfrm>
          <a:prstGeom prst="rect">
            <a:avLst/>
          </a:prstGeom>
          <a:noFill/>
          <a:ln w="9525">
            <a:noFill/>
            <a:miter lim="800000"/>
            <a:headEnd/>
            <a:tailEnd/>
          </a:ln>
        </p:spPr>
      </p:pic>
      <p:sp>
        <p:nvSpPr>
          <p:cNvPr id="11" name="TextBox 10"/>
          <p:cNvSpPr txBox="1"/>
          <p:nvPr/>
        </p:nvSpPr>
        <p:spPr>
          <a:xfrm rot="-2040000">
            <a:off x="1479107" y="3508611"/>
            <a:ext cx="195438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914400"/>
            <a:r>
              <a:rPr lang="en-GB" dirty="0" smtClean="0">
                <a:solidFill>
                  <a:prstClr val="black"/>
                </a:solidFill>
                <a:latin typeface="Calibri"/>
              </a:rPr>
              <a:t>&gt;200 </a:t>
            </a:r>
            <a:r>
              <a:rPr lang="en-GB" dirty="0">
                <a:solidFill>
                  <a:prstClr val="black"/>
                </a:solidFill>
                <a:latin typeface="Calibri"/>
              </a:rPr>
              <a:t>k cores today</a:t>
            </a:r>
          </a:p>
        </p:txBody>
      </p:sp>
      <p:sp>
        <p:nvSpPr>
          <p:cNvPr id="12" name="TextBox 11"/>
          <p:cNvSpPr txBox="1"/>
          <p:nvPr/>
        </p:nvSpPr>
        <p:spPr>
          <a:xfrm rot="-2040000">
            <a:off x="2698832" y="3973859"/>
            <a:ext cx="206165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defTabSz="914400"/>
            <a:r>
              <a:rPr lang="en-GB" dirty="0">
                <a:solidFill>
                  <a:prstClr val="black"/>
                </a:solidFill>
                <a:latin typeface="Calibri"/>
              </a:rPr>
              <a:t>100 PB disk today!!!</a:t>
            </a:r>
          </a:p>
        </p:txBody>
      </p:sp>
      <p:sp>
        <p:nvSpPr>
          <p:cNvPr id="13" name="TextBox 12"/>
          <p:cNvSpPr txBox="1"/>
          <p:nvPr/>
        </p:nvSpPr>
        <p:spPr>
          <a:xfrm rot="19560000">
            <a:off x="3202946" y="4844607"/>
            <a:ext cx="2961080" cy="369332"/>
          </a:xfrm>
          <a:prstGeom prst="rect">
            <a:avLst/>
          </a:prstGeom>
          <a:solidFill>
            <a:schemeClr val="accent5">
              <a:lumMod val="60000"/>
              <a:lumOff val="40000"/>
            </a:schemeClr>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defTabSz="914400"/>
            <a:r>
              <a:rPr lang="en-GB" dirty="0" smtClean="0">
                <a:solidFill>
                  <a:prstClr val="black"/>
                </a:solidFill>
                <a:latin typeface="Calibri"/>
              </a:rPr>
              <a:t>&gt;300 contributing institutions</a:t>
            </a:r>
            <a:endParaRPr lang="en-GB" dirty="0">
              <a:solidFill>
                <a:prstClr val="black"/>
              </a:solidFill>
              <a:latin typeface="Calibri"/>
            </a:endParaRPr>
          </a:p>
        </p:txBody>
      </p:sp>
    </p:spTree>
    <p:extLst>
      <p:ext uri="{BB962C8B-B14F-4D97-AF65-F5344CB8AC3E}">
        <p14:creationId xmlns:p14="http://schemas.microsoft.com/office/powerpoint/2010/main" val="2833357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9"/>
          <p:cNvSpPr txBox="1">
            <a:spLocks noChangeArrowheads="1"/>
          </p:cNvSpPr>
          <p:nvPr/>
        </p:nvSpPr>
        <p:spPr>
          <a:xfrm>
            <a:off x="476249" y="1122143"/>
            <a:ext cx="3504977" cy="2797586"/>
          </a:xfrm>
          <a:prstGeom prst="rect">
            <a:avLst/>
          </a:prstGeom>
        </p:spPr>
        <p:txBody>
          <a:bodyPr vert="horz" lIns="91429" tIns="45715" rIns="91429" bIns="45715" rtlCol="0">
            <a:noAutofit/>
          </a:bodyPr>
          <a:lstStyle/>
          <a:p>
            <a:pPr marL="342859" indent="-342859" defTabSz="457145">
              <a:spcBef>
                <a:spcPct val="20000"/>
              </a:spcBef>
              <a:buFont typeface="Arial"/>
              <a:buChar char="•"/>
              <a:defRPr/>
            </a:pPr>
            <a:r>
              <a:rPr lang="en-GB" sz="2000" dirty="0" smtClean="0">
                <a:solidFill>
                  <a:srgbClr val="000000"/>
                </a:solidFill>
                <a:latin typeface="Corbel"/>
                <a:cs typeface="Arial"/>
              </a:rPr>
              <a:t>Life sciences</a:t>
            </a:r>
          </a:p>
          <a:p>
            <a:pPr marL="342859" indent="-342859" defTabSz="457145">
              <a:spcBef>
                <a:spcPct val="20000"/>
              </a:spcBef>
              <a:buFont typeface="Arial"/>
              <a:buChar char="•"/>
              <a:defRPr/>
            </a:pPr>
            <a:r>
              <a:rPr lang="en-GB" sz="2000" dirty="0" smtClean="0">
                <a:solidFill>
                  <a:srgbClr val="000000"/>
                </a:solidFill>
                <a:latin typeface="Corbel"/>
                <a:cs typeface="Arial"/>
              </a:rPr>
              <a:t>Medicine</a:t>
            </a:r>
          </a:p>
          <a:p>
            <a:pPr marL="342859" indent="-342859" defTabSz="457145">
              <a:spcBef>
                <a:spcPct val="20000"/>
              </a:spcBef>
              <a:buFont typeface="Arial"/>
              <a:buChar char="•"/>
              <a:defRPr/>
            </a:pPr>
            <a:r>
              <a:rPr lang="en-GB" sz="2000" dirty="0" smtClean="0">
                <a:solidFill>
                  <a:srgbClr val="000000"/>
                </a:solidFill>
                <a:latin typeface="Corbel"/>
                <a:cs typeface="Arial"/>
              </a:rPr>
              <a:t>Agriculture</a:t>
            </a:r>
          </a:p>
          <a:p>
            <a:pPr marL="342859" indent="-342859" defTabSz="457145">
              <a:spcBef>
                <a:spcPct val="20000"/>
              </a:spcBef>
              <a:buFont typeface="Arial"/>
              <a:buChar char="•"/>
              <a:defRPr/>
            </a:pPr>
            <a:r>
              <a:rPr lang="en-GB" sz="2000" dirty="0" smtClean="0">
                <a:solidFill>
                  <a:srgbClr val="000000"/>
                </a:solidFill>
                <a:latin typeface="Corbel"/>
                <a:cs typeface="Arial"/>
              </a:rPr>
              <a:t>Pharmaceuticals</a:t>
            </a:r>
          </a:p>
          <a:p>
            <a:pPr marL="342859" indent="-342859" defTabSz="457145">
              <a:spcBef>
                <a:spcPct val="20000"/>
              </a:spcBef>
              <a:buFont typeface="Arial"/>
              <a:buChar char="•"/>
              <a:defRPr/>
            </a:pPr>
            <a:r>
              <a:rPr lang="en-GB" sz="2000" dirty="0" smtClean="0">
                <a:solidFill>
                  <a:srgbClr val="000000"/>
                </a:solidFill>
                <a:latin typeface="Corbel"/>
                <a:cs typeface="Arial"/>
              </a:rPr>
              <a:t>Biotechnology</a:t>
            </a:r>
          </a:p>
          <a:p>
            <a:pPr marL="342859" indent="-342859" defTabSz="457145">
              <a:spcBef>
                <a:spcPct val="20000"/>
              </a:spcBef>
              <a:buFont typeface="Arial"/>
              <a:buChar char="•"/>
              <a:defRPr/>
            </a:pPr>
            <a:r>
              <a:rPr lang="en-GB" sz="2000" dirty="0" smtClean="0">
                <a:solidFill>
                  <a:srgbClr val="000000"/>
                </a:solidFill>
                <a:latin typeface="Corbel"/>
                <a:cs typeface="Arial"/>
              </a:rPr>
              <a:t>Environment</a:t>
            </a:r>
          </a:p>
          <a:p>
            <a:pPr marL="342859" indent="-342859" defTabSz="457145">
              <a:spcBef>
                <a:spcPct val="20000"/>
              </a:spcBef>
              <a:buFont typeface="Arial"/>
              <a:buChar char="•"/>
              <a:defRPr/>
            </a:pPr>
            <a:r>
              <a:rPr lang="en-GB" sz="2000" dirty="0" smtClean="0">
                <a:solidFill>
                  <a:srgbClr val="000000"/>
                </a:solidFill>
                <a:latin typeface="Corbel"/>
                <a:cs typeface="Arial"/>
              </a:rPr>
              <a:t>Bio-fuels</a:t>
            </a:r>
          </a:p>
          <a:p>
            <a:pPr marL="342859" indent="-342859" defTabSz="457145">
              <a:spcBef>
                <a:spcPct val="20000"/>
              </a:spcBef>
              <a:buFont typeface="Arial"/>
              <a:buChar char="•"/>
              <a:defRPr/>
            </a:pPr>
            <a:r>
              <a:rPr lang="en-GB" sz="2000" dirty="0" err="1" smtClean="0">
                <a:solidFill>
                  <a:srgbClr val="000000"/>
                </a:solidFill>
                <a:latin typeface="Corbel"/>
                <a:cs typeface="Arial"/>
              </a:rPr>
              <a:t>Cosmaceuticals</a:t>
            </a:r>
            <a:endParaRPr lang="en-GB" sz="2000" dirty="0" smtClean="0">
              <a:solidFill>
                <a:srgbClr val="000000"/>
              </a:solidFill>
              <a:latin typeface="Corbel"/>
              <a:cs typeface="Arial"/>
            </a:endParaRPr>
          </a:p>
          <a:p>
            <a:pPr marL="342859" indent="-342859" defTabSz="457145">
              <a:spcBef>
                <a:spcPct val="20000"/>
              </a:spcBef>
              <a:buFont typeface="Arial"/>
              <a:buChar char="•"/>
              <a:defRPr/>
            </a:pPr>
            <a:r>
              <a:rPr lang="en-GB" sz="2000" dirty="0" err="1" smtClean="0">
                <a:solidFill>
                  <a:srgbClr val="000000"/>
                </a:solidFill>
                <a:latin typeface="Corbel"/>
                <a:cs typeface="Arial"/>
              </a:rPr>
              <a:t>Neutraceuticals</a:t>
            </a:r>
            <a:endParaRPr lang="en-GB" sz="2000" dirty="0" smtClean="0">
              <a:solidFill>
                <a:srgbClr val="000000"/>
              </a:solidFill>
              <a:latin typeface="Corbel"/>
              <a:cs typeface="Arial"/>
            </a:endParaRPr>
          </a:p>
          <a:p>
            <a:pPr marL="342859" indent="-342859" defTabSz="457145">
              <a:spcBef>
                <a:spcPct val="20000"/>
              </a:spcBef>
              <a:buFont typeface="Arial"/>
              <a:buChar char="•"/>
              <a:defRPr/>
            </a:pPr>
            <a:r>
              <a:rPr lang="en-GB" sz="2000" dirty="0" smtClean="0">
                <a:solidFill>
                  <a:srgbClr val="000000"/>
                </a:solidFill>
                <a:latin typeface="Corbel"/>
                <a:cs typeface="Arial"/>
              </a:rPr>
              <a:t>Consumer products</a:t>
            </a:r>
          </a:p>
          <a:p>
            <a:pPr marL="342859" indent="-342859" defTabSz="457145">
              <a:spcBef>
                <a:spcPct val="20000"/>
              </a:spcBef>
              <a:buFont typeface="Arial"/>
              <a:buChar char="•"/>
              <a:defRPr/>
            </a:pPr>
            <a:r>
              <a:rPr lang="en-GB" sz="2000" dirty="0" smtClean="0">
                <a:solidFill>
                  <a:srgbClr val="000000"/>
                </a:solidFill>
                <a:latin typeface="Corbel"/>
                <a:cs typeface="Arial"/>
              </a:rPr>
              <a:t>Personal genomes</a:t>
            </a:r>
          </a:p>
          <a:p>
            <a:pPr marL="342859" indent="-342859" defTabSz="457145">
              <a:spcBef>
                <a:spcPct val="20000"/>
              </a:spcBef>
              <a:buFont typeface="Arial"/>
              <a:buChar char="•"/>
              <a:defRPr/>
            </a:pPr>
            <a:r>
              <a:rPr lang="en-GB" sz="2000" dirty="0" smtClean="0">
                <a:solidFill>
                  <a:srgbClr val="000000"/>
                </a:solidFill>
                <a:latin typeface="Corbel"/>
                <a:cs typeface="Arial"/>
              </a:rPr>
              <a:t>Etc…</a:t>
            </a:r>
          </a:p>
          <a:p>
            <a:pPr marL="342859" indent="-342859" defTabSz="457145">
              <a:spcBef>
                <a:spcPct val="20000"/>
              </a:spcBef>
              <a:defRPr/>
            </a:pPr>
            <a:endParaRPr lang="en-US" sz="2000" dirty="0" smtClean="0">
              <a:solidFill>
                <a:srgbClr val="000000"/>
              </a:solidFill>
              <a:latin typeface="Corbel"/>
              <a:cs typeface="Arial"/>
            </a:endParaRPr>
          </a:p>
        </p:txBody>
      </p:sp>
      <p:grpSp>
        <p:nvGrpSpPr>
          <p:cNvPr id="5" name="Group 4"/>
          <p:cNvGrpSpPr>
            <a:grpSpLocks/>
          </p:cNvGrpSpPr>
          <p:nvPr/>
        </p:nvGrpSpPr>
        <p:grpSpPr bwMode="auto">
          <a:xfrm>
            <a:off x="3633711" y="917963"/>
            <a:ext cx="5053089" cy="2854875"/>
            <a:chOff x="1647" y="1064"/>
            <a:chExt cx="3710" cy="2436"/>
          </a:xfrm>
        </p:grpSpPr>
        <p:pic>
          <p:nvPicPr>
            <p:cNvPr id="6" name="Picture 5"/>
            <p:cNvPicPr>
              <a:picLocks noChangeAspect="1" noChangeArrowheads="1"/>
            </p:cNvPicPr>
            <p:nvPr/>
          </p:nvPicPr>
          <p:blipFill>
            <a:blip r:embed="rId2"/>
            <a:srcRect/>
            <a:stretch>
              <a:fillRect/>
            </a:stretch>
          </p:blipFill>
          <p:spPr bwMode="auto">
            <a:xfrm>
              <a:off x="1838" y="1382"/>
              <a:ext cx="3208" cy="2100"/>
            </a:xfrm>
            <a:prstGeom prst="rect">
              <a:avLst/>
            </a:prstGeom>
            <a:noFill/>
            <a:ln w="9525">
              <a:noFill/>
              <a:miter lim="800000"/>
              <a:headEnd/>
              <a:tailEnd/>
            </a:ln>
          </p:spPr>
        </p:pic>
        <p:pic>
          <p:nvPicPr>
            <p:cNvPr id="7" name="Picture 6"/>
            <p:cNvPicPr>
              <a:picLocks noChangeAspect="1" noChangeArrowheads="1"/>
            </p:cNvPicPr>
            <p:nvPr/>
          </p:nvPicPr>
          <p:blipFill>
            <a:blip r:embed="rId3"/>
            <a:srcRect/>
            <a:stretch>
              <a:fillRect/>
            </a:stretch>
          </p:blipFill>
          <p:spPr bwMode="auto">
            <a:xfrm>
              <a:off x="1838" y="1382"/>
              <a:ext cx="3208" cy="2100"/>
            </a:xfrm>
            <a:prstGeom prst="rect">
              <a:avLst/>
            </a:prstGeom>
            <a:noFill/>
            <a:ln w="9525">
              <a:noFill/>
              <a:miter lim="800000"/>
              <a:headEnd/>
              <a:tailEnd/>
            </a:ln>
          </p:spPr>
        </p:pic>
        <p:sp>
          <p:nvSpPr>
            <p:cNvPr id="8" name="Rectangle 7"/>
            <p:cNvSpPr>
              <a:spLocks noChangeArrowheads="1"/>
            </p:cNvSpPr>
            <p:nvPr/>
          </p:nvSpPr>
          <p:spPr bwMode="auto">
            <a:xfrm>
              <a:off x="1898" y="1490"/>
              <a:ext cx="346"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Genomes</a:t>
              </a:r>
              <a:endParaRPr lang="en-US" sz="1200">
                <a:solidFill>
                  <a:srgbClr val="000000"/>
                </a:solidFill>
                <a:latin typeface="Corbel"/>
              </a:endParaRPr>
            </a:p>
          </p:txBody>
        </p:sp>
        <p:sp>
          <p:nvSpPr>
            <p:cNvPr id="9" name="Rectangle 8"/>
            <p:cNvSpPr>
              <a:spLocks noChangeArrowheads="1"/>
            </p:cNvSpPr>
            <p:nvPr/>
          </p:nvSpPr>
          <p:spPr bwMode="auto">
            <a:xfrm>
              <a:off x="1737" y="1592"/>
              <a:ext cx="303"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Ensembl</a:t>
              </a:r>
              <a:endParaRPr lang="en-US" sz="1200">
                <a:solidFill>
                  <a:srgbClr val="000000"/>
                </a:solidFill>
                <a:latin typeface="Corbel"/>
              </a:endParaRPr>
            </a:p>
          </p:txBody>
        </p:sp>
        <p:sp>
          <p:nvSpPr>
            <p:cNvPr id="10" name="Rectangle 9"/>
            <p:cNvSpPr>
              <a:spLocks noChangeArrowheads="1"/>
            </p:cNvSpPr>
            <p:nvPr/>
          </p:nvSpPr>
          <p:spPr bwMode="auto">
            <a:xfrm>
              <a:off x="2068" y="1592"/>
              <a:ext cx="2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a:t>
              </a:r>
              <a:endParaRPr lang="en-US" sz="1200">
                <a:solidFill>
                  <a:srgbClr val="000000"/>
                </a:solidFill>
                <a:latin typeface="Corbel"/>
              </a:endParaRPr>
            </a:p>
          </p:txBody>
        </p:sp>
        <p:sp>
          <p:nvSpPr>
            <p:cNvPr id="11" name="Rectangle 10"/>
            <p:cNvSpPr>
              <a:spLocks noChangeArrowheads="1"/>
            </p:cNvSpPr>
            <p:nvPr/>
          </p:nvSpPr>
          <p:spPr bwMode="auto">
            <a:xfrm>
              <a:off x="2115" y="1592"/>
              <a:ext cx="303"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Ensembl</a:t>
              </a:r>
              <a:endParaRPr lang="en-US" sz="1200">
                <a:solidFill>
                  <a:srgbClr val="000000"/>
                </a:solidFill>
                <a:latin typeface="Corbel"/>
              </a:endParaRPr>
            </a:p>
          </p:txBody>
        </p:sp>
        <p:sp>
          <p:nvSpPr>
            <p:cNvPr id="12" name="Rectangle 11"/>
            <p:cNvSpPr>
              <a:spLocks noChangeArrowheads="1"/>
            </p:cNvSpPr>
            <p:nvPr/>
          </p:nvSpPr>
          <p:spPr bwMode="auto">
            <a:xfrm>
              <a:off x="1793" y="1694"/>
              <a:ext cx="358"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Genomes, </a:t>
              </a:r>
              <a:endParaRPr lang="en-US" sz="1200">
                <a:solidFill>
                  <a:srgbClr val="000000"/>
                </a:solidFill>
                <a:latin typeface="Corbel"/>
              </a:endParaRPr>
            </a:p>
          </p:txBody>
        </p:sp>
        <p:sp>
          <p:nvSpPr>
            <p:cNvPr id="13" name="Rectangle 12"/>
            <p:cNvSpPr>
              <a:spLocks noChangeArrowheads="1"/>
            </p:cNvSpPr>
            <p:nvPr/>
          </p:nvSpPr>
          <p:spPr bwMode="auto">
            <a:xfrm>
              <a:off x="2208" y="1694"/>
              <a:ext cx="160"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EGA</a:t>
              </a:r>
              <a:endParaRPr lang="en-US" sz="1200">
                <a:solidFill>
                  <a:srgbClr val="000000"/>
                </a:solidFill>
                <a:latin typeface="Corbel"/>
              </a:endParaRPr>
            </a:p>
          </p:txBody>
        </p:sp>
        <p:sp>
          <p:nvSpPr>
            <p:cNvPr id="14" name="Freeform 13"/>
            <p:cNvSpPr>
              <a:spLocks/>
            </p:cNvSpPr>
            <p:nvPr/>
          </p:nvSpPr>
          <p:spPr bwMode="auto">
            <a:xfrm>
              <a:off x="1673" y="1451"/>
              <a:ext cx="976" cy="370"/>
            </a:xfrm>
            <a:custGeom>
              <a:avLst/>
              <a:gdLst>
                <a:gd name="T0" fmla="*/ 0 w 976"/>
                <a:gd name="T1" fmla="*/ 0 h 370"/>
                <a:gd name="T2" fmla="*/ 0 w 976"/>
                <a:gd name="T3" fmla="*/ 62 h 370"/>
                <a:gd name="T4" fmla="*/ 0 w 976"/>
                <a:gd name="T5" fmla="*/ 62 h 370"/>
                <a:gd name="T6" fmla="*/ 0 w 976"/>
                <a:gd name="T7" fmla="*/ 154 h 370"/>
                <a:gd name="T8" fmla="*/ 0 w 976"/>
                <a:gd name="T9" fmla="*/ 370 h 370"/>
                <a:gd name="T10" fmla="*/ 464 w 976"/>
                <a:gd name="T11" fmla="*/ 370 h 370"/>
                <a:gd name="T12" fmla="*/ 464 w 976"/>
                <a:gd name="T13" fmla="*/ 370 h 370"/>
                <a:gd name="T14" fmla="*/ 662 w 976"/>
                <a:gd name="T15" fmla="*/ 370 h 370"/>
                <a:gd name="T16" fmla="*/ 794 w 976"/>
                <a:gd name="T17" fmla="*/ 370 h 370"/>
                <a:gd name="T18" fmla="*/ 794 w 976"/>
                <a:gd name="T19" fmla="*/ 154 h 370"/>
                <a:gd name="T20" fmla="*/ 976 w 976"/>
                <a:gd name="T21" fmla="*/ 111 h 370"/>
                <a:gd name="T22" fmla="*/ 794 w 976"/>
                <a:gd name="T23" fmla="*/ 62 h 370"/>
                <a:gd name="T24" fmla="*/ 794 w 976"/>
                <a:gd name="T25" fmla="*/ 0 h 370"/>
                <a:gd name="T26" fmla="*/ 662 w 976"/>
                <a:gd name="T27" fmla="*/ 0 h 370"/>
                <a:gd name="T28" fmla="*/ 464 w 976"/>
                <a:gd name="T29" fmla="*/ 0 h 370"/>
                <a:gd name="T30" fmla="*/ 464 w 976"/>
                <a:gd name="T31" fmla="*/ 0 h 370"/>
                <a:gd name="T32" fmla="*/ 0 w 976"/>
                <a:gd name="T33" fmla="*/ 0 h 3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370"/>
                <a:gd name="T53" fmla="*/ 976 w 976"/>
                <a:gd name="T54" fmla="*/ 370 h 3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370">
                  <a:moveTo>
                    <a:pt x="0" y="0"/>
                  </a:moveTo>
                  <a:lnTo>
                    <a:pt x="0" y="62"/>
                  </a:lnTo>
                  <a:lnTo>
                    <a:pt x="0" y="154"/>
                  </a:lnTo>
                  <a:lnTo>
                    <a:pt x="0" y="370"/>
                  </a:lnTo>
                  <a:lnTo>
                    <a:pt x="464" y="370"/>
                  </a:lnTo>
                  <a:lnTo>
                    <a:pt x="662" y="370"/>
                  </a:lnTo>
                  <a:lnTo>
                    <a:pt x="794" y="370"/>
                  </a:lnTo>
                  <a:lnTo>
                    <a:pt x="794" y="154"/>
                  </a:lnTo>
                  <a:lnTo>
                    <a:pt x="976" y="111"/>
                  </a:lnTo>
                  <a:lnTo>
                    <a:pt x="794" y="62"/>
                  </a:lnTo>
                  <a:lnTo>
                    <a:pt x="794" y="0"/>
                  </a:lnTo>
                  <a:lnTo>
                    <a:pt x="662" y="0"/>
                  </a:lnTo>
                  <a:lnTo>
                    <a:pt x="464" y="0"/>
                  </a:lnTo>
                  <a:lnTo>
                    <a:pt x="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15" name="Freeform 14"/>
            <p:cNvSpPr>
              <a:spLocks/>
            </p:cNvSpPr>
            <p:nvPr/>
          </p:nvSpPr>
          <p:spPr bwMode="auto">
            <a:xfrm>
              <a:off x="1647" y="1425"/>
              <a:ext cx="975" cy="369"/>
            </a:xfrm>
            <a:custGeom>
              <a:avLst/>
              <a:gdLst>
                <a:gd name="T0" fmla="*/ 0 w 975"/>
                <a:gd name="T1" fmla="*/ 0 h 369"/>
                <a:gd name="T2" fmla="*/ 0 w 975"/>
                <a:gd name="T3" fmla="*/ 61 h 369"/>
                <a:gd name="T4" fmla="*/ 0 w 975"/>
                <a:gd name="T5" fmla="*/ 61 h 369"/>
                <a:gd name="T6" fmla="*/ 0 w 975"/>
                <a:gd name="T7" fmla="*/ 154 h 369"/>
                <a:gd name="T8" fmla="*/ 0 w 975"/>
                <a:gd name="T9" fmla="*/ 369 h 369"/>
                <a:gd name="T10" fmla="*/ 463 w 975"/>
                <a:gd name="T11" fmla="*/ 369 h 369"/>
                <a:gd name="T12" fmla="*/ 463 w 975"/>
                <a:gd name="T13" fmla="*/ 369 h 369"/>
                <a:gd name="T14" fmla="*/ 662 w 975"/>
                <a:gd name="T15" fmla="*/ 369 h 369"/>
                <a:gd name="T16" fmla="*/ 794 w 975"/>
                <a:gd name="T17" fmla="*/ 369 h 369"/>
                <a:gd name="T18" fmla="*/ 794 w 975"/>
                <a:gd name="T19" fmla="*/ 154 h 369"/>
                <a:gd name="T20" fmla="*/ 975 w 975"/>
                <a:gd name="T21" fmla="*/ 111 h 369"/>
                <a:gd name="T22" fmla="*/ 794 w 975"/>
                <a:gd name="T23" fmla="*/ 61 h 369"/>
                <a:gd name="T24" fmla="*/ 794 w 975"/>
                <a:gd name="T25" fmla="*/ 0 h 369"/>
                <a:gd name="T26" fmla="*/ 662 w 975"/>
                <a:gd name="T27" fmla="*/ 0 h 369"/>
                <a:gd name="T28" fmla="*/ 463 w 975"/>
                <a:gd name="T29" fmla="*/ 0 h 369"/>
                <a:gd name="T30" fmla="*/ 463 w 975"/>
                <a:gd name="T31" fmla="*/ 0 h 369"/>
                <a:gd name="T32" fmla="*/ 0 w 975"/>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5"/>
                <a:gd name="T52" fmla="*/ 0 h 369"/>
                <a:gd name="T53" fmla="*/ 975 w 975"/>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5" h="369">
                  <a:moveTo>
                    <a:pt x="0" y="0"/>
                  </a:moveTo>
                  <a:lnTo>
                    <a:pt x="0" y="61"/>
                  </a:lnTo>
                  <a:lnTo>
                    <a:pt x="0" y="154"/>
                  </a:lnTo>
                  <a:lnTo>
                    <a:pt x="0" y="369"/>
                  </a:lnTo>
                  <a:lnTo>
                    <a:pt x="463" y="369"/>
                  </a:lnTo>
                  <a:lnTo>
                    <a:pt x="662" y="369"/>
                  </a:lnTo>
                  <a:lnTo>
                    <a:pt x="794" y="369"/>
                  </a:lnTo>
                  <a:lnTo>
                    <a:pt x="794" y="154"/>
                  </a:lnTo>
                  <a:lnTo>
                    <a:pt x="975" y="111"/>
                  </a:lnTo>
                  <a:lnTo>
                    <a:pt x="794" y="61"/>
                  </a:lnTo>
                  <a:lnTo>
                    <a:pt x="794" y="0"/>
                  </a:lnTo>
                  <a:lnTo>
                    <a:pt x="662" y="0"/>
                  </a:lnTo>
                  <a:lnTo>
                    <a:pt x="463" y="0"/>
                  </a:lnTo>
                  <a:lnTo>
                    <a:pt x="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16" name="Freeform 15"/>
            <p:cNvSpPr>
              <a:spLocks/>
            </p:cNvSpPr>
            <p:nvPr/>
          </p:nvSpPr>
          <p:spPr bwMode="auto">
            <a:xfrm>
              <a:off x="1647" y="1425"/>
              <a:ext cx="975" cy="369"/>
            </a:xfrm>
            <a:custGeom>
              <a:avLst/>
              <a:gdLst>
                <a:gd name="T0" fmla="*/ 0 w 975"/>
                <a:gd name="T1" fmla="*/ 0 h 369"/>
                <a:gd name="T2" fmla="*/ 0 w 975"/>
                <a:gd name="T3" fmla="*/ 61 h 369"/>
                <a:gd name="T4" fmla="*/ 0 w 975"/>
                <a:gd name="T5" fmla="*/ 61 h 369"/>
                <a:gd name="T6" fmla="*/ 0 w 975"/>
                <a:gd name="T7" fmla="*/ 154 h 369"/>
                <a:gd name="T8" fmla="*/ 0 w 975"/>
                <a:gd name="T9" fmla="*/ 369 h 369"/>
                <a:gd name="T10" fmla="*/ 463 w 975"/>
                <a:gd name="T11" fmla="*/ 369 h 369"/>
                <a:gd name="T12" fmla="*/ 463 w 975"/>
                <a:gd name="T13" fmla="*/ 369 h 369"/>
                <a:gd name="T14" fmla="*/ 662 w 975"/>
                <a:gd name="T15" fmla="*/ 369 h 369"/>
                <a:gd name="T16" fmla="*/ 794 w 975"/>
                <a:gd name="T17" fmla="*/ 369 h 369"/>
                <a:gd name="T18" fmla="*/ 794 w 975"/>
                <a:gd name="T19" fmla="*/ 154 h 369"/>
                <a:gd name="T20" fmla="*/ 975 w 975"/>
                <a:gd name="T21" fmla="*/ 111 h 369"/>
                <a:gd name="T22" fmla="*/ 794 w 975"/>
                <a:gd name="T23" fmla="*/ 61 h 369"/>
                <a:gd name="T24" fmla="*/ 794 w 975"/>
                <a:gd name="T25" fmla="*/ 0 h 369"/>
                <a:gd name="T26" fmla="*/ 662 w 975"/>
                <a:gd name="T27" fmla="*/ 0 h 369"/>
                <a:gd name="T28" fmla="*/ 463 w 975"/>
                <a:gd name="T29" fmla="*/ 0 h 369"/>
                <a:gd name="T30" fmla="*/ 463 w 975"/>
                <a:gd name="T31" fmla="*/ 0 h 369"/>
                <a:gd name="T32" fmla="*/ 0 w 975"/>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5"/>
                <a:gd name="T52" fmla="*/ 0 h 369"/>
                <a:gd name="T53" fmla="*/ 975 w 975"/>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5" h="369">
                  <a:moveTo>
                    <a:pt x="0" y="0"/>
                  </a:moveTo>
                  <a:lnTo>
                    <a:pt x="0" y="61"/>
                  </a:lnTo>
                  <a:lnTo>
                    <a:pt x="0" y="154"/>
                  </a:lnTo>
                  <a:lnTo>
                    <a:pt x="0" y="369"/>
                  </a:lnTo>
                  <a:lnTo>
                    <a:pt x="463" y="369"/>
                  </a:lnTo>
                  <a:lnTo>
                    <a:pt x="662" y="369"/>
                  </a:lnTo>
                  <a:lnTo>
                    <a:pt x="794" y="369"/>
                  </a:lnTo>
                  <a:lnTo>
                    <a:pt x="794" y="154"/>
                  </a:lnTo>
                  <a:lnTo>
                    <a:pt x="975" y="111"/>
                  </a:lnTo>
                  <a:lnTo>
                    <a:pt x="794" y="61"/>
                  </a:lnTo>
                  <a:lnTo>
                    <a:pt x="794" y="0"/>
                  </a:lnTo>
                  <a:lnTo>
                    <a:pt x="662" y="0"/>
                  </a:lnTo>
                  <a:lnTo>
                    <a:pt x="463" y="0"/>
                  </a:lnTo>
                  <a:lnTo>
                    <a:pt x="0"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17" name="Rectangle 16"/>
            <p:cNvSpPr>
              <a:spLocks noChangeArrowheads="1"/>
            </p:cNvSpPr>
            <p:nvPr/>
          </p:nvSpPr>
          <p:spPr bwMode="auto">
            <a:xfrm>
              <a:off x="1872" y="1464"/>
              <a:ext cx="346"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Genomes</a:t>
              </a:r>
              <a:endParaRPr lang="en-US" sz="1200">
                <a:solidFill>
                  <a:srgbClr val="000000"/>
                </a:solidFill>
                <a:latin typeface="Corbel"/>
              </a:endParaRPr>
            </a:p>
          </p:txBody>
        </p:sp>
        <p:sp>
          <p:nvSpPr>
            <p:cNvPr id="18" name="Rectangle 17"/>
            <p:cNvSpPr>
              <a:spLocks noChangeArrowheads="1"/>
            </p:cNvSpPr>
            <p:nvPr/>
          </p:nvSpPr>
          <p:spPr bwMode="auto">
            <a:xfrm>
              <a:off x="1711" y="1565"/>
              <a:ext cx="303"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Ensembl</a:t>
              </a:r>
              <a:endParaRPr lang="en-US" sz="1200">
                <a:solidFill>
                  <a:srgbClr val="000000"/>
                </a:solidFill>
                <a:latin typeface="Corbel"/>
              </a:endParaRPr>
            </a:p>
          </p:txBody>
        </p:sp>
        <p:sp>
          <p:nvSpPr>
            <p:cNvPr id="19" name="Rectangle 18"/>
            <p:cNvSpPr>
              <a:spLocks noChangeArrowheads="1"/>
            </p:cNvSpPr>
            <p:nvPr/>
          </p:nvSpPr>
          <p:spPr bwMode="auto">
            <a:xfrm>
              <a:off x="2041" y="1565"/>
              <a:ext cx="2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a:t>
              </a:r>
              <a:endParaRPr lang="en-US" sz="1200">
                <a:solidFill>
                  <a:srgbClr val="000000"/>
                </a:solidFill>
                <a:latin typeface="Corbel"/>
              </a:endParaRPr>
            </a:p>
          </p:txBody>
        </p:sp>
        <p:sp>
          <p:nvSpPr>
            <p:cNvPr id="20" name="Rectangle 19"/>
            <p:cNvSpPr>
              <a:spLocks noChangeArrowheads="1"/>
            </p:cNvSpPr>
            <p:nvPr/>
          </p:nvSpPr>
          <p:spPr bwMode="auto">
            <a:xfrm>
              <a:off x="2088" y="1565"/>
              <a:ext cx="303"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Ensembl</a:t>
              </a:r>
              <a:endParaRPr lang="en-US" sz="1200">
                <a:solidFill>
                  <a:srgbClr val="000000"/>
                </a:solidFill>
                <a:latin typeface="Corbel"/>
              </a:endParaRPr>
            </a:p>
          </p:txBody>
        </p:sp>
        <p:sp>
          <p:nvSpPr>
            <p:cNvPr id="21" name="Rectangle 20"/>
            <p:cNvSpPr>
              <a:spLocks noChangeArrowheads="1"/>
            </p:cNvSpPr>
            <p:nvPr/>
          </p:nvSpPr>
          <p:spPr bwMode="auto">
            <a:xfrm>
              <a:off x="1767" y="1667"/>
              <a:ext cx="358"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Genomes, </a:t>
              </a:r>
              <a:endParaRPr lang="en-US" sz="1200">
                <a:solidFill>
                  <a:srgbClr val="000000"/>
                </a:solidFill>
                <a:latin typeface="Corbel"/>
              </a:endParaRPr>
            </a:p>
          </p:txBody>
        </p:sp>
        <p:sp>
          <p:nvSpPr>
            <p:cNvPr id="22" name="Rectangle 21"/>
            <p:cNvSpPr>
              <a:spLocks noChangeArrowheads="1"/>
            </p:cNvSpPr>
            <p:nvPr/>
          </p:nvSpPr>
          <p:spPr bwMode="auto">
            <a:xfrm>
              <a:off x="2181" y="1667"/>
              <a:ext cx="160"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EGA</a:t>
              </a:r>
              <a:endParaRPr lang="en-US" sz="1200">
                <a:solidFill>
                  <a:srgbClr val="000000"/>
                </a:solidFill>
                <a:latin typeface="Corbel"/>
              </a:endParaRPr>
            </a:p>
          </p:txBody>
        </p:sp>
        <p:sp>
          <p:nvSpPr>
            <p:cNvPr id="23" name="Rectangle 22"/>
            <p:cNvSpPr>
              <a:spLocks noChangeArrowheads="1"/>
            </p:cNvSpPr>
            <p:nvPr/>
          </p:nvSpPr>
          <p:spPr bwMode="auto">
            <a:xfrm>
              <a:off x="4050" y="1526"/>
              <a:ext cx="76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Nucleotide sequence</a:t>
              </a:r>
              <a:endParaRPr lang="en-US" sz="1200">
                <a:solidFill>
                  <a:srgbClr val="000000"/>
                </a:solidFill>
                <a:latin typeface="Corbel"/>
              </a:endParaRPr>
            </a:p>
          </p:txBody>
        </p:sp>
        <p:sp>
          <p:nvSpPr>
            <p:cNvPr id="24" name="Rectangle 23"/>
            <p:cNvSpPr>
              <a:spLocks noChangeArrowheads="1"/>
            </p:cNvSpPr>
            <p:nvPr/>
          </p:nvSpPr>
          <p:spPr bwMode="auto">
            <a:xfrm>
              <a:off x="4247" y="1627"/>
              <a:ext cx="217"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EMBL</a:t>
              </a:r>
              <a:endParaRPr lang="en-US" sz="1200">
                <a:solidFill>
                  <a:srgbClr val="000000"/>
                </a:solidFill>
                <a:latin typeface="Corbel"/>
              </a:endParaRPr>
            </a:p>
          </p:txBody>
        </p:sp>
        <p:sp>
          <p:nvSpPr>
            <p:cNvPr id="25" name="Rectangle 24"/>
            <p:cNvSpPr>
              <a:spLocks noChangeArrowheads="1"/>
            </p:cNvSpPr>
            <p:nvPr/>
          </p:nvSpPr>
          <p:spPr bwMode="auto">
            <a:xfrm>
              <a:off x="4479" y="1627"/>
              <a:ext cx="28"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a:t>
              </a:r>
              <a:endParaRPr lang="en-US" sz="1200">
                <a:solidFill>
                  <a:srgbClr val="000000"/>
                </a:solidFill>
                <a:latin typeface="Corbel"/>
              </a:endParaRPr>
            </a:p>
          </p:txBody>
        </p:sp>
        <p:sp>
          <p:nvSpPr>
            <p:cNvPr id="26" name="Rectangle 25"/>
            <p:cNvSpPr>
              <a:spLocks noChangeArrowheads="1"/>
            </p:cNvSpPr>
            <p:nvPr/>
          </p:nvSpPr>
          <p:spPr bwMode="auto">
            <a:xfrm>
              <a:off x="4507" y="1627"/>
              <a:ext cx="179"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Bank</a:t>
              </a:r>
              <a:endParaRPr lang="en-US" sz="1200">
                <a:solidFill>
                  <a:srgbClr val="000000"/>
                </a:solidFill>
                <a:latin typeface="Corbel"/>
              </a:endParaRPr>
            </a:p>
          </p:txBody>
        </p:sp>
        <p:sp>
          <p:nvSpPr>
            <p:cNvPr id="27" name="Freeform 26"/>
            <p:cNvSpPr>
              <a:spLocks/>
            </p:cNvSpPr>
            <p:nvPr/>
          </p:nvSpPr>
          <p:spPr bwMode="auto">
            <a:xfrm>
              <a:off x="3516" y="1494"/>
              <a:ext cx="1492" cy="254"/>
            </a:xfrm>
            <a:custGeom>
              <a:avLst/>
              <a:gdLst>
                <a:gd name="T0" fmla="*/ 380 w 1492"/>
                <a:gd name="T1" fmla="*/ 0 h 254"/>
                <a:gd name="T2" fmla="*/ 380 w 1492"/>
                <a:gd name="T3" fmla="*/ 148 h 254"/>
                <a:gd name="T4" fmla="*/ 0 w 1492"/>
                <a:gd name="T5" fmla="*/ 214 h 254"/>
                <a:gd name="T6" fmla="*/ 380 w 1492"/>
                <a:gd name="T7" fmla="*/ 211 h 254"/>
                <a:gd name="T8" fmla="*/ 380 w 1492"/>
                <a:gd name="T9" fmla="*/ 254 h 254"/>
                <a:gd name="T10" fmla="*/ 566 w 1492"/>
                <a:gd name="T11" fmla="*/ 254 h 254"/>
                <a:gd name="T12" fmla="*/ 566 w 1492"/>
                <a:gd name="T13" fmla="*/ 254 h 254"/>
                <a:gd name="T14" fmla="*/ 844 w 1492"/>
                <a:gd name="T15" fmla="*/ 254 h 254"/>
                <a:gd name="T16" fmla="*/ 1492 w 1492"/>
                <a:gd name="T17" fmla="*/ 254 h 254"/>
                <a:gd name="T18" fmla="*/ 1492 w 1492"/>
                <a:gd name="T19" fmla="*/ 211 h 254"/>
                <a:gd name="T20" fmla="*/ 1492 w 1492"/>
                <a:gd name="T21" fmla="*/ 148 h 254"/>
                <a:gd name="T22" fmla="*/ 1492 w 1492"/>
                <a:gd name="T23" fmla="*/ 148 h 254"/>
                <a:gd name="T24" fmla="*/ 1492 w 1492"/>
                <a:gd name="T25" fmla="*/ 0 h 254"/>
                <a:gd name="T26" fmla="*/ 844 w 1492"/>
                <a:gd name="T27" fmla="*/ 0 h 254"/>
                <a:gd name="T28" fmla="*/ 566 w 1492"/>
                <a:gd name="T29" fmla="*/ 0 h 254"/>
                <a:gd name="T30" fmla="*/ 566 w 1492"/>
                <a:gd name="T31" fmla="*/ 0 h 254"/>
                <a:gd name="T32" fmla="*/ 380 w 1492"/>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2"/>
                <a:gd name="T52" fmla="*/ 0 h 254"/>
                <a:gd name="T53" fmla="*/ 1492 w 1492"/>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2" h="254">
                  <a:moveTo>
                    <a:pt x="380" y="0"/>
                  </a:moveTo>
                  <a:lnTo>
                    <a:pt x="380" y="148"/>
                  </a:lnTo>
                  <a:lnTo>
                    <a:pt x="0" y="214"/>
                  </a:lnTo>
                  <a:lnTo>
                    <a:pt x="380" y="211"/>
                  </a:lnTo>
                  <a:lnTo>
                    <a:pt x="380" y="254"/>
                  </a:lnTo>
                  <a:lnTo>
                    <a:pt x="566" y="254"/>
                  </a:lnTo>
                  <a:lnTo>
                    <a:pt x="844" y="254"/>
                  </a:lnTo>
                  <a:lnTo>
                    <a:pt x="1492" y="254"/>
                  </a:lnTo>
                  <a:lnTo>
                    <a:pt x="1492" y="211"/>
                  </a:lnTo>
                  <a:lnTo>
                    <a:pt x="1492" y="148"/>
                  </a:lnTo>
                  <a:lnTo>
                    <a:pt x="1492" y="0"/>
                  </a:lnTo>
                  <a:lnTo>
                    <a:pt x="844" y="0"/>
                  </a:lnTo>
                  <a:lnTo>
                    <a:pt x="566" y="0"/>
                  </a:lnTo>
                  <a:lnTo>
                    <a:pt x="38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28" name="Freeform 27"/>
            <p:cNvSpPr>
              <a:spLocks/>
            </p:cNvSpPr>
            <p:nvPr/>
          </p:nvSpPr>
          <p:spPr bwMode="auto">
            <a:xfrm>
              <a:off x="3490" y="1467"/>
              <a:ext cx="1492" cy="254"/>
            </a:xfrm>
            <a:custGeom>
              <a:avLst/>
              <a:gdLst>
                <a:gd name="T0" fmla="*/ 380 w 1492"/>
                <a:gd name="T1" fmla="*/ 0 h 254"/>
                <a:gd name="T2" fmla="*/ 380 w 1492"/>
                <a:gd name="T3" fmla="*/ 148 h 254"/>
                <a:gd name="T4" fmla="*/ 0 w 1492"/>
                <a:gd name="T5" fmla="*/ 214 h 254"/>
                <a:gd name="T6" fmla="*/ 380 w 1492"/>
                <a:gd name="T7" fmla="*/ 212 h 254"/>
                <a:gd name="T8" fmla="*/ 380 w 1492"/>
                <a:gd name="T9" fmla="*/ 254 h 254"/>
                <a:gd name="T10" fmla="*/ 565 w 1492"/>
                <a:gd name="T11" fmla="*/ 254 h 254"/>
                <a:gd name="T12" fmla="*/ 565 w 1492"/>
                <a:gd name="T13" fmla="*/ 254 h 254"/>
                <a:gd name="T14" fmla="*/ 843 w 1492"/>
                <a:gd name="T15" fmla="*/ 254 h 254"/>
                <a:gd name="T16" fmla="*/ 1492 w 1492"/>
                <a:gd name="T17" fmla="*/ 254 h 254"/>
                <a:gd name="T18" fmla="*/ 1492 w 1492"/>
                <a:gd name="T19" fmla="*/ 212 h 254"/>
                <a:gd name="T20" fmla="*/ 1492 w 1492"/>
                <a:gd name="T21" fmla="*/ 148 h 254"/>
                <a:gd name="T22" fmla="*/ 1492 w 1492"/>
                <a:gd name="T23" fmla="*/ 148 h 254"/>
                <a:gd name="T24" fmla="*/ 1492 w 1492"/>
                <a:gd name="T25" fmla="*/ 0 h 254"/>
                <a:gd name="T26" fmla="*/ 843 w 1492"/>
                <a:gd name="T27" fmla="*/ 0 h 254"/>
                <a:gd name="T28" fmla="*/ 565 w 1492"/>
                <a:gd name="T29" fmla="*/ 0 h 254"/>
                <a:gd name="T30" fmla="*/ 565 w 1492"/>
                <a:gd name="T31" fmla="*/ 0 h 254"/>
                <a:gd name="T32" fmla="*/ 380 w 1492"/>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2"/>
                <a:gd name="T52" fmla="*/ 0 h 254"/>
                <a:gd name="T53" fmla="*/ 1492 w 1492"/>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2" h="254">
                  <a:moveTo>
                    <a:pt x="380" y="0"/>
                  </a:moveTo>
                  <a:lnTo>
                    <a:pt x="380" y="148"/>
                  </a:lnTo>
                  <a:lnTo>
                    <a:pt x="0" y="214"/>
                  </a:lnTo>
                  <a:lnTo>
                    <a:pt x="380" y="212"/>
                  </a:lnTo>
                  <a:lnTo>
                    <a:pt x="380" y="254"/>
                  </a:lnTo>
                  <a:lnTo>
                    <a:pt x="565" y="254"/>
                  </a:lnTo>
                  <a:lnTo>
                    <a:pt x="843" y="254"/>
                  </a:lnTo>
                  <a:lnTo>
                    <a:pt x="1492" y="254"/>
                  </a:lnTo>
                  <a:lnTo>
                    <a:pt x="1492" y="212"/>
                  </a:lnTo>
                  <a:lnTo>
                    <a:pt x="1492" y="148"/>
                  </a:lnTo>
                  <a:lnTo>
                    <a:pt x="1492" y="0"/>
                  </a:lnTo>
                  <a:lnTo>
                    <a:pt x="843" y="0"/>
                  </a:lnTo>
                  <a:lnTo>
                    <a:pt x="565" y="0"/>
                  </a:lnTo>
                  <a:lnTo>
                    <a:pt x="38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29" name="Freeform 28"/>
            <p:cNvSpPr>
              <a:spLocks/>
            </p:cNvSpPr>
            <p:nvPr/>
          </p:nvSpPr>
          <p:spPr bwMode="auto">
            <a:xfrm>
              <a:off x="3490" y="1467"/>
              <a:ext cx="1492" cy="254"/>
            </a:xfrm>
            <a:custGeom>
              <a:avLst/>
              <a:gdLst>
                <a:gd name="T0" fmla="*/ 380 w 1492"/>
                <a:gd name="T1" fmla="*/ 0 h 254"/>
                <a:gd name="T2" fmla="*/ 380 w 1492"/>
                <a:gd name="T3" fmla="*/ 148 h 254"/>
                <a:gd name="T4" fmla="*/ 0 w 1492"/>
                <a:gd name="T5" fmla="*/ 214 h 254"/>
                <a:gd name="T6" fmla="*/ 380 w 1492"/>
                <a:gd name="T7" fmla="*/ 212 h 254"/>
                <a:gd name="T8" fmla="*/ 380 w 1492"/>
                <a:gd name="T9" fmla="*/ 254 h 254"/>
                <a:gd name="T10" fmla="*/ 565 w 1492"/>
                <a:gd name="T11" fmla="*/ 254 h 254"/>
                <a:gd name="T12" fmla="*/ 565 w 1492"/>
                <a:gd name="T13" fmla="*/ 254 h 254"/>
                <a:gd name="T14" fmla="*/ 843 w 1492"/>
                <a:gd name="T15" fmla="*/ 254 h 254"/>
                <a:gd name="T16" fmla="*/ 1492 w 1492"/>
                <a:gd name="T17" fmla="*/ 254 h 254"/>
                <a:gd name="T18" fmla="*/ 1492 w 1492"/>
                <a:gd name="T19" fmla="*/ 212 h 254"/>
                <a:gd name="T20" fmla="*/ 1492 w 1492"/>
                <a:gd name="T21" fmla="*/ 148 h 254"/>
                <a:gd name="T22" fmla="*/ 1492 w 1492"/>
                <a:gd name="T23" fmla="*/ 148 h 254"/>
                <a:gd name="T24" fmla="*/ 1492 w 1492"/>
                <a:gd name="T25" fmla="*/ 0 h 254"/>
                <a:gd name="T26" fmla="*/ 843 w 1492"/>
                <a:gd name="T27" fmla="*/ 0 h 254"/>
                <a:gd name="T28" fmla="*/ 565 w 1492"/>
                <a:gd name="T29" fmla="*/ 0 h 254"/>
                <a:gd name="T30" fmla="*/ 565 w 1492"/>
                <a:gd name="T31" fmla="*/ 0 h 254"/>
                <a:gd name="T32" fmla="*/ 380 w 1492"/>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2"/>
                <a:gd name="T52" fmla="*/ 0 h 254"/>
                <a:gd name="T53" fmla="*/ 1492 w 1492"/>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2" h="254">
                  <a:moveTo>
                    <a:pt x="380" y="0"/>
                  </a:moveTo>
                  <a:lnTo>
                    <a:pt x="380" y="148"/>
                  </a:lnTo>
                  <a:lnTo>
                    <a:pt x="0" y="214"/>
                  </a:lnTo>
                  <a:lnTo>
                    <a:pt x="380" y="212"/>
                  </a:lnTo>
                  <a:lnTo>
                    <a:pt x="380" y="254"/>
                  </a:lnTo>
                  <a:lnTo>
                    <a:pt x="565" y="254"/>
                  </a:lnTo>
                  <a:lnTo>
                    <a:pt x="843" y="254"/>
                  </a:lnTo>
                  <a:lnTo>
                    <a:pt x="1492" y="254"/>
                  </a:lnTo>
                  <a:lnTo>
                    <a:pt x="1492" y="212"/>
                  </a:lnTo>
                  <a:lnTo>
                    <a:pt x="1492" y="148"/>
                  </a:lnTo>
                  <a:lnTo>
                    <a:pt x="1492" y="0"/>
                  </a:lnTo>
                  <a:lnTo>
                    <a:pt x="843" y="0"/>
                  </a:lnTo>
                  <a:lnTo>
                    <a:pt x="565" y="0"/>
                  </a:lnTo>
                  <a:lnTo>
                    <a:pt x="380"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30" name="Rectangle 29"/>
            <p:cNvSpPr>
              <a:spLocks noChangeArrowheads="1"/>
            </p:cNvSpPr>
            <p:nvPr/>
          </p:nvSpPr>
          <p:spPr bwMode="auto">
            <a:xfrm>
              <a:off x="4024" y="1499"/>
              <a:ext cx="76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Nucleotide sequence</a:t>
              </a:r>
              <a:endParaRPr lang="en-US" sz="1200">
                <a:solidFill>
                  <a:srgbClr val="000000"/>
                </a:solidFill>
                <a:latin typeface="Corbel"/>
              </a:endParaRPr>
            </a:p>
          </p:txBody>
        </p:sp>
        <p:sp>
          <p:nvSpPr>
            <p:cNvPr id="31" name="Rectangle 30"/>
            <p:cNvSpPr>
              <a:spLocks noChangeArrowheads="1"/>
            </p:cNvSpPr>
            <p:nvPr/>
          </p:nvSpPr>
          <p:spPr bwMode="auto">
            <a:xfrm>
              <a:off x="4220" y="1601"/>
              <a:ext cx="217"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EMBL</a:t>
              </a:r>
              <a:endParaRPr lang="en-US" sz="1200">
                <a:solidFill>
                  <a:srgbClr val="000000"/>
                </a:solidFill>
                <a:latin typeface="Corbel"/>
              </a:endParaRPr>
            </a:p>
          </p:txBody>
        </p:sp>
        <p:sp>
          <p:nvSpPr>
            <p:cNvPr id="32" name="Rectangle 31"/>
            <p:cNvSpPr>
              <a:spLocks noChangeArrowheads="1"/>
            </p:cNvSpPr>
            <p:nvPr/>
          </p:nvSpPr>
          <p:spPr bwMode="auto">
            <a:xfrm>
              <a:off x="4452" y="1601"/>
              <a:ext cx="28"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a:t>
              </a:r>
              <a:endParaRPr lang="en-US" sz="1200">
                <a:solidFill>
                  <a:srgbClr val="000000"/>
                </a:solidFill>
                <a:latin typeface="Corbel"/>
              </a:endParaRPr>
            </a:p>
          </p:txBody>
        </p:sp>
        <p:sp>
          <p:nvSpPr>
            <p:cNvPr id="33" name="Rectangle 32"/>
            <p:cNvSpPr>
              <a:spLocks noChangeArrowheads="1"/>
            </p:cNvSpPr>
            <p:nvPr/>
          </p:nvSpPr>
          <p:spPr bwMode="auto">
            <a:xfrm>
              <a:off x="4480" y="1601"/>
              <a:ext cx="179"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Bank</a:t>
              </a:r>
              <a:endParaRPr lang="en-US" sz="1200">
                <a:solidFill>
                  <a:srgbClr val="000000"/>
                </a:solidFill>
                <a:latin typeface="Corbel"/>
              </a:endParaRPr>
            </a:p>
          </p:txBody>
        </p:sp>
        <p:sp>
          <p:nvSpPr>
            <p:cNvPr id="34" name="Rectangle 33"/>
            <p:cNvSpPr>
              <a:spLocks noChangeArrowheads="1"/>
            </p:cNvSpPr>
            <p:nvPr/>
          </p:nvSpPr>
          <p:spPr bwMode="auto">
            <a:xfrm>
              <a:off x="1813" y="1922"/>
              <a:ext cx="60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Gene expression</a:t>
              </a:r>
              <a:endParaRPr lang="en-US" sz="1200">
                <a:solidFill>
                  <a:srgbClr val="000000"/>
                </a:solidFill>
                <a:latin typeface="Corbel"/>
              </a:endParaRPr>
            </a:p>
          </p:txBody>
        </p:sp>
        <p:sp>
          <p:nvSpPr>
            <p:cNvPr id="35" name="Rectangle 34"/>
            <p:cNvSpPr>
              <a:spLocks noChangeArrowheads="1"/>
            </p:cNvSpPr>
            <p:nvPr/>
          </p:nvSpPr>
          <p:spPr bwMode="auto">
            <a:xfrm>
              <a:off x="1899" y="2024"/>
              <a:ext cx="46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ArrayExpress</a:t>
              </a:r>
              <a:endParaRPr lang="en-US" sz="1200">
                <a:solidFill>
                  <a:srgbClr val="000000"/>
                </a:solidFill>
                <a:latin typeface="Corbel"/>
              </a:endParaRPr>
            </a:p>
          </p:txBody>
        </p:sp>
        <p:sp>
          <p:nvSpPr>
            <p:cNvPr id="36" name="Freeform 35"/>
            <p:cNvSpPr>
              <a:spLocks/>
            </p:cNvSpPr>
            <p:nvPr/>
          </p:nvSpPr>
          <p:spPr bwMode="auto">
            <a:xfrm>
              <a:off x="1737" y="1883"/>
              <a:ext cx="1215" cy="268"/>
            </a:xfrm>
            <a:custGeom>
              <a:avLst/>
              <a:gdLst>
                <a:gd name="T0" fmla="*/ 0 w 1215"/>
                <a:gd name="T1" fmla="*/ 0 h 268"/>
                <a:gd name="T2" fmla="*/ 0 w 1215"/>
                <a:gd name="T3" fmla="*/ 45 h 268"/>
                <a:gd name="T4" fmla="*/ 0 w 1215"/>
                <a:gd name="T5" fmla="*/ 45 h 268"/>
                <a:gd name="T6" fmla="*/ 0 w 1215"/>
                <a:gd name="T7" fmla="*/ 112 h 268"/>
                <a:gd name="T8" fmla="*/ 0 w 1215"/>
                <a:gd name="T9" fmla="*/ 268 h 268"/>
                <a:gd name="T10" fmla="*/ 463 w 1215"/>
                <a:gd name="T11" fmla="*/ 268 h 268"/>
                <a:gd name="T12" fmla="*/ 463 w 1215"/>
                <a:gd name="T13" fmla="*/ 268 h 268"/>
                <a:gd name="T14" fmla="*/ 662 w 1215"/>
                <a:gd name="T15" fmla="*/ 268 h 268"/>
                <a:gd name="T16" fmla="*/ 794 w 1215"/>
                <a:gd name="T17" fmla="*/ 268 h 268"/>
                <a:gd name="T18" fmla="*/ 794 w 1215"/>
                <a:gd name="T19" fmla="*/ 112 h 268"/>
                <a:gd name="T20" fmla="*/ 1215 w 1215"/>
                <a:gd name="T21" fmla="*/ 77 h 268"/>
                <a:gd name="T22" fmla="*/ 794 w 1215"/>
                <a:gd name="T23" fmla="*/ 45 h 268"/>
                <a:gd name="T24" fmla="*/ 794 w 1215"/>
                <a:gd name="T25" fmla="*/ 0 h 268"/>
                <a:gd name="T26" fmla="*/ 662 w 1215"/>
                <a:gd name="T27" fmla="*/ 0 h 268"/>
                <a:gd name="T28" fmla="*/ 463 w 1215"/>
                <a:gd name="T29" fmla="*/ 0 h 268"/>
                <a:gd name="T30" fmla="*/ 463 w 1215"/>
                <a:gd name="T31" fmla="*/ 0 h 268"/>
                <a:gd name="T32" fmla="*/ 0 w 1215"/>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5"/>
                <a:gd name="T52" fmla="*/ 0 h 268"/>
                <a:gd name="T53" fmla="*/ 1215 w 1215"/>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5" h="268">
                  <a:moveTo>
                    <a:pt x="0" y="0"/>
                  </a:moveTo>
                  <a:lnTo>
                    <a:pt x="0" y="45"/>
                  </a:lnTo>
                  <a:lnTo>
                    <a:pt x="0" y="112"/>
                  </a:lnTo>
                  <a:lnTo>
                    <a:pt x="0" y="268"/>
                  </a:lnTo>
                  <a:lnTo>
                    <a:pt x="463" y="268"/>
                  </a:lnTo>
                  <a:lnTo>
                    <a:pt x="662" y="268"/>
                  </a:lnTo>
                  <a:lnTo>
                    <a:pt x="794" y="268"/>
                  </a:lnTo>
                  <a:lnTo>
                    <a:pt x="794" y="112"/>
                  </a:lnTo>
                  <a:lnTo>
                    <a:pt x="1215" y="77"/>
                  </a:lnTo>
                  <a:lnTo>
                    <a:pt x="794" y="45"/>
                  </a:lnTo>
                  <a:lnTo>
                    <a:pt x="794" y="0"/>
                  </a:lnTo>
                  <a:lnTo>
                    <a:pt x="662" y="0"/>
                  </a:lnTo>
                  <a:lnTo>
                    <a:pt x="463" y="0"/>
                  </a:lnTo>
                  <a:lnTo>
                    <a:pt x="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37" name="Freeform 36"/>
            <p:cNvSpPr>
              <a:spLocks/>
            </p:cNvSpPr>
            <p:nvPr/>
          </p:nvSpPr>
          <p:spPr bwMode="auto">
            <a:xfrm>
              <a:off x="1710" y="1857"/>
              <a:ext cx="1215" cy="267"/>
            </a:xfrm>
            <a:custGeom>
              <a:avLst/>
              <a:gdLst>
                <a:gd name="T0" fmla="*/ 0 w 1215"/>
                <a:gd name="T1" fmla="*/ 0 h 267"/>
                <a:gd name="T2" fmla="*/ 0 w 1215"/>
                <a:gd name="T3" fmla="*/ 44 h 267"/>
                <a:gd name="T4" fmla="*/ 0 w 1215"/>
                <a:gd name="T5" fmla="*/ 44 h 267"/>
                <a:gd name="T6" fmla="*/ 0 w 1215"/>
                <a:gd name="T7" fmla="*/ 111 h 267"/>
                <a:gd name="T8" fmla="*/ 0 w 1215"/>
                <a:gd name="T9" fmla="*/ 267 h 267"/>
                <a:gd name="T10" fmla="*/ 464 w 1215"/>
                <a:gd name="T11" fmla="*/ 267 h 267"/>
                <a:gd name="T12" fmla="*/ 464 w 1215"/>
                <a:gd name="T13" fmla="*/ 267 h 267"/>
                <a:gd name="T14" fmla="*/ 662 w 1215"/>
                <a:gd name="T15" fmla="*/ 267 h 267"/>
                <a:gd name="T16" fmla="*/ 794 w 1215"/>
                <a:gd name="T17" fmla="*/ 267 h 267"/>
                <a:gd name="T18" fmla="*/ 794 w 1215"/>
                <a:gd name="T19" fmla="*/ 111 h 267"/>
                <a:gd name="T20" fmla="*/ 1215 w 1215"/>
                <a:gd name="T21" fmla="*/ 77 h 267"/>
                <a:gd name="T22" fmla="*/ 794 w 1215"/>
                <a:gd name="T23" fmla="*/ 44 h 267"/>
                <a:gd name="T24" fmla="*/ 794 w 1215"/>
                <a:gd name="T25" fmla="*/ 0 h 267"/>
                <a:gd name="T26" fmla="*/ 662 w 1215"/>
                <a:gd name="T27" fmla="*/ 0 h 267"/>
                <a:gd name="T28" fmla="*/ 464 w 1215"/>
                <a:gd name="T29" fmla="*/ 0 h 267"/>
                <a:gd name="T30" fmla="*/ 464 w 1215"/>
                <a:gd name="T31" fmla="*/ 0 h 267"/>
                <a:gd name="T32" fmla="*/ 0 w 1215"/>
                <a:gd name="T33" fmla="*/ 0 h 2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5"/>
                <a:gd name="T52" fmla="*/ 0 h 267"/>
                <a:gd name="T53" fmla="*/ 1215 w 1215"/>
                <a:gd name="T54" fmla="*/ 267 h 2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5" h="267">
                  <a:moveTo>
                    <a:pt x="0" y="0"/>
                  </a:moveTo>
                  <a:lnTo>
                    <a:pt x="0" y="44"/>
                  </a:lnTo>
                  <a:lnTo>
                    <a:pt x="0" y="111"/>
                  </a:lnTo>
                  <a:lnTo>
                    <a:pt x="0" y="267"/>
                  </a:lnTo>
                  <a:lnTo>
                    <a:pt x="464" y="267"/>
                  </a:lnTo>
                  <a:lnTo>
                    <a:pt x="662" y="267"/>
                  </a:lnTo>
                  <a:lnTo>
                    <a:pt x="794" y="267"/>
                  </a:lnTo>
                  <a:lnTo>
                    <a:pt x="794" y="111"/>
                  </a:lnTo>
                  <a:lnTo>
                    <a:pt x="1215" y="77"/>
                  </a:lnTo>
                  <a:lnTo>
                    <a:pt x="794" y="44"/>
                  </a:lnTo>
                  <a:lnTo>
                    <a:pt x="794" y="0"/>
                  </a:lnTo>
                  <a:lnTo>
                    <a:pt x="662" y="0"/>
                  </a:lnTo>
                  <a:lnTo>
                    <a:pt x="464" y="0"/>
                  </a:lnTo>
                  <a:lnTo>
                    <a:pt x="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38" name="Freeform 37"/>
            <p:cNvSpPr>
              <a:spLocks/>
            </p:cNvSpPr>
            <p:nvPr/>
          </p:nvSpPr>
          <p:spPr bwMode="auto">
            <a:xfrm>
              <a:off x="1710" y="1857"/>
              <a:ext cx="1215" cy="267"/>
            </a:xfrm>
            <a:custGeom>
              <a:avLst/>
              <a:gdLst>
                <a:gd name="T0" fmla="*/ 0 w 1215"/>
                <a:gd name="T1" fmla="*/ 0 h 267"/>
                <a:gd name="T2" fmla="*/ 0 w 1215"/>
                <a:gd name="T3" fmla="*/ 44 h 267"/>
                <a:gd name="T4" fmla="*/ 0 w 1215"/>
                <a:gd name="T5" fmla="*/ 44 h 267"/>
                <a:gd name="T6" fmla="*/ 0 w 1215"/>
                <a:gd name="T7" fmla="*/ 111 h 267"/>
                <a:gd name="T8" fmla="*/ 0 w 1215"/>
                <a:gd name="T9" fmla="*/ 267 h 267"/>
                <a:gd name="T10" fmla="*/ 464 w 1215"/>
                <a:gd name="T11" fmla="*/ 267 h 267"/>
                <a:gd name="T12" fmla="*/ 464 w 1215"/>
                <a:gd name="T13" fmla="*/ 267 h 267"/>
                <a:gd name="T14" fmla="*/ 662 w 1215"/>
                <a:gd name="T15" fmla="*/ 267 h 267"/>
                <a:gd name="T16" fmla="*/ 794 w 1215"/>
                <a:gd name="T17" fmla="*/ 267 h 267"/>
                <a:gd name="T18" fmla="*/ 794 w 1215"/>
                <a:gd name="T19" fmla="*/ 111 h 267"/>
                <a:gd name="T20" fmla="*/ 1215 w 1215"/>
                <a:gd name="T21" fmla="*/ 77 h 267"/>
                <a:gd name="T22" fmla="*/ 794 w 1215"/>
                <a:gd name="T23" fmla="*/ 44 h 267"/>
                <a:gd name="T24" fmla="*/ 794 w 1215"/>
                <a:gd name="T25" fmla="*/ 0 h 267"/>
                <a:gd name="T26" fmla="*/ 662 w 1215"/>
                <a:gd name="T27" fmla="*/ 0 h 267"/>
                <a:gd name="T28" fmla="*/ 464 w 1215"/>
                <a:gd name="T29" fmla="*/ 0 h 267"/>
                <a:gd name="T30" fmla="*/ 464 w 1215"/>
                <a:gd name="T31" fmla="*/ 0 h 267"/>
                <a:gd name="T32" fmla="*/ 0 w 1215"/>
                <a:gd name="T33" fmla="*/ 0 h 2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5"/>
                <a:gd name="T52" fmla="*/ 0 h 267"/>
                <a:gd name="T53" fmla="*/ 1215 w 1215"/>
                <a:gd name="T54" fmla="*/ 267 h 2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5" h="267">
                  <a:moveTo>
                    <a:pt x="0" y="0"/>
                  </a:moveTo>
                  <a:lnTo>
                    <a:pt x="0" y="44"/>
                  </a:lnTo>
                  <a:lnTo>
                    <a:pt x="0" y="111"/>
                  </a:lnTo>
                  <a:lnTo>
                    <a:pt x="0" y="267"/>
                  </a:lnTo>
                  <a:lnTo>
                    <a:pt x="464" y="267"/>
                  </a:lnTo>
                  <a:lnTo>
                    <a:pt x="662" y="267"/>
                  </a:lnTo>
                  <a:lnTo>
                    <a:pt x="794" y="267"/>
                  </a:lnTo>
                  <a:lnTo>
                    <a:pt x="794" y="111"/>
                  </a:lnTo>
                  <a:lnTo>
                    <a:pt x="1215" y="77"/>
                  </a:lnTo>
                  <a:lnTo>
                    <a:pt x="794" y="44"/>
                  </a:lnTo>
                  <a:lnTo>
                    <a:pt x="794" y="0"/>
                  </a:lnTo>
                  <a:lnTo>
                    <a:pt x="662" y="0"/>
                  </a:lnTo>
                  <a:lnTo>
                    <a:pt x="464" y="0"/>
                  </a:lnTo>
                  <a:lnTo>
                    <a:pt x="0"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39" name="Rectangle 38"/>
            <p:cNvSpPr>
              <a:spLocks noChangeArrowheads="1"/>
            </p:cNvSpPr>
            <p:nvPr/>
          </p:nvSpPr>
          <p:spPr bwMode="auto">
            <a:xfrm>
              <a:off x="1787" y="1895"/>
              <a:ext cx="60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Gene expression</a:t>
              </a:r>
              <a:endParaRPr lang="en-US" sz="1200">
                <a:solidFill>
                  <a:srgbClr val="000000"/>
                </a:solidFill>
                <a:latin typeface="Corbel"/>
              </a:endParaRPr>
            </a:p>
          </p:txBody>
        </p:sp>
        <p:sp>
          <p:nvSpPr>
            <p:cNvPr id="40" name="Rectangle 39"/>
            <p:cNvSpPr>
              <a:spLocks noChangeArrowheads="1"/>
            </p:cNvSpPr>
            <p:nvPr/>
          </p:nvSpPr>
          <p:spPr bwMode="auto">
            <a:xfrm>
              <a:off x="1872" y="1997"/>
              <a:ext cx="46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ArrayExpress</a:t>
              </a:r>
              <a:endParaRPr lang="en-US" sz="1200">
                <a:solidFill>
                  <a:srgbClr val="000000"/>
                </a:solidFill>
                <a:latin typeface="Corbel"/>
              </a:endParaRPr>
            </a:p>
          </p:txBody>
        </p:sp>
        <p:sp>
          <p:nvSpPr>
            <p:cNvPr id="41" name="Rectangle 40"/>
            <p:cNvSpPr>
              <a:spLocks noChangeArrowheads="1"/>
            </p:cNvSpPr>
            <p:nvPr/>
          </p:nvSpPr>
          <p:spPr bwMode="auto">
            <a:xfrm>
              <a:off x="4414" y="1817"/>
              <a:ext cx="40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Proteomes</a:t>
              </a:r>
              <a:endParaRPr lang="en-US" sz="1200">
                <a:solidFill>
                  <a:srgbClr val="000000"/>
                </a:solidFill>
                <a:latin typeface="Corbel"/>
              </a:endParaRPr>
            </a:p>
          </p:txBody>
        </p:sp>
        <p:sp>
          <p:nvSpPr>
            <p:cNvPr id="42" name="Rectangle 41"/>
            <p:cNvSpPr>
              <a:spLocks noChangeArrowheads="1"/>
            </p:cNvSpPr>
            <p:nvPr/>
          </p:nvSpPr>
          <p:spPr bwMode="auto">
            <a:xfrm>
              <a:off x="4337" y="1920"/>
              <a:ext cx="28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UniProt</a:t>
              </a:r>
              <a:endParaRPr lang="en-US" sz="1200">
                <a:solidFill>
                  <a:srgbClr val="000000"/>
                </a:solidFill>
                <a:latin typeface="Corbel"/>
              </a:endParaRPr>
            </a:p>
          </p:txBody>
        </p:sp>
        <p:sp>
          <p:nvSpPr>
            <p:cNvPr id="43" name="Rectangle 42"/>
            <p:cNvSpPr>
              <a:spLocks noChangeArrowheads="1"/>
            </p:cNvSpPr>
            <p:nvPr/>
          </p:nvSpPr>
          <p:spPr bwMode="auto">
            <a:xfrm>
              <a:off x="4620" y="1920"/>
              <a:ext cx="264"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PRIDE</a:t>
              </a:r>
              <a:endParaRPr lang="en-US" sz="1200">
                <a:solidFill>
                  <a:srgbClr val="000000"/>
                </a:solidFill>
                <a:latin typeface="Corbel"/>
              </a:endParaRPr>
            </a:p>
          </p:txBody>
        </p:sp>
        <p:sp>
          <p:nvSpPr>
            <p:cNvPr id="44" name="Freeform 43"/>
            <p:cNvSpPr>
              <a:spLocks/>
            </p:cNvSpPr>
            <p:nvPr/>
          </p:nvSpPr>
          <p:spPr bwMode="auto">
            <a:xfrm>
              <a:off x="4074" y="1780"/>
              <a:ext cx="966" cy="265"/>
            </a:xfrm>
            <a:custGeom>
              <a:avLst/>
              <a:gdLst>
                <a:gd name="T0" fmla="*/ 108 w 966"/>
                <a:gd name="T1" fmla="*/ 0 h 265"/>
                <a:gd name="T2" fmla="*/ 108 w 966"/>
                <a:gd name="T3" fmla="*/ 155 h 265"/>
                <a:gd name="T4" fmla="*/ 0 w 966"/>
                <a:gd name="T5" fmla="*/ 249 h 265"/>
                <a:gd name="T6" fmla="*/ 108 w 966"/>
                <a:gd name="T7" fmla="*/ 221 h 265"/>
                <a:gd name="T8" fmla="*/ 108 w 966"/>
                <a:gd name="T9" fmla="*/ 265 h 265"/>
                <a:gd name="T10" fmla="*/ 251 w 966"/>
                <a:gd name="T11" fmla="*/ 265 h 265"/>
                <a:gd name="T12" fmla="*/ 251 w 966"/>
                <a:gd name="T13" fmla="*/ 265 h 265"/>
                <a:gd name="T14" fmla="*/ 466 w 966"/>
                <a:gd name="T15" fmla="*/ 265 h 265"/>
                <a:gd name="T16" fmla="*/ 966 w 966"/>
                <a:gd name="T17" fmla="*/ 265 h 265"/>
                <a:gd name="T18" fmla="*/ 966 w 966"/>
                <a:gd name="T19" fmla="*/ 221 h 265"/>
                <a:gd name="T20" fmla="*/ 966 w 966"/>
                <a:gd name="T21" fmla="*/ 155 h 265"/>
                <a:gd name="T22" fmla="*/ 966 w 966"/>
                <a:gd name="T23" fmla="*/ 155 h 265"/>
                <a:gd name="T24" fmla="*/ 966 w 966"/>
                <a:gd name="T25" fmla="*/ 0 h 265"/>
                <a:gd name="T26" fmla="*/ 466 w 966"/>
                <a:gd name="T27" fmla="*/ 0 h 265"/>
                <a:gd name="T28" fmla="*/ 251 w 966"/>
                <a:gd name="T29" fmla="*/ 0 h 265"/>
                <a:gd name="T30" fmla="*/ 251 w 966"/>
                <a:gd name="T31" fmla="*/ 0 h 265"/>
                <a:gd name="T32" fmla="*/ 108 w 966"/>
                <a:gd name="T33" fmla="*/ 0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6"/>
                <a:gd name="T52" fmla="*/ 0 h 265"/>
                <a:gd name="T53" fmla="*/ 966 w 966"/>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6" h="265">
                  <a:moveTo>
                    <a:pt x="108" y="0"/>
                  </a:moveTo>
                  <a:lnTo>
                    <a:pt x="108" y="155"/>
                  </a:lnTo>
                  <a:lnTo>
                    <a:pt x="0" y="249"/>
                  </a:lnTo>
                  <a:lnTo>
                    <a:pt x="108" y="221"/>
                  </a:lnTo>
                  <a:lnTo>
                    <a:pt x="108" y="265"/>
                  </a:lnTo>
                  <a:lnTo>
                    <a:pt x="251" y="265"/>
                  </a:lnTo>
                  <a:lnTo>
                    <a:pt x="466" y="265"/>
                  </a:lnTo>
                  <a:lnTo>
                    <a:pt x="966" y="265"/>
                  </a:lnTo>
                  <a:lnTo>
                    <a:pt x="966" y="221"/>
                  </a:lnTo>
                  <a:lnTo>
                    <a:pt x="966" y="155"/>
                  </a:lnTo>
                  <a:lnTo>
                    <a:pt x="966" y="0"/>
                  </a:lnTo>
                  <a:lnTo>
                    <a:pt x="466" y="0"/>
                  </a:lnTo>
                  <a:lnTo>
                    <a:pt x="251" y="0"/>
                  </a:lnTo>
                  <a:lnTo>
                    <a:pt x="108"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45" name="Freeform 44"/>
            <p:cNvSpPr>
              <a:spLocks/>
            </p:cNvSpPr>
            <p:nvPr/>
          </p:nvSpPr>
          <p:spPr bwMode="auto">
            <a:xfrm>
              <a:off x="4047" y="1753"/>
              <a:ext cx="966" cy="266"/>
            </a:xfrm>
            <a:custGeom>
              <a:avLst/>
              <a:gdLst>
                <a:gd name="T0" fmla="*/ 109 w 966"/>
                <a:gd name="T1" fmla="*/ 0 h 266"/>
                <a:gd name="T2" fmla="*/ 109 w 966"/>
                <a:gd name="T3" fmla="*/ 155 h 266"/>
                <a:gd name="T4" fmla="*/ 0 w 966"/>
                <a:gd name="T5" fmla="*/ 249 h 266"/>
                <a:gd name="T6" fmla="*/ 109 w 966"/>
                <a:gd name="T7" fmla="*/ 222 h 266"/>
                <a:gd name="T8" fmla="*/ 109 w 966"/>
                <a:gd name="T9" fmla="*/ 266 h 266"/>
                <a:gd name="T10" fmla="*/ 252 w 966"/>
                <a:gd name="T11" fmla="*/ 266 h 266"/>
                <a:gd name="T12" fmla="*/ 252 w 966"/>
                <a:gd name="T13" fmla="*/ 266 h 266"/>
                <a:gd name="T14" fmla="*/ 466 w 966"/>
                <a:gd name="T15" fmla="*/ 266 h 266"/>
                <a:gd name="T16" fmla="*/ 966 w 966"/>
                <a:gd name="T17" fmla="*/ 266 h 266"/>
                <a:gd name="T18" fmla="*/ 966 w 966"/>
                <a:gd name="T19" fmla="*/ 222 h 266"/>
                <a:gd name="T20" fmla="*/ 966 w 966"/>
                <a:gd name="T21" fmla="*/ 155 h 266"/>
                <a:gd name="T22" fmla="*/ 966 w 966"/>
                <a:gd name="T23" fmla="*/ 155 h 266"/>
                <a:gd name="T24" fmla="*/ 966 w 966"/>
                <a:gd name="T25" fmla="*/ 0 h 266"/>
                <a:gd name="T26" fmla="*/ 466 w 966"/>
                <a:gd name="T27" fmla="*/ 0 h 266"/>
                <a:gd name="T28" fmla="*/ 252 w 966"/>
                <a:gd name="T29" fmla="*/ 0 h 266"/>
                <a:gd name="T30" fmla="*/ 252 w 966"/>
                <a:gd name="T31" fmla="*/ 0 h 266"/>
                <a:gd name="T32" fmla="*/ 109 w 966"/>
                <a:gd name="T33" fmla="*/ 0 h 2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6"/>
                <a:gd name="T52" fmla="*/ 0 h 266"/>
                <a:gd name="T53" fmla="*/ 966 w 966"/>
                <a:gd name="T54" fmla="*/ 266 h 2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6" h="266">
                  <a:moveTo>
                    <a:pt x="109" y="0"/>
                  </a:moveTo>
                  <a:lnTo>
                    <a:pt x="109" y="155"/>
                  </a:lnTo>
                  <a:lnTo>
                    <a:pt x="0" y="249"/>
                  </a:lnTo>
                  <a:lnTo>
                    <a:pt x="109" y="222"/>
                  </a:lnTo>
                  <a:lnTo>
                    <a:pt x="109" y="266"/>
                  </a:lnTo>
                  <a:lnTo>
                    <a:pt x="252" y="266"/>
                  </a:lnTo>
                  <a:lnTo>
                    <a:pt x="466" y="266"/>
                  </a:lnTo>
                  <a:lnTo>
                    <a:pt x="966" y="266"/>
                  </a:lnTo>
                  <a:lnTo>
                    <a:pt x="966" y="222"/>
                  </a:lnTo>
                  <a:lnTo>
                    <a:pt x="966" y="155"/>
                  </a:lnTo>
                  <a:lnTo>
                    <a:pt x="966" y="0"/>
                  </a:lnTo>
                  <a:lnTo>
                    <a:pt x="466" y="0"/>
                  </a:lnTo>
                  <a:lnTo>
                    <a:pt x="252" y="0"/>
                  </a:lnTo>
                  <a:lnTo>
                    <a:pt x="109"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46" name="Freeform 45"/>
            <p:cNvSpPr>
              <a:spLocks/>
            </p:cNvSpPr>
            <p:nvPr/>
          </p:nvSpPr>
          <p:spPr bwMode="auto">
            <a:xfrm>
              <a:off x="4047" y="1753"/>
              <a:ext cx="966" cy="266"/>
            </a:xfrm>
            <a:custGeom>
              <a:avLst/>
              <a:gdLst>
                <a:gd name="T0" fmla="*/ 109 w 966"/>
                <a:gd name="T1" fmla="*/ 0 h 266"/>
                <a:gd name="T2" fmla="*/ 109 w 966"/>
                <a:gd name="T3" fmla="*/ 155 h 266"/>
                <a:gd name="T4" fmla="*/ 0 w 966"/>
                <a:gd name="T5" fmla="*/ 249 h 266"/>
                <a:gd name="T6" fmla="*/ 109 w 966"/>
                <a:gd name="T7" fmla="*/ 222 h 266"/>
                <a:gd name="T8" fmla="*/ 109 w 966"/>
                <a:gd name="T9" fmla="*/ 266 h 266"/>
                <a:gd name="T10" fmla="*/ 252 w 966"/>
                <a:gd name="T11" fmla="*/ 266 h 266"/>
                <a:gd name="T12" fmla="*/ 252 w 966"/>
                <a:gd name="T13" fmla="*/ 266 h 266"/>
                <a:gd name="T14" fmla="*/ 466 w 966"/>
                <a:gd name="T15" fmla="*/ 266 h 266"/>
                <a:gd name="T16" fmla="*/ 966 w 966"/>
                <a:gd name="T17" fmla="*/ 266 h 266"/>
                <a:gd name="T18" fmla="*/ 966 w 966"/>
                <a:gd name="T19" fmla="*/ 222 h 266"/>
                <a:gd name="T20" fmla="*/ 966 w 966"/>
                <a:gd name="T21" fmla="*/ 155 h 266"/>
                <a:gd name="T22" fmla="*/ 966 w 966"/>
                <a:gd name="T23" fmla="*/ 155 h 266"/>
                <a:gd name="T24" fmla="*/ 966 w 966"/>
                <a:gd name="T25" fmla="*/ 0 h 266"/>
                <a:gd name="T26" fmla="*/ 466 w 966"/>
                <a:gd name="T27" fmla="*/ 0 h 266"/>
                <a:gd name="T28" fmla="*/ 252 w 966"/>
                <a:gd name="T29" fmla="*/ 0 h 266"/>
                <a:gd name="T30" fmla="*/ 252 w 966"/>
                <a:gd name="T31" fmla="*/ 0 h 266"/>
                <a:gd name="T32" fmla="*/ 109 w 966"/>
                <a:gd name="T33" fmla="*/ 0 h 2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6"/>
                <a:gd name="T52" fmla="*/ 0 h 266"/>
                <a:gd name="T53" fmla="*/ 966 w 966"/>
                <a:gd name="T54" fmla="*/ 266 h 2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6" h="266">
                  <a:moveTo>
                    <a:pt x="109" y="0"/>
                  </a:moveTo>
                  <a:lnTo>
                    <a:pt x="109" y="155"/>
                  </a:lnTo>
                  <a:lnTo>
                    <a:pt x="0" y="249"/>
                  </a:lnTo>
                  <a:lnTo>
                    <a:pt x="109" y="222"/>
                  </a:lnTo>
                  <a:lnTo>
                    <a:pt x="109" y="266"/>
                  </a:lnTo>
                  <a:lnTo>
                    <a:pt x="252" y="266"/>
                  </a:lnTo>
                  <a:lnTo>
                    <a:pt x="466" y="266"/>
                  </a:lnTo>
                  <a:lnTo>
                    <a:pt x="966" y="266"/>
                  </a:lnTo>
                  <a:lnTo>
                    <a:pt x="966" y="222"/>
                  </a:lnTo>
                  <a:lnTo>
                    <a:pt x="966" y="155"/>
                  </a:lnTo>
                  <a:lnTo>
                    <a:pt x="966" y="0"/>
                  </a:lnTo>
                  <a:lnTo>
                    <a:pt x="466" y="0"/>
                  </a:lnTo>
                  <a:lnTo>
                    <a:pt x="252" y="0"/>
                  </a:lnTo>
                  <a:lnTo>
                    <a:pt x="109"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47" name="Rectangle 46"/>
            <p:cNvSpPr>
              <a:spLocks noChangeArrowheads="1"/>
            </p:cNvSpPr>
            <p:nvPr/>
          </p:nvSpPr>
          <p:spPr bwMode="auto">
            <a:xfrm>
              <a:off x="4387" y="1790"/>
              <a:ext cx="40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Proteomes</a:t>
              </a:r>
              <a:endParaRPr lang="en-US" sz="1200">
                <a:solidFill>
                  <a:srgbClr val="000000"/>
                </a:solidFill>
                <a:latin typeface="Corbel"/>
              </a:endParaRPr>
            </a:p>
          </p:txBody>
        </p:sp>
        <p:sp>
          <p:nvSpPr>
            <p:cNvPr id="48" name="Rectangle 47"/>
            <p:cNvSpPr>
              <a:spLocks noChangeArrowheads="1"/>
            </p:cNvSpPr>
            <p:nvPr/>
          </p:nvSpPr>
          <p:spPr bwMode="auto">
            <a:xfrm>
              <a:off x="4310" y="1893"/>
              <a:ext cx="28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UniProt</a:t>
              </a:r>
              <a:endParaRPr lang="en-US" sz="1200">
                <a:solidFill>
                  <a:srgbClr val="000000"/>
                </a:solidFill>
                <a:latin typeface="Corbel"/>
              </a:endParaRPr>
            </a:p>
          </p:txBody>
        </p:sp>
        <p:sp>
          <p:nvSpPr>
            <p:cNvPr id="49" name="Rectangle 48"/>
            <p:cNvSpPr>
              <a:spLocks noChangeArrowheads="1"/>
            </p:cNvSpPr>
            <p:nvPr/>
          </p:nvSpPr>
          <p:spPr bwMode="auto">
            <a:xfrm>
              <a:off x="4593" y="1893"/>
              <a:ext cx="264"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PRIDE</a:t>
              </a:r>
              <a:endParaRPr lang="en-US" sz="1200">
                <a:solidFill>
                  <a:srgbClr val="000000"/>
                </a:solidFill>
                <a:latin typeface="Corbel"/>
              </a:endParaRPr>
            </a:p>
          </p:txBody>
        </p:sp>
        <p:sp>
          <p:nvSpPr>
            <p:cNvPr id="50" name="Rectangle 49"/>
            <p:cNvSpPr>
              <a:spLocks noChangeArrowheads="1"/>
            </p:cNvSpPr>
            <p:nvPr/>
          </p:nvSpPr>
          <p:spPr bwMode="auto">
            <a:xfrm>
              <a:off x="2160" y="2246"/>
              <a:ext cx="60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Protein families, </a:t>
              </a:r>
              <a:endParaRPr lang="en-US" sz="1200">
                <a:solidFill>
                  <a:srgbClr val="000000"/>
                </a:solidFill>
                <a:latin typeface="Corbel"/>
              </a:endParaRPr>
            </a:p>
          </p:txBody>
        </p:sp>
        <p:sp>
          <p:nvSpPr>
            <p:cNvPr id="51" name="Rectangle 50"/>
            <p:cNvSpPr>
              <a:spLocks noChangeArrowheads="1"/>
            </p:cNvSpPr>
            <p:nvPr/>
          </p:nvSpPr>
          <p:spPr bwMode="auto">
            <a:xfrm>
              <a:off x="2087" y="2347"/>
              <a:ext cx="723"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motifs and domains</a:t>
              </a:r>
              <a:endParaRPr lang="en-US" sz="1200">
                <a:solidFill>
                  <a:srgbClr val="000000"/>
                </a:solidFill>
                <a:latin typeface="Corbel"/>
              </a:endParaRPr>
            </a:p>
          </p:txBody>
        </p:sp>
        <p:sp>
          <p:nvSpPr>
            <p:cNvPr id="52" name="Rectangle 51"/>
            <p:cNvSpPr>
              <a:spLocks noChangeArrowheads="1"/>
            </p:cNvSpPr>
            <p:nvPr/>
          </p:nvSpPr>
          <p:spPr bwMode="auto">
            <a:xfrm>
              <a:off x="2337" y="2449"/>
              <a:ext cx="287"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InterPro</a:t>
              </a:r>
              <a:endParaRPr lang="en-US" sz="1200">
                <a:solidFill>
                  <a:srgbClr val="000000"/>
                </a:solidFill>
                <a:latin typeface="Corbel"/>
              </a:endParaRPr>
            </a:p>
          </p:txBody>
        </p:sp>
        <p:sp>
          <p:nvSpPr>
            <p:cNvPr id="53" name="Freeform 52"/>
            <p:cNvSpPr>
              <a:spLocks/>
            </p:cNvSpPr>
            <p:nvPr/>
          </p:nvSpPr>
          <p:spPr bwMode="auto">
            <a:xfrm>
              <a:off x="1991" y="2207"/>
              <a:ext cx="1384" cy="369"/>
            </a:xfrm>
            <a:custGeom>
              <a:avLst/>
              <a:gdLst>
                <a:gd name="T0" fmla="*/ 0 w 1384"/>
                <a:gd name="T1" fmla="*/ 0 h 369"/>
                <a:gd name="T2" fmla="*/ 0 w 1384"/>
                <a:gd name="T3" fmla="*/ 62 h 369"/>
                <a:gd name="T4" fmla="*/ 0 w 1384"/>
                <a:gd name="T5" fmla="*/ 62 h 369"/>
                <a:gd name="T6" fmla="*/ 0 w 1384"/>
                <a:gd name="T7" fmla="*/ 154 h 369"/>
                <a:gd name="T8" fmla="*/ 0 w 1384"/>
                <a:gd name="T9" fmla="*/ 369 h 369"/>
                <a:gd name="T10" fmla="*/ 556 w 1384"/>
                <a:gd name="T11" fmla="*/ 369 h 369"/>
                <a:gd name="T12" fmla="*/ 556 w 1384"/>
                <a:gd name="T13" fmla="*/ 369 h 369"/>
                <a:gd name="T14" fmla="*/ 794 w 1384"/>
                <a:gd name="T15" fmla="*/ 369 h 369"/>
                <a:gd name="T16" fmla="*/ 953 w 1384"/>
                <a:gd name="T17" fmla="*/ 369 h 369"/>
                <a:gd name="T18" fmla="*/ 953 w 1384"/>
                <a:gd name="T19" fmla="*/ 154 h 369"/>
                <a:gd name="T20" fmla="*/ 1384 w 1384"/>
                <a:gd name="T21" fmla="*/ 87 h 369"/>
                <a:gd name="T22" fmla="*/ 953 w 1384"/>
                <a:gd name="T23" fmla="*/ 62 h 369"/>
                <a:gd name="T24" fmla="*/ 953 w 1384"/>
                <a:gd name="T25" fmla="*/ 0 h 369"/>
                <a:gd name="T26" fmla="*/ 794 w 1384"/>
                <a:gd name="T27" fmla="*/ 0 h 369"/>
                <a:gd name="T28" fmla="*/ 556 w 1384"/>
                <a:gd name="T29" fmla="*/ 0 h 369"/>
                <a:gd name="T30" fmla="*/ 556 w 1384"/>
                <a:gd name="T31" fmla="*/ 0 h 369"/>
                <a:gd name="T32" fmla="*/ 0 w 1384"/>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4"/>
                <a:gd name="T52" fmla="*/ 0 h 369"/>
                <a:gd name="T53" fmla="*/ 1384 w 138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4" h="369">
                  <a:moveTo>
                    <a:pt x="0" y="0"/>
                  </a:moveTo>
                  <a:lnTo>
                    <a:pt x="0" y="62"/>
                  </a:lnTo>
                  <a:lnTo>
                    <a:pt x="0" y="154"/>
                  </a:lnTo>
                  <a:lnTo>
                    <a:pt x="0" y="369"/>
                  </a:lnTo>
                  <a:lnTo>
                    <a:pt x="556" y="369"/>
                  </a:lnTo>
                  <a:lnTo>
                    <a:pt x="794" y="369"/>
                  </a:lnTo>
                  <a:lnTo>
                    <a:pt x="953" y="369"/>
                  </a:lnTo>
                  <a:lnTo>
                    <a:pt x="953" y="154"/>
                  </a:lnTo>
                  <a:lnTo>
                    <a:pt x="1384" y="87"/>
                  </a:lnTo>
                  <a:lnTo>
                    <a:pt x="953" y="62"/>
                  </a:lnTo>
                  <a:lnTo>
                    <a:pt x="953" y="0"/>
                  </a:lnTo>
                  <a:lnTo>
                    <a:pt x="794" y="0"/>
                  </a:lnTo>
                  <a:lnTo>
                    <a:pt x="556" y="0"/>
                  </a:lnTo>
                  <a:lnTo>
                    <a:pt x="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54" name="Freeform 53"/>
            <p:cNvSpPr>
              <a:spLocks/>
            </p:cNvSpPr>
            <p:nvPr/>
          </p:nvSpPr>
          <p:spPr bwMode="auto">
            <a:xfrm>
              <a:off x="1964" y="2181"/>
              <a:ext cx="1385" cy="369"/>
            </a:xfrm>
            <a:custGeom>
              <a:avLst/>
              <a:gdLst>
                <a:gd name="T0" fmla="*/ 0 w 1385"/>
                <a:gd name="T1" fmla="*/ 0 h 369"/>
                <a:gd name="T2" fmla="*/ 0 w 1385"/>
                <a:gd name="T3" fmla="*/ 61 h 369"/>
                <a:gd name="T4" fmla="*/ 0 w 1385"/>
                <a:gd name="T5" fmla="*/ 61 h 369"/>
                <a:gd name="T6" fmla="*/ 0 w 1385"/>
                <a:gd name="T7" fmla="*/ 154 h 369"/>
                <a:gd name="T8" fmla="*/ 0 w 1385"/>
                <a:gd name="T9" fmla="*/ 369 h 369"/>
                <a:gd name="T10" fmla="*/ 556 w 1385"/>
                <a:gd name="T11" fmla="*/ 369 h 369"/>
                <a:gd name="T12" fmla="*/ 556 w 1385"/>
                <a:gd name="T13" fmla="*/ 369 h 369"/>
                <a:gd name="T14" fmla="*/ 794 w 1385"/>
                <a:gd name="T15" fmla="*/ 369 h 369"/>
                <a:gd name="T16" fmla="*/ 953 w 1385"/>
                <a:gd name="T17" fmla="*/ 369 h 369"/>
                <a:gd name="T18" fmla="*/ 953 w 1385"/>
                <a:gd name="T19" fmla="*/ 154 h 369"/>
                <a:gd name="T20" fmla="*/ 1385 w 1385"/>
                <a:gd name="T21" fmla="*/ 87 h 369"/>
                <a:gd name="T22" fmla="*/ 953 w 1385"/>
                <a:gd name="T23" fmla="*/ 61 h 369"/>
                <a:gd name="T24" fmla="*/ 953 w 1385"/>
                <a:gd name="T25" fmla="*/ 0 h 369"/>
                <a:gd name="T26" fmla="*/ 794 w 1385"/>
                <a:gd name="T27" fmla="*/ 0 h 369"/>
                <a:gd name="T28" fmla="*/ 556 w 1385"/>
                <a:gd name="T29" fmla="*/ 0 h 369"/>
                <a:gd name="T30" fmla="*/ 556 w 1385"/>
                <a:gd name="T31" fmla="*/ 0 h 369"/>
                <a:gd name="T32" fmla="*/ 0 w 1385"/>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5"/>
                <a:gd name="T52" fmla="*/ 0 h 369"/>
                <a:gd name="T53" fmla="*/ 1385 w 1385"/>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5" h="369">
                  <a:moveTo>
                    <a:pt x="0" y="0"/>
                  </a:moveTo>
                  <a:lnTo>
                    <a:pt x="0" y="61"/>
                  </a:lnTo>
                  <a:lnTo>
                    <a:pt x="0" y="154"/>
                  </a:lnTo>
                  <a:lnTo>
                    <a:pt x="0" y="369"/>
                  </a:lnTo>
                  <a:lnTo>
                    <a:pt x="556" y="369"/>
                  </a:lnTo>
                  <a:lnTo>
                    <a:pt x="794" y="369"/>
                  </a:lnTo>
                  <a:lnTo>
                    <a:pt x="953" y="369"/>
                  </a:lnTo>
                  <a:lnTo>
                    <a:pt x="953" y="154"/>
                  </a:lnTo>
                  <a:lnTo>
                    <a:pt x="1385" y="87"/>
                  </a:lnTo>
                  <a:lnTo>
                    <a:pt x="953" y="61"/>
                  </a:lnTo>
                  <a:lnTo>
                    <a:pt x="953" y="0"/>
                  </a:lnTo>
                  <a:lnTo>
                    <a:pt x="794" y="0"/>
                  </a:lnTo>
                  <a:lnTo>
                    <a:pt x="556" y="0"/>
                  </a:lnTo>
                  <a:lnTo>
                    <a:pt x="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55" name="Freeform 54"/>
            <p:cNvSpPr>
              <a:spLocks/>
            </p:cNvSpPr>
            <p:nvPr/>
          </p:nvSpPr>
          <p:spPr bwMode="auto">
            <a:xfrm>
              <a:off x="1964" y="2181"/>
              <a:ext cx="1385" cy="369"/>
            </a:xfrm>
            <a:custGeom>
              <a:avLst/>
              <a:gdLst>
                <a:gd name="T0" fmla="*/ 0 w 1385"/>
                <a:gd name="T1" fmla="*/ 0 h 369"/>
                <a:gd name="T2" fmla="*/ 0 w 1385"/>
                <a:gd name="T3" fmla="*/ 61 h 369"/>
                <a:gd name="T4" fmla="*/ 0 w 1385"/>
                <a:gd name="T5" fmla="*/ 61 h 369"/>
                <a:gd name="T6" fmla="*/ 0 w 1385"/>
                <a:gd name="T7" fmla="*/ 154 h 369"/>
                <a:gd name="T8" fmla="*/ 0 w 1385"/>
                <a:gd name="T9" fmla="*/ 369 h 369"/>
                <a:gd name="T10" fmla="*/ 556 w 1385"/>
                <a:gd name="T11" fmla="*/ 369 h 369"/>
                <a:gd name="T12" fmla="*/ 556 w 1385"/>
                <a:gd name="T13" fmla="*/ 369 h 369"/>
                <a:gd name="T14" fmla="*/ 794 w 1385"/>
                <a:gd name="T15" fmla="*/ 369 h 369"/>
                <a:gd name="T16" fmla="*/ 953 w 1385"/>
                <a:gd name="T17" fmla="*/ 369 h 369"/>
                <a:gd name="T18" fmla="*/ 953 w 1385"/>
                <a:gd name="T19" fmla="*/ 154 h 369"/>
                <a:gd name="T20" fmla="*/ 1385 w 1385"/>
                <a:gd name="T21" fmla="*/ 87 h 369"/>
                <a:gd name="T22" fmla="*/ 953 w 1385"/>
                <a:gd name="T23" fmla="*/ 61 h 369"/>
                <a:gd name="T24" fmla="*/ 953 w 1385"/>
                <a:gd name="T25" fmla="*/ 0 h 369"/>
                <a:gd name="T26" fmla="*/ 794 w 1385"/>
                <a:gd name="T27" fmla="*/ 0 h 369"/>
                <a:gd name="T28" fmla="*/ 556 w 1385"/>
                <a:gd name="T29" fmla="*/ 0 h 369"/>
                <a:gd name="T30" fmla="*/ 556 w 1385"/>
                <a:gd name="T31" fmla="*/ 0 h 369"/>
                <a:gd name="T32" fmla="*/ 0 w 1385"/>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5"/>
                <a:gd name="T52" fmla="*/ 0 h 369"/>
                <a:gd name="T53" fmla="*/ 1385 w 1385"/>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5" h="369">
                  <a:moveTo>
                    <a:pt x="0" y="0"/>
                  </a:moveTo>
                  <a:lnTo>
                    <a:pt x="0" y="61"/>
                  </a:lnTo>
                  <a:lnTo>
                    <a:pt x="0" y="154"/>
                  </a:lnTo>
                  <a:lnTo>
                    <a:pt x="0" y="369"/>
                  </a:lnTo>
                  <a:lnTo>
                    <a:pt x="556" y="369"/>
                  </a:lnTo>
                  <a:lnTo>
                    <a:pt x="794" y="369"/>
                  </a:lnTo>
                  <a:lnTo>
                    <a:pt x="953" y="369"/>
                  </a:lnTo>
                  <a:lnTo>
                    <a:pt x="953" y="154"/>
                  </a:lnTo>
                  <a:lnTo>
                    <a:pt x="1385" y="87"/>
                  </a:lnTo>
                  <a:lnTo>
                    <a:pt x="953" y="61"/>
                  </a:lnTo>
                  <a:lnTo>
                    <a:pt x="953" y="0"/>
                  </a:lnTo>
                  <a:lnTo>
                    <a:pt x="794" y="0"/>
                  </a:lnTo>
                  <a:lnTo>
                    <a:pt x="556" y="0"/>
                  </a:lnTo>
                  <a:lnTo>
                    <a:pt x="0"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56" name="Rectangle 55"/>
            <p:cNvSpPr>
              <a:spLocks noChangeArrowheads="1"/>
            </p:cNvSpPr>
            <p:nvPr/>
          </p:nvSpPr>
          <p:spPr bwMode="auto">
            <a:xfrm>
              <a:off x="2133" y="2219"/>
              <a:ext cx="60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Protein families, </a:t>
              </a:r>
              <a:endParaRPr lang="en-US" sz="1200">
                <a:solidFill>
                  <a:srgbClr val="000000"/>
                </a:solidFill>
                <a:latin typeface="Corbel"/>
              </a:endParaRPr>
            </a:p>
          </p:txBody>
        </p:sp>
        <p:sp>
          <p:nvSpPr>
            <p:cNvPr id="57" name="Rectangle 56"/>
            <p:cNvSpPr>
              <a:spLocks noChangeArrowheads="1"/>
            </p:cNvSpPr>
            <p:nvPr/>
          </p:nvSpPr>
          <p:spPr bwMode="auto">
            <a:xfrm>
              <a:off x="2060" y="2321"/>
              <a:ext cx="723"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motifs and domains</a:t>
              </a:r>
              <a:endParaRPr lang="en-US" sz="1200">
                <a:solidFill>
                  <a:srgbClr val="000000"/>
                </a:solidFill>
                <a:latin typeface="Corbel"/>
              </a:endParaRPr>
            </a:p>
          </p:txBody>
        </p:sp>
        <p:sp>
          <p:nvSpPr>
            <p:cNvPr id="58" name="Rectangle 57"/>
            <p:cNvSpPr>
              <a:spLocks noChangeArrowheads="1"/>
            </p:cNvSpPr>
            <p:nvPr/>
          </p:nvSpPr>
          <p:spPr bwMode="auto">
            <a:xfrm>
              <a:off x="2310" y="2422"/>
              <a:ext cx="287"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InterPro</a:t>
              </a:r>
              <a:endParaRPr lang="en-US" sz="1200">
                <a:solidFill>
                  <a:srgbClr val="000000"/>
                </a:solidFill>
                <a:latin typeface="Corbel"/>
              </a:endParaRPr>
            </a:p>
          </p:txBody>
        </p:sp>
        <p:sp>
          <p:nvSpPr>
            <p:cNvPr id="59" name="Rectangle 58"/>
            <p:cNvSpPr>
              <a:spLocks noChangeArrowheads="1"/>
            </p:cNvSpPr>
            <p:nvPr/>
          </p:nvSpPr>
          <p:spPr bwMode="auto">
            <a:xfrm>
              <a:off x="4609" y="2102"/>
              <a:ext cx="621"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Protein structure</a:t>
              </a:r>
              <a:endParaRPr lang="en-US" sz="1200">
                <a:solidFill>
                  <a:srgbClr val="000000"/>
                </a:solidFill>
                <a:latin typeface="Corbel"/>
              </a:endParaRPr>
            </a:p>
          </p:txBody>
        </p:sp>
        <p:sp>
          <p:nvSpPr>
            <p:cNvPr id="60" name="Rectangle 59"/>
            <p:cNvSpPr>
              <a:spLocks noChangeArrowheads="1"/>
            </p:cNvSpPr>
            <p:nvPr/>
          </p:nvSpPr>
          <p:spPr bwMode="auto">
            <a:xfrm>
              <a:off x="4840" y="2205"/>
              <a:ext cx="198"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PDBe</a:t>
              </a:r>
              <a:endParaRPr lang="en-US" sz="1200">
                <a:solidFill>
                  <a:srgbClr val="000000"/>
                </a:solidFill>
                <a:latin typeface="Corbel"/>
              </a:endParaRPr>
            </a:p>
          </p:txBody>
        </p:sp>
        <p:sp>
          <p:nvSpPr>
            <p:cNvPr id="61" name="Freeform 60"/>
            <p:cNvSpPr>
              <a:spLocks/>
            </p:cNvSpPr>
            <p:nvPr/>
          </p:nvSpPr>
          <p:spPr bwMode="auto">
            <a:xfrm>
              <a:off x="4360" y="2065"/>
              <a:ext cx="997" cy="266"/>
            </a:xfrm>
            <a:custGeom>
              <a:avLst/>
              <a:gdLst>
                <a:gd name="T0" fmla="*/ 140 w 997"/>
                <a:gd name="T1" fmla="*/ 0 h 266"/>
                <a:gd name="T2" fmla="*/ 140 w 997"/>
                <a:gd name="T3" fmla="*/ 155 h 266"/>
                <a:gd name="T4" fmla="*/ 0 w 997"/>
                <a:gd name="T5" fmla="*/ 230 h 266"/>
                <a:gd name="T6" fmla="*/ 140 w 997"/>
                <a:gd name="T7" fmla="*/ 222 h 266"/>
                <a:gd name="T8" fmla="*/ 140 w 997"/>
                <a:gd name="T9" fmla="*/ 266 h 266"/>
                <a:gd name="T10" fmla="*/ 283 w 997"/>
                <a:gd name="T11" fmla="*/ 266 h 266"/>
                <a:gd name="T12" fmla="*/ 283 w 997"/>
                <a:gd name="T13" fmla="*/ 266 h 266"/>
                <a:gd name="T14" fmla="*/ 497 w 997"/>
                <a:gd name="T15" fmla="*/ 266 h 266"/>
                <a:gd name="T16" fmla="*/ 997 w 997"/>
                <a:gd name="T17" fmla="*/ 266 h 266"/>
                <a:gd name="T18" fmla="*/ 997 w 997"/>
                <a:gd name="T19" fmla="*/ 222 h 266"/>
                <a:gd name="T20" fmla="*/ 997 w 997"/>
                <a:gd name="T21" fmla="*/ 155 h 266"/>
                <a:gd name="T22" fmla="*/ 997 w 997"/>
                <a:gd name="T23" fmla="*/ 155 h 266"/>
                <a:gd name="T24" fmla="*/ 997 w 997"/>
                <a:gd name="T25" fmla="*/ 0 h 266"/>
                <a:gd name="T26" fmla="*/ 497 w 997"/>
                <a:gd name="T27" fmla="*/ 0 h 266"/>
                <a:gd name="T28" fmla="*/ 283 w 997"/>
                <a:gd name="T29" fmla="*/ 0 h 266"/>
                <a:gd name="T30" fmla="*/ 283 w 997"/>
                <a:gd name="T31" fmla="*/ 0 h 266"/>
                <a:gd name="T32" fmla="*/ 140 w 997"/>
                <a:gd name="T33" fmla="*/ 0 h 2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7"/>
                <a:gd name="T52" fmla="*/ 0 h 266"/>
                <a:gd name="T53" fmla="*/ 997 w 997"/>
                <a:gd name="T54" fmla="*/ 266 h 2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7" h="266">
                  <a:moveTo>
                    <a:pt x="140" y="0"/>
                  </a:moveTo>
                  <a:lnTo>
                    <a:pt x="140" y="155"/>
                  </a:lnTo>
                  <a:lnTo>
                    <a:pt x="0" y="230"/>
                  </a:lnTo>
                  <a:lnTo>
                    <a:pt x="140" y="222"/>
                  </a:lnTo>
                  <a:lnTo>
                    <a:pt x="140" y="266"/>
                  </a:lnTo>
                  <a:lnTo>
                    <a:pt x="283" y="266"/>
                  </a:lnTo>
                  <a:lnTo>
                    <a:pt x="497" y="266"/>
                  </a:lnTo>
                  <a:lnTo>
                    <a:pt x="997" y="266"/>
                  </a:lnTo>
                  <a:lnTo>
                    <a:pt x="997" y="222"/>
                  </a:lnTo>
                  <a:lnTo>
                    <a:pt x="997" y="155"/>
                  </a:lnTo>
                  <a:lnTo>
                    <a:pt x="997" y="0"/>
                  </a:lnTo>
                  <a:lnTo>
                    <a:pt x="497" y="0"/>
                  </a:lnTo>
                  <a:lnTo>
                    <a:pt x="283" y="0"/>
                  </a:lnTo>
                  <a:lnTo>
                    <a:pt x="14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62" name="Freeform 61"/>
            <p:cNvSpPr>
              <a:spLocks/>
            </p:cNvSpPr>
            <p:nvPr/>
          </p:nvSpPr>
          <p:spPr bwMode="auto">
            <a:xfrm>
              <a:off x="4333" y="2039"/>
              <a:ext cx="998" cy="266"/>
            </a:xfrm>
            <a:custGeom>
              <a:avLst/>
              <a:gdLst>
                <a:gd name="T0" fmla="*/ 140 w 998"/>
                <a:gd name="T1" fmla="*/ 0 h 266"/>
                <a:gd name="T2" fmla="*/ 140 w 998"/>
                <a:gd name="T3" fmla="*/ 155 h 266"/>
                <a:gd name="T4" fmla="*/ 0 w 998"/>
                <a:gd name="T5" fmla="*/ 230 h 266"/>
                <a:gd name="T6" fmla="*/ 140 w 998"/>
                <a:gd name="T7" fmla="*/ 221 h 266"/>
                <a:gd name="T8" fmla="*/ 140 w 998"/>
                <a:gd name="T9" fmla="*/ 266 h 266"/>
                <a:gd name="T10" fmla="*/ 283 w 998"/>
                <a:gd name="T11" fmla="*/ 266 h 266"/>
                <a:gd name="T12" fmla="*/ 283 w 998"/>
                <a:gd name="T13" fmla="*/ 266 h 266"/>
                <a:gd name="T14" fmla="*/ 498 w 998"/>
                <a:gd name="T15" fmla="*/ 266 h 266"/>
                <a:gd name="T16" fmla="*/ 998 w 998"/>
                <a:gd name="T17" fmla="*/ 266 h 266"/>
                <a:gd name="T18" fmla="*/ 998 w 998"/>
                <a:gd name="T19" fmla="*/ 221 h 266"/>
                <a:gd name="T20" fmla="*/ 998 w 998"/>
                <a:gd name="T21" fmla="*/ 155 h 266"/>
                <a:gd name="T22" fmla="*/ 998 w 998"/>
                <a:gd name="T23" fmla="*/ 155 h 266"/>
                <a:gd name="T24" fmla="*/ 998 w 998"/>
                <a:gd name="T25" fmla="*/ 0 h 266"/>
                <a:gd name="T26" fmla="*/ 498 w 998"/>
                <a:gd name="T27" fmla="*/ 0 h 266"/>
                <a:gd name="T28" fmla="*/ 283 w 998"/>
                <a:gd name="T29" fmla="*/ 0 h 266"/>
                <a:gd name="T30" fmla="*/ 283 w 998"/>
                <a:gd name="T31" fmla="*/ 0 h 266"/>
                <a:gd name="T32" fmla="*/ 140 w 998"/>
                <a:gd name="T33" fmla="*/ 0 h 2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8"/>
                <a:gd name="T52" fmla="*/ 0 h 266"/>
                <a:gd name="T53" fmla="*/ 998 w 998"/>
                <a:gd name="T54" fmla="*/ 266 h 2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8" h="266">
                  <a:moveTo>
                    <a:pt x="140" y="0"/>
                  </a:moveTo>
                  <a:lnTo>
                    <a:pt x="140" y="155"/>
                  </a:lnTo>
                  <a:lnTo>
                    <a:pt x="0" y="230"/>
                  </a:lnTo>
                  <a:lnTo>
                    <a:pt x="140" y="221"/>
                  </a:lnTo>
                  <a:lnTo>
                    <a:pt x="140" y="266"/>
                  </a:lnTo>
                  <a:lnTo>
                    <a:pt x="283" y="266"/>
                  </a:lnTo>
                  <a:lnTo>
                    <a:pt x="498" y="266"/>
                  </a:lnTo>
                  <a:lnTo>
                    <a:pt x="998" y="266"/>
                  </a:lnTo>
                  <a:lnTo>
                    <a:pt x="998" y="221"/>
                  </a:lnTo>
                  <a:lnTo>
                    <a:pt x="998" y="155"/>
                  </a:lnTo>
                  <a:lnTo>
                    <a:pt x="998" y="0"/>
                  </a:lnTo>
                  <a:lnTo>
                    <a:pt x="498" y="0"/>
                  </a:lnTo>
                  <a:lnTo>
                    <a:pt x="283" y="0"/>
                  </a:lnTo>
                  <a:lnTo>
                    <a:pt x="140"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63" name="Freeform 62"/>
            <p:cNvSpPr>
              <a:spLocks/>
            </p:cNvSpPr>
            <p:nvPr/>
          </p:nvSpPr>
          <p:spPr bwMode="auto">
            <a:xfrm>
              <a:off x="4333" y="2039"/>
              <a:ext cx="998" cy="266"/>
            </a:xfrm>
            <a:custGeom>
              <a:avLst/>
              <a:gdLst>
                <a:gd name="T0" fmla="*/ 140 w 998"/>
                <a:gd name="T1" fmla="*/ 0 h 266"/>
                <a:gd name="T2" fmla="*/ 140 w 998"/>
                <a:gd name="T3" fmla="*/ 155 h 266"/>
                <a:gd name="T4" fmla="*/ 0 w 998"/>
                <a:gd name="T5" fmla="*/ 230 h 266"/>
                <a:gd name="T6" fmla="*/ 140 w 998"/>
                <a:gd name="T7" fmla="*/ 221 h 266"/>
                <a:gd name="T8" fmla="*/ 140 w 998"/>
                <a:gd name="T9" fmla="*/ 266 h 266"/>
                <a:gd name="T10" fmla="*/ 283 w 998"/>
                <a:gd name="T11" fmla="*/ 266 h 266"/>
                <a:gd name="T12" fmla="*/ 283 w 998"/>
                <a:gd name="T13" fmla="*/ 266 h 266"/>
                <a:gd name="T14" fmla="*/ 498 w 998"/>
                <a:gd name="T15" fmla="*/ 266 h 266"/>
                <a:gd name="T16" fmla="*/ 998 w 998"/>
                <a:gd name="T17" fmla="*/ 266 h 266"/>
                <a:gd name="T18" fmla="*/ 998 w 998"/>
                <a:gd name="T19" fmla="*/ 221 h 266"/>
                <a:gd name="T20" fmla="*/ 998 w 998"/>
                <a:gd name="T21" fmla="*/ 155 h 266"/>
                <a:gd name="T22" fmla="*/ 998 w 998"/>
                <a:gd name="T23" fmla="*/ 155 h 266"/>
                <a:gd name="T24" fmla="*/ 998 w 998"/>
                <a:gd name="T25" fmla="*/ 0 h 266"/>
                <a:gd name="T26" fmla="*/ 498 w 998"/>
                <a:gd name="T27" fmla="*/ 0 h 266"/>
                <a:gd name="T28" fmla="*/ 283 w 998"/>
                <a:gd name="T29" fmla="*/ 0 h 266"/>
                <a:gd name="T30" fmla="*/ 283 w 998"/>
                <a:gd name="T31" fmla="*/ 0 h 266"/>
                <a:gd name="T32" fmla="*/ 140 w 998"/>
                <a:gd name="T33" fmla="*/ 0 h 2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8"/>
                <a:gd name="T52" fmla="*/ 0 h 266"/>
                <a:gd name="T53" fmla="*/ 998 w 998"/>
                <a:gd name="T54" fmla="*/ 266 h 2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8" h="266">
                  <a:moveTo>
                    <a:pt x="140" y="0"/>
                  </a:moveTo>
                  <a:lnTo>
                    <a:pt x="140" y="155"/>
                  </a:lnTo>
                  <a:lnTo>
                    <a:pt x="0" y="230"/>
                  </a:lnTo>
                  <a:lnTo>
                    <a:pt x="140" y="221"/>
                  </a:lnTo>
                  <a:lnTo>
                    <a:pt x="140" y="266"/>
                  </a:lnTo>
                  <a:lnTo>
                    <a:pt x="283" y="266"/>
                  </a:lnTo>
                  <a:lnTo>
                    <a:pt x="498" y="266"/>
                  </a:lnTo>
                  <a:lnTo>
                    <a:pt x="998" y="266"/>
                  </a:lnTo>
                  <a:lnTo>
                    <a:pt x="998" y="221"/>
                  </a:lnTo>
                  <a:lnTo>
                    <a:pt x="998" y="155"/>
                  </a:lnTo>
                  <a:lnTo>
                    <a:pt x="998" y="0"/>
                  </a:lnTo>
                  <a:lnTo>
                    <a:pt x="498" y="0"/>
                  </a:lnTo>
                  <a:lnTo>
                    <a:pt x="283" y="0"/>
                  </a:lnTo>
                  <a:lnTo>
                    <a:pt x="140"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64" name="Rectangle 63"/>
            <p:cNvSpPr>
              <a:spLocks noChangeArrowheads="1"/>
            </p:cNvSpPr>
            <p:nvPr/>
          </p:nvSpPr>
          <p:spPr bwMode="auto">
            <a:xfrm>
              <a:off x="4583" y="2076"/>
              <a:ext cx="621"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Protein structure</a:t>
              </a:r>
              <a:endParaRPr lang="en-US" sz="1200">
                <a:solidFill>
                  <a:srgbClr val="000000"/>
                </a:solidFill>
                <a:latin typeface="Corbel"/>
              </a:endParaRPr>
            </a:p>
          </p:txBody>
        </p:sp>
        <p:sp>
          <p:nvSpPr>
            <p:cNvPr id="65" name="Rectangle 64"/>
            <p:cNvSpPr>
              <a:spLocks noChangeArrowheads="1"/>
            </p:cNvSpPr>
            <p:nvPr/>
          </p:nvSpPr>
          <p:spPr bwMode="auto">
            <a:xfrm>
              <a:off x="4813" y="2179"/>
              <a:ext cx="198"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PDBe</a:t>
              </a:r>
              <a:endParaRPr lang="en-US" sz="1200">
                <a:solidFill>
                  <a:srgbClr val="000000"/>
                </a:solidFill>
                <a:latin typeface="Corbel"/>
              </a:endParaRPr>
            </a:p>
          </p:txBody>
        </p:sp>
        <p:sp>
          <p:nvSpPr>
            <p:cNvPr id="66" name="Rectangle 65"/>
            <p:cNvSpPr>
              <a:spLocks noChangeArrowheads="1"/>
            </p:cNvSpPr>
            <p:nvPr/>
          </p:nvSpPr>
          <p:spPr bwMode="auto">
            <a:xfrm>
              <a:off x="2597" y="2641"/>
              <a:ext cx="726"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Protein interactions</a:t>
              </a:r>
              <a:endParaRPr lang="en-US" sz="1200">
                <a:solidFill>
                  <a:srgbClr val="000000"/>
                </a:solidFill>
                <a:latin typeface="Corbel"/>
              </a:endParaRPr>
            </a:p>
          </p:txBody>
        </p:sp>
        <p:sp>
          <p:nvSpPr>
            <p:cNvPr id="67" name="Rectangle 66"/>
            <p:cNvSpPr>
              <a:spLocks noChangeArrowheads="1"/>
            </p:cNvSpPr>
            <p:nvPr/>
          </p:nvSpPr>
          <p:spPr bwMode="auto">
            <a:xfrm>
              <a:off x="2886" y="2744"/>
              <a:ext cx="226"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IntAct</a:t>
              </a:r>
              <a:endParaRPr lang="en-US" sz="1200">
                <a:solidFill>
                  <a:srgbClr val="000000"/>
                </a:solidFill>
                <a:latin typeface="Corbel"/>
              </a:endParaRPr>
            </a:p>
          </p:txBody>
        </p:sp>
        <p:sp>
          <p:nvSpPr>
            <p:cNvPr id="68" name="Freeform 67"/>
            <p:cNvSpPr>
              <a:spLocks/>
            </p:cNvSpPr>
            <p:nvPr/>
          </p:nvSpPr>
          <p:spPr bwMode="auto">
            <a:xfrm>
              <a:off x="2499" y="2515"/>
              <a:ext cx="1384" cy="355"/>
            </a:xfrm>
            <a:custGeom>
              <a:avLst/>
              <a:gdLst>
                <a:gd name="T0" fmla="*/ 0 w 1384"/>
                <a:gd name="T1" fmla="*/ 88 h 355"/>
                <a:gd name="T2" fmla="*/ 0 w 1384"/>
                <a:gd name="T3" fmla="*/ 132 h 355"/>
                <a:gd name="T4" fmla="*/ 0 w 1384"/>
                <a:gd name="T5" fmla="*/ 132 h 355"/>
                <a:gd name="T6" fmla="*/ 0 w 1384"/>
                <a:gd name="T7" fmla="*/ 199 h 355"/>
                <a:gd name="T8" fmla="*/ 0 w 1384"/>
                <a:gd name="T9" fmla="*/ 355 h 355"/>
                <a:gd name="T10" fmla="*/ 556 w 1384"/>
                <a:gd name="T11" fmla="*/ 355 h 355"/>
                <a:gd name="T12" fmla="*/ 556 w 1384"/>
                <a:gd name="T13" fmla="*/ 355 h 355"/>
                <a:gd name="T14" fmla="*/ 794 w 1384"/>
                <a:gd name="T15" fmla="*/ 355 h 355"/>
                <a:gd name="T16" fmla="*/ 953 w 1384"/>
                <a:gd name="T17" fmla="*/ 355 h 355"/>
                <a:gd name="T18" fmla="*/ 953 w 1384"/>
                <a:gd name="T19" fmla="*/ 199 h 355"/>
                <a:gd name="T20" fmla="*/ 1384 w 1384"/>
                <a:gd name="T21" fmla="*/ 0 h 355"/>
                <a:gd name="T22" fmla="*/ 953 w 1384"/>
                <a:gd name="T23" fmla="*/ 132 h 355"/>
                <a:gd name="T24" fmla="*/ 953 w 1384"/>
                <a:gd name="T25" fmla="*/ 88 h 355"/>
                <a:gd name="T26" fmla="*/ 794 w 1384"/>
                <a:gd name="T27" fmla="*/ 88 h 355"/>
                <a:gd name="T28" fmla="*/ 556 w 1384"/>
                <a:gd name="T29" fmla="*/ 88 h 355"/>
                <a:gd name="T30" fmla="*/ 556 w 1384"/>
                <a:gd name="T31" fmla="*/ 88 h 355"/>
                <a:gd name="T32" fmla="*/ 0 w 1384"/>
                <a:gd name="T33" fmla="*/ 88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4"/>
                <a:gd name="T52" fmla="*/ 0 h 355"/>
                <a:gd name="T53" fmla="*/ 1384 w 1384"/>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4" h="355">
                  <a:moveTo>
                    <a:pt x="0" y="88"/>
                  </a:moveTo>
                  <a:lnTo>
                    <a:pt x="0" y="132"/>
                  </a:lnTo>
                  <a:lnTo>
                    <a:pt x="0" y="199"/>
                  </a:lnTo>
                  <a:lnTo>
                    <a:pt x="0" y="355"/>
                  </a:lnTo>
                  <a:lnTo>
                    <a:pt x="556" y="355"/>
                  </a:lnTo>
                  <a:lnTo>
                    <a:pt x="794" y="355"/>
                  </a:lnTo>
                  <a:lnTo>
                    <a:pt x="953" y="355"/>
                  </a:lnTo>
                  <a:lnTo>
                    <a:pt x="953" y="199"/>
                  </a:lnTo>
                  <a:lnTo>
                    <a:pt x="1384" y="0"/>
                  </a:lnTo>
                  <a:lnTo>
                    <a:pt x="953" y="132"/>
                  </a:lnTo>
                  <a:lnTo>
                    <a:pt x="953" y="88"/>
                  </a:lnTo>
                  <a:lnTo>
                    <a:pt x="794" y="88"/>
                  </a:lnTo>
                  <a:lnTo>
                    <a:pt x="556" y="88"/>
                  </a:lnTo>
                  <a:lnTo>
                    <a:pt x="0" y="88"/>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69" name="Freeform 68"/>
            <p:cNvSpPr>
              <a:spLocks/>
            </p:cNvSpPr>
            <p:nvPr/>
          </p:nvSpPr>
          <p:spPr bwMode="auto">
            <a:xfrm>
              <a:off x="2473" y="2488"/>
              <a:ext cx="1384" cy="356"/>
            </a:xfrm>
            <a:custGeom>
              <a:avLst/>
              <a:gdLst>
                <a:gd name="T0" fmla="*/ 0 w 1384"/>
                <a:gd name="T1" fmla="*/ 88 h 356"/>
                <a:gd name="T2" fmla="*/ 0 w 1384"/>
                <a:gd name="T3" fmla="*/ 133 h 356"/>
                <a:gd name="T4" fmla="*/ 0 w 1384"/>
                <a:gd name="T5" fmla="*/ 133 h 356"/>
                <a:gd name="T6" fmla="*/ 0 w 1384"/>
                <a:gd name="T7" fmla="*/ 200 h 356"/>
                <a:gd name="T8" fmla="*/ 0 w 1384"/>
                <a:gd name="T9" fmla="*/ 356 h 356"/>
                <a:gd name="T10" fmla="*/ 555 w 1384"/>
                <a:gd name="T11" fmla="*/ 356 h 356"/>
                <a:gd name="T12" fmla="*/ 555 w 1384"/>
                <a:gd name="T13" fmla="*/ 356 h 356"/>
                <a:gd name="T14" fmla="*/ 794 w 1384"/>
                <a:gd name="T15" fmla="*/ 356 h 356"/>
                <a:gd name="T16" fmla="*/ 952 w 1384"/>
                <a:gd name="T17" fmla="*/ 356 h 356"/>
                <a:gd name="T18" fmla="*/ 952 w 1384"/>
                <a:gd name="T19" fmla="*/ 200 h 356"/>
                <a:gd name="T20" fmla="*/ 1384 w 1384"/>
                <a:gd name="T21" fmla="*/ 0 h 356"/>
                <a:gd name="T22" fmla="*/ 952 w 1384"/>
                <a:gd name="T23" fmla="*/ 133 h 356"/>
                <a:gd name="T24" fmla="*/ 952 w 1384"/>
                <a:gd name="T25" fmla="*/ 88 h 356"/>
                <a:gd name="T26" fmla="*/ 794 w 1384"/>
                <a:gd name="T27" fmla="*/ 88 h 356"/>
                <a:gd name="T28" fmla="*/ 555 w 1384"/>
                <a:gd name="T29" fmla="*/ 88 h 356"/>
                <a:gd name="T30" fmla="*/ 555 w 1384"/>
                <a:gd name="T31" fmla="*/ 88 h 356"/>
                <a:gd name="T32" fmla="*/ 0 w 1384"/>
                <a:gd name="T33" fmla="*/ 88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4"/>
                <a:gd name="T52" fmla="*/ 0 h 356"/>
                <a:gd name="T53" fmla="*/ 1384 w 1384"/>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4" h="356">
                  <a:moveTo>
                    <a:pt x="0" y="88"/>
                  </a:moveTo>
                  <a:lnTo>
                    <a:pt x="0" y="133"/>
                  </a:lnTo>
                  <a:lnTo>
                    <a:pt x="0" y="200"/>
                  </a:lnTo>
                  <a:lnTo>
                    <a:pt x="0" y="356"/>
                  </a:lnTo>
                  <a:lnTo>
                    <a:pt x="555" y="356"/>
                  </a:lnTo>
                  <a:lnTo>
                    <a:pt x="794" y="356"/>
                  </a:lnTo>
                  <a:lnTo>
                    <a:pt x="952" y="356"/>
                  </a:lnTo>
                  <a:lnTo>
                    <a:pt x="952" y="200"/>
                  </a:lnTo>
                  <a:lnTo>
                    <a:pt x="1384" y="0"/>
                  </a:lnTo>
                  <a:lnTo>
                    <a:pt x="952" y="133"/>
                  </a:lnTo>
                  <a:lnTo>
                    <a:pt x="952" y="88"/>
                  </a:lnTo>
                  <a:lnTo>
                    <a:pt x="794" y="88"/>
                  </a:lnTo>
                  <a:lnTo>
                    <a:pt x="555" y="88"/>
                  </a:lnTo>
                  <a:lnTo>
                    <a:pt x="0" y="88"/>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70" name="Freeform 69"/>
            <p:cNvSpPr>
              <a:spLocks/>
            </p:cNvSpPr>
            <p:nvPr/>
          </p:nvSpPr>
          <p:spPr bwMode="auto">
            <a:xfrm>
              <a:off x="2473" y="2488"/>
              <a:ext cx="1384" cy="356"/>
            </a:xfrm>
            <a:custGeom>
              <a:avLst/>
              <a:gdLst>
                <a:gd name="T0" fmla="*/ 0 w 1384"/>
                <a:gd name="T1" fmla="*/ 88 h 356"/>
                <a:gd name="T2" fmla="*/ 0 w 1384"/>
                <a:gd name="T3" fmla="*/ 133 h 356"/>
                <a:gd name="T4" fmla="*/ 0 w 1384"/>
                <a:gd name="T5" fmla="*/ 133 h 356"/>
                <a:gd name="T6" fmla="*/ 0 w 1384"/>
                <a:gd name="T7" fmla="*/ 200 h 356"/>
                <a:gd name="T8" fmla="*/ 0 w 1384"/>
                <a:gd name="T9" fmla="*/ 356 h 356"/>
                <a:gd name="T10" fmla="*/ 555 w 1384"/>
                <a:gd name="T11" fmla="*/ 356 h 356"/>
                <a:gd name="T12" fmla="*/ 555 w 1384"/>
                <a:gd name="T13" fmla="*/ 356 h 356"/>
                <a:gd name="T14" fmla="*/ 794 w 1384"/>
                <a:gd name="T15" fmla="*/ 356 h 356"/>
                <a:gd name="T16" fmla="*/ 952 w 1384"/>
                <a:gd name="T17" fmla="*/ 356 h 356"/>
                <a:gd name="T18" fmla="*/ 952 w 1384"/>
                <a:gd name="T19" fmla="*/ 200 h 356"/>
                <a:gd name="T20" fmla="*/ 1384 w 1384"/>
                <a:gd name="T21" fmla="*/ 0 h 356"/>
                <a:gd name="T22" fmla="*/ 952 w 1384"/>
                <a:gd name="T23" fmla="*/ 133 h 356"/>
                <a:gd name="T24" fmla="*/ 952 w 1384"/>
                <a:gd name="T25" fmla="*/ 88 h 356"/>
                <a:gd name="T26" fmla="*/ 794 w 1384"/>
                <a:gd name="T27" fmla="*/ 88 h 356"/>
                <a:gd name="T28" fmla="*/ 555 w 1384"/>
                <a:gd name="T29" fmla="*/ 88 h 356"/>
                <a:gd name="T30" fmla="*/ 555 w 1384"/>
                <a:gd name="T31" fmla="*/ 88 h 356"/>
                <a:gd name="T32" fmla="*/ 0 w 1384"/>
                <a:gd name="T33" fmla="*/ 88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4"/>
                <a:gd name="T52" fmla="*/ 0 h 356"/>
                <a:gd name="T53" fmla="*/ 1384 w 1384"/>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4" h="356">
                  <a:moveTo>
                    <a:pt x="0" y="88"/>
                  </a:moveTo>
                  <a:lnTo>
                    <a:pt x="0" y="133"/>
                  </a:lnTo>
                  <a:lnTo>
                    <a:pt x="0" y="200"/>
                  </a:lnTo>
                  <a:lnTo>
                    <a:pt x="0" y="356"/>
                  </a:lnTo>
                  <a:lnTo>
                    <a:pt x="555" y="356"/>
                  </a:lnTo>
                  <a:lnTo>
                    <a:pt x="794" y="356"/>
                  </a:lnTo>
                  <a:lnTo>
                    <a:pt x="952" y="356"/>
                  </a:lnTo>
                  <a:lnTo>
                    <a:pt x="952" y="200"/>
                  </a:lnTo>
                  <a:lnTo>
                    <a:pt x="1384" y="0"/>
                  </a:lnTo>
                  <a:lnTo>
                    <a:pt x="952" y="133"/>
                  </a:lnTo>
                  <a:lnTo>
                    <a:pt x="952" y="88"/>
                  </a:lnTo>
                  <a:lnTo>
                    <a:pt x="794" y="88"/>
                  </a:lnTo>
                  <a:lnTo>
                    <a:pt x="555" y="88"/>
                  </a:lnTo>
                  <a:lnTo>
                    <a:pt x="0" y="88"/>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71" name="Rectangle 70"/>
            <p:cNvSpPr>
              <a:spLocks noChangeArrowheads="1"/>
            </p:cNvSpPr>
            <p:nvPr/>
          </p:nvSpPr>
          <p:spPr bwMode="auto">
            <a:xfrm>
              <a:off x="2571" y="2614"/>
              <a:ext cx="726"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Protein interactions</a:t>
              </a:r>
              <a:endParaRPr lang="en-US" sz="1200">
                <a:solidFill>
                  <a:srgbClr val="000000"/>
                </a:solidFill>
                <a:latin typeface="Corbel"/>
              </a:endParaRPr>
            </a:p>
          </p:txBody>
        </p:sp>
        <p:sp>
          <p:nvSpPr>
            <p:cNvPr id="72" name="Rectangle 71"/>
            <p:cNvSpPr>
              <a:spLocks noChangeArrowheads="1"/>
            </p:cNvSpPr>
            <p:nvPr/>
          </p:nvSpPr>
          <p:spPr bwMode="auto">
            <a:xfrm>
              <a:off x="2859" y="2717"/>
              <a:ext cx="226"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IntAct</a:t>
              </a:r>
              <a:endParaRPr lang="en-US" sz="1200">
                <a:solidFill>
                  <a:srgbClr val="000000"/>
                </a:solidFill>
                <a:latin typeface="Corbel"/>
              </a:endParaRPr>
            </a:p>
          </p:txBody>
        </p:sp>
        <p:sp>
          <p:nvSpPr>
            <p:cNvPr id="73" name="Rectangle 72"/>
            <p:cNvSpPr>
              <a:spLocks noChangeArrowheads="1"/>
            </p:cNvSpPr>
            <p:nvPr/>
          </p:nvSpPr>
          <p:spPr bwMode="auto">
            <a:xfrm>
              <a:off x="4601" y="2415"/>
              <a:ext cx="630"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Chemical entities</a:t>
              </a:r>
              <a:endParaRPr lang="en-US" sz="1200">
                <a:solidFill>
                  <a:srgbClr val="000000"/>
                </a:solidFill>
                <a:latin typeface="Corbel"/>
              </a:endParaRPr>
            </a:p>
          </p:txBody>
        </p:sp>
        <p:sp>
          <p:nvSpPr>
            <p:cNvPr id="74" name="Rectangle 73"/>
            <p:cNvSpPr>
              <a:spLocks noChangeArrowheads="1"/>
            </p:cNvSpPr>
            <p:nvPr/>
          </p:nvSpPr>
          <p:spPr bwMode="auto">
            <a:xfrm>
              <a:off x="4635" y="2516"/>
              <a:ext cx="213"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ChEBI</a:t>
              </a:r>
              <a:endParaRPr lang="en-US" sz="1200">
                <a:solidFill>
                  <a:srgbClr val="000000"/>
                </a:solidFill>
                <a:latin typeface="Corbel"/>
              </a:endParaRPr>
            </a:p>
          </p:txBody>
        </p:sp>
        <p:sp>
          <p:nvSpPr>
            <p:cNvPr id="75" name="Rectangle 74"/>
            <p:cNvSpPr>
              <a:spLocks noChangeArrowheads="1"/>
            </p:cNvSpPr>
            <p:nvPr/>
          </p:nvSpPr>
          <p:spPr bwMode="auto">
            <a:xfrm>
              <a:off x="4880" y="2516"/>
              <a:ext cx="2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a:t>
              </a:r>
              <a:endParaRPr lang="en-US" sz="1200">
                <a:solidFill>
                  <a:srgbClr val="000000"/>
                </a:solidFill>
                <a:latin typeface="Corbel"/>
              </a:endParaRPr>
            </a:p>
          </p:txBody>
        </p:sp>
        <p:sp>
          <p:nvSpPr>
            <p:cNvPr id="76" name="Rectangle 75"/>
            <p:cNvSpPr>
              <a:spLocks noChangeArrowheads="1"/>
            </p:cNvSpPr>
            <p:nvPr/>
          </p:nvSpPr>
          <p:spPr bwMode="auto">
            <a:xfrm>
              <a:off x="4928" y="2516"/>
              <a:ext cx="311"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ChEMBL</a:t>
              </a:r>
              <a:endParaRPr lang="en-US" sz="1200">
                <a:solidFill>
                  <a:srgbClr val="000000"/>
                </a:solidFill>
                <a:latin typeface="Corbel"/>
              </a:endParaRPr>
            </a:p>
          </p:txBody>
        </p:sp>
        <p:sp>
          <p:nvSpPr>
            <p:cNvPr id="77" name="Freeform 76"/>
            <p:cNvSpPr>
              <a:spLocks/>
            </p:cNvSpPr>
            <p:nvPr/>
          </p:nvSpPr>
          <p:spPr bwMode="auto">
            <a:xfrm>
              <a:off x="4405" y="2383"/>
              <a:ext cx="952" cy="254"/>
            </a:xfrm>
            <a:custGeom>
              <a:avLst/>
              <a:gdLst>
                <a:gd name="T0" fmla="*/ 95 w 952"/>
                <a:gd name="T1" fmla="*/ 0 h 254"/>
                <a:gd name="T2" fmla="*/ 95 w 952"/>
                <a:gd name="T3" fmla="*/ 148 h 254"/>
                <a:gd name="T4" fmla="*/ 0 w 952"/>
                <a:gd name="T5" fmla="*/ 198 h 254"/>
                <a:gd name="T6" fmla="*/ 95 w 952"/>
                <a:gd name="T7" fmla="*/ 211 h 254"/>
                <a:gd name="T8" fmla="*/ 95 w 952"/>
                <a:gd name="T9" fmla="*/ 254 h 254"/>
                <a:gd name="T10" fmla="*/ 238 w 952"/>
                <a:gd name="T11" fmla="*/ 254 h 254"/>
                <a:gd name="T12" fmla="*/ 238 w 952"/>
                <a:gd name="T13" fmla="*/ 254 h 254"/>
                <a:gd name="T14" fmla="*/ 452 w 952"/>
                <a:gd name="T15" fmla="*/ 254 h 254"/>
                <a:gd name="T16" fmla="*/ 952 w 952"/>
                <a:gd name="T17" fmla="*/ 254 h 254"/>
                <a:gd name="T18" fmla="*/ 952 w 952"/>
                <a:gd name="T19" fmla="*/ 211 h 254"/>
                <a:gd name="T20" fmla="*/ 952 w 952"/>
                <a:gd name="T21" fmla="*/ 148 h 254"/>
                <a:gd name="T22" fmla="*/ 952 w 952"/>
                <a:gd name="T23" fmla="*/ 148 h 254"/>
                <a:gd name="T24" fmla="*/ 952 w 952"/>
                <a:gd name="T25" fmla="*/ 0 h 254"/>
                <a:gd name="T26" fmla="*/ 452 w 952"/>
                <a:gd name="T27" fmla="*/ 0 h 254"/>
                <a:gd name="T28" fmla="*/ 238 w 952"/>
                <a:gd name="T29" fmla="*/ 0 h 254"/>
                <a:gd name="T30" fmla="*/ 238 w 952"/>
                <a:gd name="T31" fmla="*/ 0 h 254"/>
                <a:gd name="T32" fmla="*/ 95 w 952"/>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2"/>
                <a:gd name="T52" fmla="*/ 0 h 254"/>
                <a:gd name="T53" fmla="*/ 952 w 952"/>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2" h="254">
                  <a:moveTo>
                    <a:pt x="95" y="0"/>
                  </a:moveTo>
                  <a:lnTo>
                    <a:pt x="95" y="148"/>
                  </a:lnTo>
                  <a:lnTo>
                    <a:pt x="0" y="198"/>
                  </a:lnTo>
                  <a:lnTo>
                    <a:pt x="95" y="211"/>
                  </a:lnTo>
                  <a:lnTo>
                    <a:pt x="95" y="254"/>
                  </a:lnTo>
                  <a:lnTo>
                    <a:pt x="238" y="254"/>
                  </a:lnTo>
                  <a:lnTo>
                    <a:pt x="452" y="254"/>
                  </a:lnTo>
                  <a:lnTo>
                    <a:pt x="952" y="254"/>
                  </a:lnTo>
                  <a:lnTo>
                    <a:pt x="952" y="211"/>
                  </a:lnTo>
                  <a:lnTo>
                    <a:pt x="952" y="148"/>
                  </a:lnTo>
                  <a:lnTo>
                    <a:pt x="952" y="0"/>
                  </a:lnTo>
                  <a:lnTo>
                    <a:pt x="452" y="0"/>
                  </a:lnTo>
                  <a:lnTo>
                    <a:pt x="238" y="0"/>
                  </a:lnTo>
                  <a:lnTo>
                    <a:pt x="95"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78" name="Freeform 77"/>
            <p:cNvSpPr>
              <a:spLocks/>
            </p:cNvSpPr>
            <p:nvPr/>
          </p:nvSpPr>
          <p:spPr bwMode="auto">
            <a:xfrm>
              <a:off x="4379" y="2356"/>
              <a:ext cx="952" cy="254"/>
            </a:xfrm>
            <a:custGeom>
              <a:avLst/>
              <a:gdLst>
                <a:gd name="T0" fmla="*/ 94 w 952"/>
                <a:gd name="T1" fmla="*/ 0 h 254"/>
                <a:gd name="T2" fmla="*/ 94 w 952"/>
                <a:gd name="T3" fmla="*/ 148 h 254"/>
                <a:gd name="T4" fmla="*/ 0 w 952"/>
                <a:gd name="T5" fmla="*/ 199 h 254"/>
                <a:gd name="T6" fmla="*/ 94 w 952"/>
                <a:gd name="T7" fmla="*/ 212 h 254"/>
                <a:gd name="T8" fmla="*/ 94 w 952"/>
                <a:gd name="T9" fmla="*/ 254 h 254"/>
                <a:gd name="T10" fmla="*/ 237 w 952"/>
                <a:gd name="T11" fmla="*/ 254 h 254"/>
                <a:gd name="T12" fmla="*/ 237 w 952"/>
                <a:gd name="T13" fmla="*/ 254 h 254"/>
                <a:gd name="T14" fmla="*/ 452 w 952"/>
                <a:gd name="T15" fmla="*/ 254 h 254"/>
                <a:gd name="T16" fmla="*/ 952 w 952"/>
                <a:gd name="T17" fmla="*/ 254 h 254"/>
                <a:gd name="T18" fmla="*/ 952 w 952"/>
                <a:gd name="T19" fmla="*/ 212 h 254"/>
                <a:gd name="T20" fmla="*/ 952 w 952"/>
                <a:gd name="T21" fmla="*/ 148 h 254"/>
                <a:gd name="T22" fmla="*/ 952 w 952"/>
                <a:gd name="T23" fmla="*/ 148 h 254"/>
                <a:gd name="T24" fmla="*/ 952 w 952"/>
                <a:gd name="T25" fmla="*/ 0 h 254"/>
                <a:gd name="T26" fmla="*/ 452 w 952"/>
                <a:gd name="T27" fmla="*/ 0 h 254"/>
                <a:gd name="T28" fmla="*/ 237 w 952"/>
                <a:gd name="T29" fmla="*/ 0 h 254"/>
                <a:gd name="T30" fmla="*/ 237 w 952"/>
                <a:gd name="T31" fmla="*/ 0 h 254"/>
                <a:gd name="T32" fmla="*/ 94 w 952"/>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2"/>
                <a:gd name="T52" fmla="*/ 0 h 254"/>
                <a:gd name="T53" fmla="*/ 952 w 952"/>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2" h="254">
                  <a:moveTo>
                    <a:pt x="94" y="0"/>
                  </a:moveTo>
                  <a:lnTo>
                    <a:pt x="94" y="148"/>
                  </a:lnTo>
                  <a:lnTo>
                    <a:pt x="0" y="199"/>
                  </a:lnTo>
                  <a:lnTo>
                    <a:pt x="94" y="212"/>
                  </a:lnTo>
                  <a:lnTo>
                    <a:pt x="94" y="254"/>
                  </a:lnTo>
                  <a:lnTo>
                    <a:pt x="237" y="254"/>
                  </a:lnTo>
                  <a:lnTo>
                    <a:pt x="452" y="254"/>
                  </a:lnTo>
                  <a:lnTo>
                    <a:pt x="952" y="254"/>
                  </a:lnTo>
                  <a:lnTo>
                    <a:pt x="952" y="212"/>
                  </a:lnTo>
                  <a:lnTo>
                    <a:pt x="952" y="148"/>
                  </a:lnTo>
                  <a:lnTo>
                    <a:pt x="952" y="0"/>
                  </a:lnTo>
                  <a:lnTo>
                    <a:pt x="452" y="0"/>
                  </a:lnTo>
                  <a:lnTo>
                    <a:pt x="237" y="0"/>
                  </a:lnTo>
                  <a:lnTo>
                    <a:pt x="94"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79" name="Freeform 78"/>
            <p:cNvSpPr>
              <a:spLocks/>
            </p:cNvSpPr>
            <p:nvPr/>
          </p:nvSpPr>
          <p:spPr bwMode="auto">
            <a:xfrm>
              <a:off x="4379" y="2356"/>
              <a:ext cx="952" cy="254"/>
            </a:xfrm>
            <a:custGeom>
              <a:avLst/>
              <a:gdLst>
                <a:gd name="T0" fmla="*/ 94 w 952"/>
                <a:gd name="T1" fmla="*/ 0 h 254"/>
                <a:gd name="T2" fmla="*/ 94 w 952"/>
                <a:gd name="T3" fmla="*/ 148 h 254"/>
                <a:gd name="T4" fmla="*/ 0 w 952"/>
                <a:gd name="T5" fmla="*/ 199 h 254"/>
                <a:gd name="T6" fmla="*/ 94 w 952"/>
                <a:gd name="T7" fmla="*/ 212 h 254"/>
                <a:gd name="T8" fmla="*/ 94 w 952"/>
                <a:gd name="T9" fmla="*/ 254 h 254"/>
                <a:gd name="T10" fmla="*/ 237 w 952"/>
                <a:gd name="T11" fmla="*/ 254 h 254"/>
                <a:gd name="T12" fmla="*/ 237 w 952"/>
                <a:gd name="T13" fmla="*/ 254 h 254"/>
                <a:gd name="T14" fmla="*/ 452 w 952"/>
                <a:gd name="T15" fmla="*/ 254 h 254"/>
                <a:gd name="T16" fmla="*/ 952 w 952"/>
                <a:gd name="T17" fmla="*/ 254 h 254"/>
                <a:gd name="T18" fmla="*/ 952 w 952"/>
                <a:gd name="T19" fmla="*/ 212 h 254"/>
                <a:gd name="T20" fmla="*/ 952 w 952"/>
                <a:gd name="T21" fmla="*/ 148 h 254"/>
                <a:gd name="T22" fmla="*/ 952 w 952"/>
                <a:gd name="T23" fmla="*/ 148 h 254"/>
                <a:gd name="T24" fmla="*/ 952 w 952"/>
                <a:gd name="T25" fmla="*/ 0 h 254"/>
                <a:gd name="T26" fmla="*/ 452 w 952"/>
                <a:gd name="T27" fmla="*/ 0 h 254"/>
                <a:gd name="T28" fmla="*/ 237 w 952"/>
                <a:gd name="T29" fmla="*/ 0 h 254"/>
                <a:gd name="T30" fmla="*/ 237 w 952"/>
                <a:gd name="T31" fmla="*/ 0 h 254"/>
                <a:gd name="T32" fmla="*/ 94 w 952"/>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2"/>
                <a:gd name="T52" fmla="*/ 0 h 254"/>
                <a:gd name="T53" fmla="*/ 952 w 952"/>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2" h="254">
                  <a:moveTo>
                    <a:pt x="94" y="0"/>
                  </a:moveTo>
                  <a:lnTo>
                    <a:pt x="94" y="148"/>
                  </a:lnTo>
                  <a:lnTo>
                    <a:pt x="0" y="199"/>
                  </a:lnTo>
                  <a:lnTo>
                    <a:pt x="94" y="212"/>
                  </a:lnTo>
                  <a:lnTo>
                    <a:pt x="94" y="254"/>
                  </a:lnTo>
                  <a:lnTo>
                    <a:pt x="237" y="254"/>
                  </a:lnTo>
                  <a:lnTo>
                    <a:pt x="452" y="254"/>
                  </a:lnTo>
                  <a:lnTo>
                    <a:pt x="952" y="254"/>
                  </a:lnTo>
                  <a:lnTo>
                    <a:pt x="952" y="212"/>
                  </a:lnTo>
                  <a:lnTo>
                    <a:pt x="952" y="148"/>
                  </a:lnTo>
                  <a:lnTo>
                    <a:pt x="952" y="0"/>
                  </a:lnTo>
                  <a:lnTo>
                    <a:pt x="452" y="0"/>
                  </a:lnTo>
                  <a:lnTo>
                    <a:pt x="237" y="0"/>
                  </a:lnTo>
                  <a:lnTo>
                    <a:pt x="94"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80" name="Rectangle 79"/>
            <p:cNvSpPr>
              <a:spLocks noChangeArrowheads="1"/>
            </p:cNvSpPr>
            <p:nvPr/>
          </p:nvSpPr>
          <p:spPr bwMode="auto">
            <a:xfrm>
              <a:off x="4574" y="2388"/>
              <a:ext cx="630"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Chemical entities</a:t>
              </a:r>
              <a:endParaRPr lang="en-US" sz="1200">
                <a:solidFill>
                  <a:srgbClr val="000000"/>
                </a:solidFill>
                <a:latin typeface="Corbel"/>
              </a:endParaRPr>
            </a:p>
          </p:txBody>
        </p:sp>
        <p:sp>
          <p:nvSpPr>
            <p:cNvPr id="81" name="Rectangle 80"/>
            <p:cNvSpPr>
              <a:spLocks noChangeArrowheads="1"/>
            </p:cNvSpPr>
            <p:nvPr/>
          </p:nvSpPr>
          <p:spPr bwMode="auto">
            <a:xfrm>
              <a:off x="4608" y="2490"/>
              <a:ext cx="213"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ChEBI</a:t>
              </a:r>
              <a:endParaRPr lang="en-US" sz="1200">
                <a:solidFill>
                  <a:srgbClr val="000000"/>
                </a:solidFill>
                <a:latin typeface="Corbel"/>
              </a:endParaRPr>
            </a:p>
          </p:txBody>
        </p:sp>
        <p:sp>
          <p:nvSpPr>
            <p:cNvPr id="82" name="Rectangle 81"/>
            <p:cNvSpPr>
              <a:spLocks noChangeArrowheads="1"/>
            </p:cNvSpPr>
            <p:nvPr/>
          </p:nvSpPr>
          <p:spPr bwMode="auto">
            <a:xfrm>
              <a:off x="4854" y="2490"/>
              <a:ext cx="22"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a:t>
              </a:r>
              <a:endParaRPr lang="en-US" sz="1200">
                <a:solidFill>
                  <a:srgbClr val="000000"/>
                </a:solidFill>
                <a:latin typeface="Corbel"/>
              </a:endParaRPr>
            </a:p>
          </p:txBody>
        </p:sp>
        <p:sp>
          <p:nvSpPr>
            <p:cNvPr id="83" name="Rectangle 82"/>
            <p:cNvSpPr>
              <a:spLocks noChangeArrowheads="1"/>
            </p:cNvSpPr>
            <p:nvPr/>
          </p:nvSpPr>
          <p:spPr bwMode="auto">
            <a:xfrm>
              <a:off x="4902" y="2490"/>
              <a:ext cx="311"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ChEMBL</a:t>
              </a:r>
              <a:endParaRPr lang="en-US" sz="1200">
                <a:solidFill>
                  <a:srgbClr val="000000"/>
                </a:solidFill>
                <a:latin typeface="Corbel"/>
              </a:endParaRPr>
            </a:p>
          </p:txBody>
        </p:sp>
        <p:sp>
          <p:nvSpPr>
            <p:cNvPr id="84" name="Rectangle 83"/>
            <p:cNvSpPr>
              <a:spLocks noChangeArrowheads="1"/>
            </p:cNvSpPr>
            <p:nvPr/>
          </p:nvSpPr>
          <p:spPr bwMode="auto">
            <a:xfrm>
              <a:off x="3502" y="2954"/>
              <a:ext cx="361"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Pathways</a:t>
              </a:r>
              <a:endParaRPr lang="en-US" sz="1200">
                <a:solidFill>
                  <a:srgbClr val="000000"/>
                </a:solidFill>
                <a:latin typeface="Corbel"/>
              </a:endParaRPr>
            </a:p>
          </p:txBody>
        </p:sp>
        <p:sp>
          <p:nvSpPr>
            <p:cNvPr id="85" name="Rectangle 84"/>
            <p:cNvSpPr>
              <a:spLocks noChangeArrowheads="1"/>
            </p:cNvSpPr>
            <p:nvPr/>
          </p:nvSpPr>
          <p:spPr bwMode="auto">
            <a:xfrm>
              <a:off x="3501" y="3056"/>
              <a:ext cx="356"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Reactome</a:t>
              </a:r>
              <a:endParaRPr lang="en-US" sz="1200">
                <a:solidFill>
                  <a:srgbClr val="000000"/>
                </a:solidFill>
                <a:latin typeface="Corbel"/>
              </a:endParaRPr>
            </a:p>
          </p:txBody>
        </p:sp>
        <p:sp>
          <p:nvSpPr>
            <p:cNvPr id="86" name="Freeform 85"/>
            <p:cNvSpPr>
              <a:spLocks/>
            </p:cNvSpPr>
            <p:nvPr/>
          </p:nvSpPr>
          <p:spPr bwMode="auto">
            <a:xfrm>
              <a:off x="3357" y="2827"/>
              <a:ext cx="1066" cy="356"/>
            </a:xfrm>
            <a:custGeom>
              <a:avLst/>
              <a:gdLst>
                <a:gd name="T0" fmla="*/ 0 w 1066"/>
                <a:gd name="T1" fmla="*/ 89 h 356"/>
                <a:gd name="T2" fmla="*/ 0 w 1066"/>
                <a:gd name="T3" fmla="*/ 133 h 356"/>
                <a:gd name="T4" fmla="*/ 0 w 1066"/>
                <a:gd name="T5" fmla="*/ 133 h 356"/>
                <a:gd name="T6" fmla="*/ 0 w 1066"/>
                <a:gd name="T7" fmla="*/ 200 h 356"/>
                <a:gd name="T8" fmla="*/ 0 w 1066"/>
                <a:gd name="T9" fmla="*/ 356 h 356"/>
                <a:gd name="T10" fmla="*/ 370 w 1066"/>
                <a:gd name="T11" fmla="*/ 356 h 356"/>
                <a:gd name="T12" fmla="*/ 370 w 1066"/>
                <a:gd name="T13" fmla="*/ 356 h 356"/>
                <a:gd name="T14" fmla="*/ 529 w 1066"/>
                <a:gd name="T15" fmla="*/ 356 h 356"/>
                <a:gd name="T16" fmla="*/ 635 w 1066"/>
                <a:gd name="T17" fmla="*/ 356 h 356"/>
                <a:gd name="T18" fmla="*/ 635 w 1066"/>
                <a:gd name="T19" fmla="*/ 200 h 356"/>
                <a:gd name="T20" fmla="*/ 1066 w 1066"/>
                <a:gd name="T21" fmla="*/ 0 h 356"/>
                <a:gd name="T22" fmla="*/ 635 w 1066"/>
                <a:gd name="T23" fmla="*/ 133 h 356"/>
                <a:gd name="T24" fmla="*/ 635 w 1066"/>
                <a:gd name="T25" fmla="*/ 89 h 356"/>
                <a:gd name="T26" fmla="*/ 529 w 1066"/>
                <a:gd name="T27" fmla="*/ 89 h 356"/>
                <a:gd name="T28" fmla="*/ 370 w 1066"/>
                <a:gd name="T29" fmla="*/ 89 h 356"/>
                <a:gd name="T30" fmla="*/ 370 w 1066"/>
                <a:gd name="T31" fmla="*/ 89 h 356"/>
                <a:gd name="T32" fmla="*/ 0 w 1066"/>
                <a:gd name="T33" fmla="*/ 89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6"/>
                <a:gd name="T52" fmla="*/ 0 h 356"/>
                <a:gd name="T53" fmla="*/ 1066 w 1066"/>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6" h="356">
                  <a:moveTo>
                    <a:pt x="0" y="89"/>
                  </a:moveTo>
                  <a:lnTo>
                    <a:pt x="0" y="133"/>
                  </a:lnTo>
                  <a:lnTo>
                    <a:pt x="0" y="200"/>
                  </a:lnTo>
                  <a:lnTo>
                    <a:pt x="0" y="356"/>
                  </a:lnTo>
                  <a:lnTo>
                    <a:pt x="370" y="356"/>
                  </a:lnTo>
                  <a:lnTo>
                    <a:pt x="529" y="356"/>
                  </a:lnTo>
                  <a:lnTo>
                    <a:pt x="635" y="356"/>
                  </a:lnTo>
                  <a:lnTo>
                    <a:pt x="635" y="200"/>
                  </a:lnTo>
                  <a:lnTo>
                    <a:pt x="1066" y="0"/>
                  </a:lnTo>
                  <a:lnTo>
                    <a:pt x="635" y="133"/>
                  </a:lnTo>
                  <a:lnTo>
                    <a:pt x="635" y="89"/>
                  </a:lnTo>
                  <a:lnTo>
                    <a:pt x="529" y="89"/>
                  </a:lnTo>
                  <a:lnTo>
                    <a:pt x="370" y="89"/>
                  </a:lnTo>
                  <a:lnTo>
                    <a:pt x="0" y="89"/>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87" name="Freeform 86"/>
            <p:cNvSpPr>
              <a:spLocks/>
            </p:cNvSpPr>
            <p:nvPr/>
          </p:nvSpPr>
          <p:spPr bwMode="auto">
            <a:xfrm>
              <a:off x="3330" y="2801"/>
              <a:ext cx="1067" cy="356"/>
            </a:xfrm>
            <a:custGeom>
              <a:avLst/>
              <a:gdLst>
                <a:gd name="T0" fmla="*/ 0 w 1067"/>
                <a:gd name="T1" fmla="*/ 88 h 356"/>
                <a:gd name="T2" fmla="*/ 0 w 1067"/>
                <a:gd name="T3" fmla="*/ 133 h 356"/>
                <a:gd name="T4" fmla="*/ 0 w 1067"/>
                <a:gd name="T5" fmla="*/ 133 h 356"/>
                <a:gd name="T6" fmla="*/ 0 w 1067"/>
                <a:gd name="T7" fmla="*/ 200 h 356"/>
                <a:gd name="T8" fmla="*/ 0 w 1067"/>
                <a:gd name="T9" fmla="*/ 356 h 356"/>
                <a:gd name="T10" fmla="*/ 371 w 1067"/>
                <a:gd name="T11" fmla="*/ 356 h 356"/>
                <a:gd name="T12" fmla="*/ 371 w 1067"/>
                <a:gd name="T13" fmla="*/ 356 h 356"/>
                <a:gd name="T14" fmla="*/ 530 w 1067"/>
                <a:gd name="T15" fmla="*/ 356 h 356"/>
                <a:gd name="T16" fmla="*/ 635 w 1067"/>
                <a:gd name="T17" fmla="*/ 356 h 356"/>
                <a:gd name="T18" fmla="*/ 635 w 1067"/>
                <a:gd name="T19" fmla="*/ 200 h 356"/>
                <a:gd name="T20" fmla="*/ 1067 w 1067"/>
                <a:gd name="T21" fmla="*/ 0 h 356"/>
                <a:gd name="T22" fmla="*/ 635 w 1067"/>
                <a:gd name="T23" fmla="*/ 133 h 356"/>
                <a:gd name="T24" fmla="*/ 635 w 1067"/>
                <a:gd name="T25" fmla="*/ 88 h 356"/>
                <a:gd name="T26" fmla="*/ 530 w 1067"/>
                <a:gd name="T27" fmla="*/ 88 h 356"/>
                <a:gd name="T28" fmla="*/ 371 w 1067"/>
                <a:gd name="T29" fmla="*/ 88 h 356"/>
                <a:gd name="T30" fmla="*/ 371 w 1067"/>
                <a:gd name="T31" fmla="*/ 88 h 356"/>
                <a:gd name="T32" fmla="*/ 0 w 1067"/>
                <a:gd name="T33" fmla="*/ 88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7"/>
                <a:gd name="T52" fmla="*/ 0 h 356"/>
                <a:gd name="T53" fmla="*/ 1067 w 1067"/>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7" h="356">
                  <a:moveTo>
                    <a:pt x="0" y="88"/>
                  </a:moveTo>
                  <a:lnTo>
                    <a:pt x="0" y="133"/>
                  </a:lnTo>
                  <a:lnTo>
                    <a:pt x="0" y="200"/>
                  </a:lnTo>
                  <a:lnTo>
                    <a:pt x="0" y="356"/>
                  </a:lnTo>
                  <a:lnTo>
                    <a:pt x="371" y="356"/>
                  </a:lnTo>
                  <a:lnTo>
                    <a:pt x="530" y="356"/>
                  </a:lnTo>
                  <a:lnTo>
                    <a:pt x="635" y="356"/>
                  </a:lnTo>
                  <a:lnTo>
                    <a:pt x="635" y="200"/>
                  </a:lnTo>
                  <a:lnTo>
                    <a:pt x="1067" y="0"/>
                  </a:lnTo>
                  <a:lnTo>
                    <a:pt x="635" y="133"/>
                  </a:lnTo>
                  <a:lnTo>
                    <a:pt x="635" y="88"/>
                  </a:lnTo>
                  <a:lnTo>
                    <a:pt x="530" y="88"/>
                  </a:lnTo>
                  <a:lnTo>
                    <a:pt x="371" y="88"/>
                  </a:lnTo>
                  <a:lnTo>
                    <a:pt x="0" y="88"/>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88" name="Freeform 87"/>
            <p:cNvSpPr>
              <a:spLocks/>
            </p:cNvSpPr>
            <p:nvPr/>
          </p:nvSpPr>
          <p:spPr bwMode="auto">
            <a:xfrm>
              <a:off x="3330" y="2801"/>
              <a:ext cx="1067" cy="356"/>
            </a:xfrm>
            <a:custGeom>
              <a:avLst/>
              <a:gdLst>
                <a:gd name="T0" fmla="*/ 0 w 1067"/>
                <a:gd name="T1" fmla="*/ 88 h 356"/>
                <a:gd name="T2" fmla="*/ 0 w 1067"/>
                <a:gd name="T3" fmla="*/ 133 h 356"/>
                <a:gd name="T4" fmla="*/ 0 w 1067"/>
                <a:gd name="T5" fmla="*/ 133 h 356"/>
                <a:gd name="T6" fmla="*/ 0 w 1067"/>
                <a:gd name="T7" fmla="*/ 200 h 356"/>
                <a:gd name="T8" fmla="*/ 0 w 1067"/>
                <a:gd name="T9" fmla="*/ 356 h 356"/>
                <a:gd name="T10" fmla="*/ 371 w 1067"/>
                <a:gd name="T11" fmla="*/ 356 h 356"/>
                <a:gd name="T12" fmla="*/ 371 w 1067"/>
                <a:gd name="T13" fmla="*/ 356 h 356"/>
                <a:gd name="T14" fmla="*/ 530 w 1067"/>
                <a:gd name="T15" fmla="*/ 356 h 356"/>
                <a:gd name="T16" fmla="*/ 635 w 1067"/>
                <a:gd name="T17" fmla="*/ 356 h 356"/>
                <a:gd name="T18" fmla="*/ 635 w 1067"/>
                <a:gd name="T19" fmla="*/ 200 h 356"/>
                <a:gd name="T20" fmla="*/ 1067 w 1067"/>
                <a:gd name="T21" fmla="*/ 0 h 356"/>
                <a:gd name="T22" fmla="*/ 635 w 1067"/>
                <a:gd name="T23" fmla="*/ 133 h 356"/>
                <a:gd name="T24" fmla="*/ 635 w 1067"/>
                <a:gd name="T25" fmla="*/ 88 h 356"/>
                <a:gd name="T26" fmla="*/ 530 w 1067"/>
                <a:gd name="T27" fmla="*/ 88 h 356"/>
                <a:gd name="T28" fmla="*/ 371 w 1067"/>
                <a:gd name="T29" fmla="*/ 88 h 356"/>
                <a:gd name="T30" fmla="*/ 371 w 1067"/>
                <a:gd name="T31" fmla="*/ 88 h 356"/>
                <a:gd name="T32" fmla="*/ 0 w 1067"/>
                <a:gd name="T33" fmla="*/ 88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7"/>
                <a:gd name="T52" fmla="*/ 0 h 356"/>
                <a:gd name="T53" fmla="*/ 1067 w 1067"/>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7" h="356">
                  <a:moveTo>
                    <a:pt x="0" y="88"/>
                  </a:moveTo>
                  <a:lnTo>
                    <a:pt x="0" y="133"/>
                  </a:lnTo>
                  <a:lnTo>
                    <a:pt x="0" y="200"/>
                  </a:lnTo>
                  <a:lnTo>
                    <a:pt x="0" y="356"/>
                  </a:lnTo>
                  <a:lnTo>
                    <a:pt x="371" y="356"/>
                  </a:lnTo>
                  <a:lnTo>
                    <a:pt x="530" y="356"/>
                  </a:lnTo>
                  <a:lnTo>
                    <a:pt x="635" y="356"/>
                  </a:lnTo>
                  <a:lnTo>
                    <a:pt x="635" y="200"/>
                  </a:lnTo>
                  <a:lnTo>
                    <a:pt x="1067" y="0"/>
                  </a:lnTo>
                  <a:lnTo>
                    <a:pt x="635" y="133"/>
                  </a:lnTo>
                  <a:lnTo>
                    <a:pt x="635" y="88"/>
                  </a:lnTo>
                  <a:lnTo>
                    <a:pt x="530" y="88"/>
                  </a:lnTo>
                  <a:lnTo>
                    <a:pt x="371" y="88"/>
                  </a:lnTo>
                  <a:lnTo>
                    <a:pt x="0" y="88"/>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89" name="Rectangle 88"/>
            <p:cNvSpPr>
              <a:spLocks noChangeArrowheads="1"/>
            </p:cNvSpPr>
            <p:nvPr/>
          </p:nvSpPr>
          <p:spPr bwMode="auto">
            <a:xfrm>
              <a:off x="3475" y="2928"/>
              <a:ext cx="361"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Pathways</a:t>
              </a:r>
              <a:endParaRPr lang="en-US" sz="1200">
                <a:solidFill>
                  <a:srgbClr val="000000"/>
                </a:solidFill>
                <a:latin typeface="Corbel"/>
              </a:endParaRPr>
            </a:p>
          </p:txBody>
        </p:sp>
        <p:sp>
          <p:nvSpPr>
            <p:cNvPr id="90" name="Rectangle 89"/>
            <p:cNvSpPr>
              <a:spLocks noChangeArrowheads="1"/>
            </p:cNvSpPr>
            <p:nvPr/>
          </p:nvSpPr>
          <p:spPr bwMode="auto">
            <a:xfrm>
              <a:off x="3474" y="3029"/>
              <a:ext cx="356"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Reactome</a:t>
              </a:r>
              <a:endParaRPr lang="en-US" sz="1200">
                <a:solidFill>
                  <a:srgbClr val="000000"/>
                </a:solidFill>
                <a:latin typeface="Corbel"/>
              </a:endParaRPr>
            </a:p>
          </p:txBody>
        </p:sp>
        <p:sp>
          <p:nvSpPr>
            <p:cNvPr id="91" name="Rectangle 90"/>
            <p:cNvSpPr>
              <a:spLocks noChangeArrowheads="1"/>
            </p:cNvSpPr>
            <p:nvPr/>
          </p:nvSpPr>
          <p:spPr bwMode="auto">
            <a:xfrm>
              <a:off x="3821" y="3272"/>
              <a:ext cx="31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Systems</a:t>
              </a:r>
              <a:endParaRPr lang="en-US" sz="1200">
                <a:solidFill>
                  <a:srgbClr val="000000"/>
                </a:solidFill>
                <a:latin typeface="Corbel"/>
              </a:endParaRPr>
            </a:p>
          </p:txBody>
        </p:sp>
        <p:sp>
          <p:nvSpPr>
            <p:cNvPr id="92" name="Rectangle 91"/>
            <p:cNvSpPr>
              <a:spLocks noChangeArrowheads="1"/>
            </p:cNvSpPr>
            <p:nvPr/>
          </p:nvSpPr>
          <p:spPr bwMode="auto">
            <a:xfrm>
              <a:off x="3798" y="3374"/>
              <a:ext cx="371"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BioModels</a:t>
              </a:r>
              <a:endParaRPr lang="en-US" sz="1200">
                <a:solidFill>
                  <a:srgbClr val="000000"/>
                </a:solidFill>
                <a:latin typeface="Corbel"/>
              </a:endParaRPr>
            </a:p>
          </p:txBody>
        </p:sp>
        <p:sp>
          <p:nvSpPr>
            <p:cNvPr id="93" name="Freeform 92"/>
            <p:cNvSpPr>
              <a:spLocks/>
            </p:cNvSpPr>
            <p:nvPr/>
          </p:nvSpPr>
          <p:spPr bwMode="auto">
            <a:xfrm>
              <a:off x="3706" y="3145"/>
              <a:ext cx="971" cy="355"/>
            </a:xfrm>
            <a:custGeom>
              <a:avLst/>
              <a:gdLst>
                <a:gd name="T0" fmla="*/ 0 w 971"/>
                <a:gd name="T1" fmla="*/ 88 h 355"/>
                <a:gd name="T2" fmla="*/ 0 w 971"/>
                <a:gd name="T3" fmla="*/ 133 h 355"/>
                <a:gd name="T4" fmla="*/ 0 w 971"/>
                <a:gd name="T5" fmla="*/ 133 h 355"/>
                <a:gd name="T6" fmla="*/ 0 w 971"/>
                <a:gd name="T7" fmla="*/ 200 h 355"/>
                <a:gd name="T8" fmla="*/ 0 w 971"/>
                <a:gd name="T9" fmla="*/ 355 h 355"/>
                <a:gd name="T10" fmla="*/ 315 w 971"/>
                <a:gd name="T11" fmla="*/ 355 h 355"/>
                <a:gd name="T12" fmla="*/ 315 w 971"/>
                <a:gd name="T13" fmla="*/ 355 h 355"/>
                <a:gd name="T14" fmla="*/ 450 w 971"/>
                <a:gd name="T15" fmla="*/ 355 h 355"/>
                <a:gd name="T16" fmla="*/ 540 w 971"/>
                <a:gd name="T17" fmla="*/ 355 h 355"/>
                <a:gd name="T18" fmla="*/ 540 w 971"/>
                <a:gd name="T19" fmla="*/ 200 h 355"/>
                <a:gd name="T20" fmla="*/ 971 w 971"/>
                <a:gd name="T21" fmla="*/ 0 h 355"/>
                <a:gd name="T22" fmla="*/ 540 w 971"/>
                <a:gd name="T23" fmla="*/ 133 h 355"/>
                <a:gd name="T24" fmla="*/ 540 w 971"/>
                <a:gd name="T25" fmla="*/ 88 h 355"/>
                <a:gd name="T26" fmla="*/ 450 w 971"/>
                <a:gd name="T27" fmla="*/ 88 h 355"/>
                <a:gd name="T28" fmla="*/ 315 w 971"/>
                <a:gd name="T29" fmla="*/ 88 h 355"/>
                <a:gd name="T30" fmla="*/ 315 w 971"/>
                <a:gd name="T31" fmla="*/ 88 h 355"/>
                <a:gd name="T32" fmla="*/ 0 w 971"/>
                <a:gd name="T33" fmla="*/ 88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1"/>
                <a:gd name="T52" fmla="*/ 0 h 355"/>
                <a:gd name="T53" fmla="*/ 971 w 971"/>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1" h="355">
                  <a:moveTo>
                    <a:pt x="0" y="88"/>
                  </a:moveTo>
                  <a:lnTo>
                    <a:pt x="0" y="133"/>
                  </a:lnTo>
                  <a:lnTo>
                    <a:pt x="0" y="200"/>
                  </a:lnTo>
                  <a:lnTo>
                    <a:pt x="0" y="355"/>
                  </a:lnTo>
                  <a:lnTo>
                    <a:pt x="315" y="355"/>
                  </a:lnTo>
                  <a:lnTo>
                    <a:pt x="450" y="355"/>
                  </a:lnTo>
                  <a:lnTo>
                    <a:pt x="540" y="355"/>
                  </a:lnTo>
                  <a:lnTo>
                    <a:pt x="540" y="200"/>
                  </a:lnTo>
                  <a:lnTo>
                    <a:pt x="971" y="0"/>
                  </a:lnTo>
                  <a:lnTo>
                    <a:pt x="540" y="133"/>
                  </a:lnTo>
                  <a:lnTo>
                    <a:pt x="540" y="88"/>
                  </a:lnTo>
                  <a:lnTo>
                    <a:pt x="450" y="88"/>
                  </a:lnTo>
                  <a:lnTo>
                    <a:pt x="315" y="88"/>
                  </a:lnTo>
                  <a:lnTo>
                    <a:pt x="0" y="88"/>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94" name="Freeform 93"/>
            <p:cNvSpPr>
              <a:spLocks/>
            </p:cNvSpPr>
            <p:nvPr/>
          </p:nvSpPr>
          <p:spPr bwMode="auto">
            <a:xfrm>
              <a:off x="3679" y="3118"/>
              <a:ext cx="972" cy="356"/>
            </a:xfrm>
            <a:custGeom>
              <a:avLst/>
              <a:gdLst>
                <a:gd name="T0" fmla="*/ 0 w 972"/>
                <a:gd name="T1" fmla="*/ 89 h 356"/>
                <a:gd name="T2" fmla="*/ 0 w 972"/>
                <a:gd name="T3" fmla="*/ 133 h 356"/>
                <a:gd name="T4" fmla="*/ 0 w 972"/>
                <a:gd name="T5" fmla="*/ 133 h 356"/>
                <a:gd name="T6" fmla="*/ 0 w 972"/>
                <a:gd name="T7" fmla="*/ 200 h 356"/>
                <a:gd name="T8" fmla="*/ 0 w 972"/>
                <a:gd name="T9" fmla="*/ 356 h 356"/>
                <a:gd name="T10" fmla="*/ 315 w 972"/>
                <a:gd name="T11" fmla="*/ 356 h 356"/>
                <a:gd name="T12" fmla="*/ 315 w 972"/>
                <a:gd name="T13" fmla="*/ 356 h 356"/>
                <a:gd name="T14" fmla="*/ 450 w 972"/>
                <a:gd name="T15" fmla="*/ 356 h 356"/>
                <a:gd name="T16" fmla="*/ 540 w 972"/>
                <a:gd name="T17" fmla="*/ 356 h 356"/>
                <a:gd name="T18" fmla="*/ 540 w 972"/>
                <a:gd name="T19" fmla="*/ 200 h 356"/>
                <a:gd name="T20" fmla="*/ 972 w 972"/>
                <a:gd name="T21" fmla="*/ 0 h 356"/>
                <a:gd name="T22" fmla="*/ 540 w 972"/>
                <a:gd name="T23" fmla="*/ 133 h 356"/>
                <a:gd name="T24" fmla="*/ 540 w 972"/>
                <a:gd name="T25" fmla="*/ 89 h 356"/>
                <a:gd name="T26" fmla="*/ 450 w 972"/>
                <a:gd name="T27" fmla="*/ 89 h 356"/>
                <a:gd name="T28" fmla="*/ 315 w 972"/>
                <a:gd name="T29" fmla="*/ 89 h 356"/>
                <a:gd name="T30" fmla="*/ 315 w 972"/>
                <a:gd name="T31" fmla="*/ 89 h 356"/>
                <a:gd name="T32" fmla="*/ 0 w 972"/>
                <a:gd name="T33" fmla="*/ 89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2"/>
                <a:gd name="T52" fmla="*/ 0 h 356"/>
                <a:gd name="T53" fmla="*/ 972 w 972"/>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2" h="356">
                  <a:moveTo>
                    <a:pt x="0" y="89"/>
                  </a:moveTo>
                  <a:lnTo>
                    <a:pt x="0" y="133"/>
                  </a:lnTo>
                  <a:lnTo>
                    <a:pt x="0" y="200"/>
                  </a:lnTo>
                  <a:lnTo>
                    <a:pt x="0" y="356"/>
                  </a:lnTo>
                  <a:lnTo>
                    <a:pt x="315" y="356"/>
                  </a:lnTo>
                  <a:lnTo>
                    <a:pt x="450" y="356"/>
                  </a:lnTo>
                  <a:lnTo>
                    <a:pt x="540" y="356"/>
                  </a:lnTo>
                  <a:lnTo>
                    <a:pt x="540" y="200"/>
                  </a:lnTo>
                  <a:lnTo>
                    <a:pt x="972" y="0"/>
                  </a:lnTo>
                  <a:lnTo>
                    <a:pt x="540" y="133"/>
                  </a:lnTo>
                  <a:lnTo>
                    <a:pt x="540" y="89"/>
                  </a:lnTo>
                  <a:lnTo>
                    <a:pt x="450" y="89"/>
                  </a:lnTo>
                  <a:lnTo>
                    <a:pt x="315" y="89"/>
                  </a:lnTo>
                  <a:lnTo>
                    <a:pt x="0" y="89"/>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95" name="Freeform 94"/>
            <p:cNvSpPr>
              <a:spLocks/>
            </p:cNvSpPr>
            <p:nvPr/>
          </p:nvSpPr>
          <p:spPr bwMode="auto">
            <a:xfrm>
              <a:off x="3679" y="3118"/>
              <a:ext cx="972" cy="356"/>
            </a:xfrm>
            <a:custGeom>
              <a:avLst/>
              <a:gdLst>
                <a:gd name="T0" fmla="*/ 0 w 972"/>
                <a:gd name="T1" fmla="*/ 89 h 356"/>
                <a:gd name="T2" fmla="*/ 0 w 972"/>
                <a:gd name="T3" fmla="*/ 133 h 356"/>
                <a:gd name="T4" fmla="*/ 0 w 972"/>
                <a:gd name="T5" fmla="*/ 133 h 356"/>
                <a:gd name="T6" fmla="*/ 0 w 972"/>
                <a:gd name="T7" fmla="*/ 200 h 356"/>
                <a:gd name="T8" fmla="*/ 0 w 972"/>
                <a:gd name="T9" fmla="*/ 356 h 356"/>
                <a:gd name="T10" fmla="*/ 315 w 972"/>
                <a:gd name="T11" fmla="*/ 356 h 356"/>
                <a:gd name="T12" fmla="*/ 315 w 972"/>
                <a:gd name="T13" fmla="*/ 356 h 356"/>
                <a:gd name="T14" fmla="*/ 450 w 972"/>
                <a:gd name="T15" fmla="*/ 356 h 356"/>
                <a:gd name="T16" fmla="*/ 540 w 972"/>
                <a:gd name="T17" fmla="*/ 356 h 356"/>
                <a:gd name="T18" fmla="*/ 540 w 972"/>
                <a:gd name="T19" fmla="*/ 200 h 356"/>
                <a:gd name="T20" fmla="*/ 972 w 972"/>
                <a:gd name="T21" fmla="*/ 0 h 356"/>
                <a:gd name="T22" fmla="*/ 540 w 972"/>
                <a:gd name="T23" fmla="*/ 133 h 356"/>
                <a:gd name="T24" fmla="*/ 540 w 972"/>
                <a:gd name="T25" fmla="*/ 89 h 356"/>
                <a:gd name="T26" fmla="*/ 450 w 972"/>
                <a:gd name="T27" fmla="*/ 89 h 356"/>
                <a:gd name="T28" fmla="*/ 315 w 972"/>
                <a:gd name="T29" fmla="*/ 89 h 356"/>
                <a:gd name="T30" fmla="*/ 315 w 972"/>
                <a:gd name="T31" fmla="*/ 89 h 356"/>
                <a:gd name="T32" fmla="*/ 0 w 972"/>
                <a:gd name="T33" fmla="*/ 89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2"/>
                <a:gd name="T52" fmla="*/ 0 h 356"/>
                <a:gd name="T53" fmla="*/ 972 w 972"/>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2" h="356">
                  <a:moveTo>
                    <a:pt x="0" y="89"/>
                  </a:moveTo>
                  <a:lnTo>
                    <a:pt x="0" y="133"/>
                  </a:lnTo>
                  <a:lnTo>
                    <a:pt x="0" y="200"/>
                  </a:lnTo>
                  <a:lnTo>
                    <a:pt x="0" y="356"/>
                  </a:lnTo>
                  <a:lnTo>
                    <a:pt x="315" y="356"/>
                  </a:lnTo>
                  <a:lnTo>
                    <a:pt x="450" y="356"/>
                  </a:lnTo>
                  <a:lnTo>
                    <a:pt x="540" y="356"/>
                  </a:lnTo>
                  <a:lnTo>
                    <a:pt x="540" y="200"/>
                  </a:lnTo>
                  <a:lnTo>
                    <a:pt x="972" y="0"/>
                  </a:lnTo>
                  <a:lnTo>
                    <a:pt x="540" y="133"/>
                  </a:lnTo>
                  <a:lnTo>
                    <a:pt x="540" y="89"/>
                  </a:lnTo>
                  <a:lnTo>
                    <a:pt x="450" y="89"/>
                  </a:lnTo>
                  <a:lnTo>
                    <a:pt x="315" y="89"/>
                  </a:lnTo>
                  <a:lnTo>
                    <a:pt x="0" y="89"/>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96" name="Rectangle 95"/>
            <p:cNvSpPr>
              <a:spLocks noChangeArrowheads="1"/>
            </p:cNvSpPr>
            <p:nvPr/>
          </p:nvSpPr>
          <p:spPr bwMode="auto">
            <a:xfrm>
              <a:off x="3794" y="3245"/>
              <a:ext cx="31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Systems</a:t>
              </a:r>
              <a:endParaRPr lang="en-US" sz="1200">
                <a:solidFill>
                  <a:srgbClr val="000000"/>
                </a:solidFill>
                <a:latin typeface="Corbel"/>
              </a:endParaRPr>
            </a:p>
          </p:txBody>
        </p:sp>
        <p:sp>
          <p:nvSpPr>
            <p:cNvPr id="97" name="Rectangle 96"/>
            <p:cNvSpPr>
              <a:spLocks noChangeArrowheads="1"/>
            </p:cNvSpPr>
            <p:nvPr/>
          </p:nvSpPr>
          <p:spPr bwMode="auto">
            <a:xfrm>
              <a:off x="3771" y="3347"/>
              <a:ext cx="371"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BioModels</a:t>
              </a:r>
              <a:endParaRPr lang="en-US" sz="1200">
                <a:solidFill>
                  <a:srgbClr val="000000"/>
                </a:solidFill>
                <a:latin typeface="Corbel"/>
              </a:endParaRPr>
            </a:p>
          </p:txBody>
        </p:sp>
        <p:sp>
          <p:nvSpPr>
            <p:cNvPr id="98" name="Rectangle 97"/>
            <p:cNvSpPr>
              <a:spLocks noChangeArrowheads="1"/>
            </p:cNvSpPr>
            <p:nvPr/>
          </p:nvSpPr>
          <p:spPr bwMode="auto">
            <a:xfrm>
              <a:off x="4283" y="1122"/>
              <a:ext cx="52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Literature and </a:t>
              </a:r>
              <a:endParaRPr lang="en-US" sz="1200">
                <a:solidFill>
                  <a:srgbClr val="000000"/>
                </a:solidFill>
                <a:latin typeface="Corbel"/>
              </a:endParaRPr>
            </a:p>
          </p:txBody>
        </p:sp>
        <p:sp>
          <p:nvSpPr>
            <p:cNvPr id="99" name="Rectangle 98"/>
            <p:cNvSpPr>
              <a:spLocks noChangeArrowheads="1"/>
            </p:cNvSpPr>
            <p:nvPr/>
          </p:nvSpPr>
          <p:spPr bwMode="auto">
            <a:xfrm>
              <a:off x="4872" y="1122"/>
              <a:ext cx="388"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ontologies</a:t>
              </a:r>
              <a:endParaRPr lang="en-US" sz="1200">
                <a:solidFill>
                  <a:srgbClr val="000000"/>
                </a:solidFill>
                <a:latin typeface="Corbel"/>
              </a:endParaRPr>
            </a:p>
          </p:txBody>
        </p:sp>
        <p:sp>
          <p:nvSpPr>
            <p:cNvPr id="100" name="Rectangle 99"/>
            <p:cNvSpPr>
              <a:spLocks noChangeArrowheads="1"/>
            </p:cNvSpPr>
            <p:nvPr/>
          </p:nvSpPr>
          <p:spPr bwMode="auto">
            <a:xfrm>
              <a:off x="4504" y="1224"/>
              <a:ext cx="365"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CitExplore</a:t>
              </a:r>
              <a:endParaRPr lang="en-US" sz="1200">
                <a:solidFill>
                  <a:srgbClr val="000000"/>
                </a:solidFill>
                <a:latin typeface="Corbel"/>
              </a:endParaRPr>
            </a:p>
          </p:txBody>
        </p:sp>
        <p:sp>
          <p:nvSpPr>
            <p:cNvPr id="101" name="Rectangle 100"/>
            <p:cNvSpPr>
              <a:spLocks noChangeArrowheads="1"/>
            </p:cNvSpPr>
            <p:nvPr/>
          </p:nvSpPr>
          <p:spPr bwMode="auto">
            <a:xfrm>
              <a:off x="4895" y="1224"/>
              <a:ext cx="155"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GO</a:t>
              </a:r>
              <a:endParaRPr lang="en-US" sz="1200">
                <a:solidFill>
                  <a:srgbClr val="000000"/>
                </a:solidFill>
                <a:latin typeface="Corbel"/>
              </a:endParaRPr>
            </a:p>
          </p:txBody>
        </p:sp>
        <p:sp>
          <p:nvSpPr>
            <p:cNvPr id="102" name="Freeform 101"/>
            <p:cNvSpPr>
              <a:spLocks/>
            </p:cNvSpPr>
            <p:nvPr/>
          </p:nvSpPr>
          <p:spPr bwMode="auto">
            <a:xfrm>
              <a:off x="3712" y="1090"/>
              <a:ext cx="1614" cy="420"/>
            </a:xfrm>
            <a:custGeom>
              <a:avLst/>
              <a:gdLst>
                <a:gd name="T0" fmla="*/ 502 w 1614"/>
                <a:gd name="T1" fmla="*/ 0 h 420"/>
                <a:gd name="T2" fmla="*/ 502 w 1614"/>
                <a:gd name="T3" fmla="*/ 148 h 420"/>
                <a:gd name="T4" fmla="*/ 502 w 1614"/>
                <a:gd name="T5" fmla="*/ 148 h 420"/>
                <a:gd name="T6" fmla="*/ 502 w 1614"/>
                <a:gd name="T7" fmla="*/ 212 h 420"/>
                <a:gd name="T8" fmla="*/ 502 w 1614"/>
                <a:gd name="T9" fmla="*/ 254 h 420"/>
                <a:gd name="T10" fmla="*/ 687 w 1614"/>
                <a:gd name="T11" fmla="*/ 254 h 420"/>
                <a:gd name="T12" fmla="*/ 0 w 1614"/>
                <a:gd name="T13" fmla="*/ 420 h 420"/>
                <a:gd name="T14" fmla="*/ 965 w 1614"/>
                <a:gd name="T15" fmla="*/ 254 h 420"/>
                <a:gd name="T16" fmla="*/ 1614 w 1614"/>
                <a:gd name="T17" fmla="*/ 254 h 420"/>
                <a:gd name="T18" fmla="*/ 1614 w 1614"/>
                <a:gd name="T19" fmla="*/ 212 h 420"/>
                <a:gd name="T20" fmla="*/ 1614 w 1614"/>
                <a:gd name="T21" fmla="*/ 148 h 420"/>
                <a:gd name="T22" fmla="*/ 1614 w 1614"/>
                <a:gd name="T23" fmla="*/ 148 h 420"/>
                <a:gd name="T24" fmla="*/ 1614 w 1614"/>
                <a:gd name="T25" fmla="*/ 0 h 420"/>
                <a:gd name="T26" fmla="*/ 965 w 1614"/>
                <a:gd name="T27" fmla="*/ 0 h 420"/>
                <a:gd name="T28" fmla="*/ 687 w 1614"/>
                <a:gd name="T29" fmla="*/ 0 h 420"/>
                <a:gd name="T30" fmla="*/ 687 w 1614"/>
                <a:gd name="T31" fmla="*/ 0 h 420"/>
                <a:gd name="T32" fmla="*/ 502 w 1614"/>
                <a:gd name="T33" fmla="*/ 0 h 4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4"/>
                <a:gd name="T52" fmla="*/ 0 h 420"/>
                <a:gd name="T53" fmla="*/ 1614 w 1614"/>
                <a:gd name="T54" fmla="*/ 420 h 4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4" h="420">
                  <a:moveTo>
                    <a:pt x="502" y="0"/>
                  </a:moveTo>
                  <a:lnTo>
                    <a:pt x="502" y="148"/>
                  </a:lnTo>
                  <a:lnTo>
                    <a:pt x="502" y="212"/>
                  </a:lnTo>
                  <a:lnTo>
                    <a:pt x="502" y="254"/>
                  </a:lnTo>
                  <a:lnTo>
                    <a:pt x="687" y="254"/>
                  </a:lnTo>
                  <a:lnTo>
                    <a:pt x="0" y="420"/>
                  </a:lnTo>
                  <a:lnTo>
                    <a:pt x="965" y="254"/>
                  </a:lnTo>
                  <a:lnTo>
                    <a:pt x="1614" y="254"/>
                  </a:lnTo>
                  <a:lnTo>
                    <a:pt x="1614" y="212"/>
                  </a:lnTo>
                  <a:lnTo>
                    <a:pt x="1614" y="148"/>
                  </a:lnTo>
                  <a:lnTo>
                    <a:pt x="1614" y="0"/>
                  </a:lnTo>
                  <a:lnTo>
                    <a:pt x="965" y="0"/>
                  </a:lnTo>
                  <a:lnTo>
                    <a:pt x="687" y="0"/>
                  </a:lnTo>
                  <a:lnTo>
                    <a:pt x="502"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103" name="Freeform 102"/>
            <p:cNvSpPr>
              <a:spLocks/>
            </p:cNvSpPr>
            <p:nvPr/>
          </p:nvSpPr>
          <p:spPr bwMode="auto">
            <a:xfrm>
              <a:off x="3685" y="1064"/>
              <a:ext cx="1614" cy="420"/>
            </a:xfrm>
            <a:custGeom>
              <a:avLst/>
              <a:gdLst>
                <a:gd name="T0" fmla="*/ 503 w 1614"/>
                <a:gd name="T1" fmla="*/ 0 h 420"/>
                <a:gd name="T2" fmla="*/ 503 w 1614"/>
                <a:gd name="T3" fmla="*/ 148 h 420"/>
                <a:gd name="T4" fmla="*/ 503 w 1614"/>
                <a:gd name="T5" fmla="*/ 148 h 420"/>
                <a:gd name="T6" fmla="*/ 503 w 1614"/>
                <a:gd name="T7" fmla="*/ 212 h 420"/>
                <a:gd name="T8" fmla="*/ 503 w 1614"/>
                <a:gd name="T9" fmla="*/ 254 h 420"/>
                <a:gd name="T10" fmla="*/ 688 w 1614"/>
                <a:gd name="T11" fmla="*/ 254 h 420"/>
                <a:gd name="T12" fmla="*/ 0 w 1614"/>
                <a:gd name="T13" fmla="*/ 420 h 420"/>
                <a:gd name="T14" fmla="*/ 966 w 1614"/>
                <a:gd name="T15" fmla="*/ 254 h 420"/>
                <a:gd name="T16" fmla="*/ 1614 w 1614"/>
                <a:gd name="T17" fmla="*/ 254 h 420"/>
                <a:gd name="T18" fmla="*/ 1614 w 1614"/>
                <a:gd name="T19" fmla="*/ 212 h 420"/>
                <a:gd name="T20" fmla="*/ 1614 w 1614"/>
                <a:gd name="T21" fmla="*/ 148 h 420"/>
                <a:gd name="T22" fmla="*/ 1614 w 1614"/>
                <a:gd name="T23" fmla="*/ 148 h 420"/>
                <a:gd name="T24" fmla="*/ 1614 w 1614"/>
                <a:gd name="T25" fmla="*/ 0 h 420"/>
                <a:gd name="T26" fmla="*/ 966 w 1614"/>
                <a:gd name="T27" fmla="*/ 0 h 420"/>
                <a:gd name="T28" fmla="*/ 688 w 1614"/>
                <a:gd name="T29" fmla="*/ 0 h 420"/>
                <a:gd name="T30" fmla="*/ 688 w 1614"/>
                <a:gd name="T31" fmla="*/ 0 h 420"/>
                <a:gd name="T32" fmla="*/ 503 w 1614"/>
                <a:gd name="T33" fmla="*/ 0 h 4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4"/>
                <a:gd name="T52" fmla="*/ 0 h 420"/>
                <a:gd name="T53" fmla="*/ 1614 w 1614"/>
                <a:gd name="T54" fmla="*/ 420 h 4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4" h="420">
                  <a:moveTo>
                    <a:pt x="503" y="0"/>
                  </a:moveTo>
                  <a:lnTo>
                    <a:pt x="503" y="148"/>
                  </a:lnTo>
                  <a:lnTo>
                    <a:pt x="503" y="212"/>
                  </a:lnTo>
                  <a:lnTo>
                    <a:pt x="503" y="254"/>
                  </a:lnTo>
                  <a:lnTo>
                    <a:pt x="688" y="254"/>
                  </a:lnTo>
                  <a:lnTo>
                    <a:pt x="0" y="420"/>
                  </a:lnTo>
                  <a:lnTo>
                    <a:pt x="966" y="254"/>
                  </a:lnTo>
                  <a:lnTo>
                    <a:pt x="1614" y="254"/>
                  </a:lnTo>
                  <a:lnTo>
                    <a:pt x="1614" y="212"/>
                  </a:lnTo>
                  <a:lnTo>
                    <a:pt x="1614" y="148"/>
                  </a:lnTo>
                  <a:lnTo>
                    <a:pt x="1614" y="0"/>
                  </a:lnTo>
                  <a:lnTo>
                    <a:pt x="966" y="0"/>
                  </a:lnTo>
                  <a:lnTo>
                    <a:pt x="688" y="0"/>
                  </a:lnTo>
                  <a:lnTo>
                    <a:pt x="503" y="0"/>
                  </a:lnTo>
                  <a:close/>
                </a:path>
              </a:pathLst>
            </a:custGeom>
            <a:solidFill>
              <a:srgbClr val="FFFFFF"/>
            </a:solidFill>
            <a:ln w="9525">
              <a:noFill/>
              <a:round/>
              <a:headEnd/>
              <a:tailEnd/>
            </a:ln>
          </p:spPr>
          <p:txBody>
            <a:bodyPr/>
            <a:lstStyle/>
            <a:p>
              <a:pPr defTabSz="457145"/>
              <a:endParaRPr lang="en-GB" sz="1200">
                <a:solidFill>
                  <a:srgbClr val="000000"/>
                </a:solidFill>
                <a:latin typeface="Corbel"/>
              </a:endParaRPr>
            </a:p>
          </p:txBody>
        </p:sp>
        <p:sp>
          <p:nvSpPr>
            <p:cNvPr id="104" name="Freeform 103"/>
            <p:cNvSpPr>
              <a:spLocks/>
            </p:cNvSpPr>
            <p:nvPr/>
          </p:nvSpPr>
          <p:spPr bwMode="auto">
            <a:xfrm>
              <a:off x="3685" y="1064"/>
              <a:ext cx="1614" cy="420"/>
            </a:xfrm>
            <a:custGeom>
              <a:avLst/>
              <a:gdLst>
                <a:gd name="T0" fmla="*/ 503 w 1614"/>
                <a:gd name="T1" fmla="*/ 0 h 420"/>
                <a:gd name="T2" fmla="*/ 503 w 1614"/>
                <a:gd name="T3" fmla="*/ 148 h 420"/>
                <a:gd name="T4" fmla="*/ 503 w 1614"/>
                <a:gd name="T5" fmla="*/ 148 h 420"/>
                <a:gd name="T6" fmla="*/ 503 w 1614"/>
                <a:gd name="T7" fmla="*/ 212 h 420"/>
                <a:gd name="T8" fmla="*/ 503 w 1614"/>
                <a:gd name="T9" fmla="*/ 254 h 420"/>
                <a:gd name="T10" fmla="*/ 688 w 1614"/>
                <a:gd name="T11" fmla="*/ 254 h 420"/>
                <a:gd name="T12" fmla="*/ 0 w 1614"/>
                <a:gd name="T13" fmla="*/ 420 h 420"/>
                <a:gd name="T14" fmla="*/ 966 w 1614"/>
                <a:gd name="T15" fmla="*/ 254 h 420"/>
                <a:gd name="T16" fmla="*/ 1614 w 1614"/>
                <a:gd name="T17" fmla="*/ 254 h 420"/>
                <a:gd name="T18" fmla="*/ 1614 w 1614"/>
                <a:gd name="T19" fmla="*/ 212 h 420"/>
                <a:gd name="T20" fmla="*/ 1614 w 1614"/>
                <a:gd name="T21" fmla="*/ 148 h 420"/>
                <a:gd name="T22" fmla="*/ 1614 w 1614"/>
                <a:gd name="T23" fmla="*/ 148 h 420"/>
                <a:gd name="T24" fmla="*/ 1614 w 1614"/>
                <a:gd name="T25" fmla="*/ 0 h 420"/>
                <a:gd name="T26" fmla="*/ 966 w 1614"/>
                <a:gd name="T27" fmla="*/ 0 h 420"/>
                <a:gd name="T28" fmla="*/ 688 w 1614"/>
                <a:gd name="T29" fmla="*/ 0 h 420"/>
                <a:gd name="T30" fmla="*/ 688 w 1614"/>
                <a:gd name="T31" fmla="*/ 0 h 420"/>
                <a:gd name="T32" fmla="*/ 503 w 1614"/>
                <a:gd name="T33" fmla="*/ 0 h 4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4"/>
                <a:gd name="T52" fmla="*/ 0 h 420"/>
                <a:gd name="T53" fmla="*/ 1614 w 1614"/>
                <a:gd name="T54" fmla="*/ 420 h 4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4" h="420">
                  <a:moveTo>
                    <a:pt x="503" y="0"/>
                  </a:moveTo>
                  <a:lnTo>
                    <a:pt x="503" y="148"/>
                  </a:lnTo>
                  <a:lnTo>
                    <a:pt x="503" y="212"/>
                  </a:lnTo>
                  <a:lnTo>
                    <a:pt x="503" y="254"/>
                  </a:lnTo>
                  <a:lnTo>
                    <a:pt x="688" y="254"/>
                  </a:lnTo>
                  <a:lnTo>
                    <a:pt x="0" y="420"/>
                  </a:lnTo>
                  <a:lnTo>
                    <a:pt x="966" y="254"/>
                  </a:lnTo>
                  <a:lnTo>
                    <a:pt x="1614" y="254"/>
                  </a:lnTo>
                  <a:lnTo>
                    <a:pt x="1614" y="212"/>
                  </a:lnTo>
                  <a:lnTo>
                    <a:pt x="1614" y="148"/>
                  </a:lnTo>
                  <a:lnTo>
                    <a:pt x="1614" y="0"/>
                  </a:lnTo>
                  <a:lnTo>
                    <a:pt x="966" y="0"/>
                  </a:lnTo>
                  <a:lnTo>
                    <a:pt x="688" y="0"/>
                  </a:lnTo>
                  <a:lnTo>
                    <a:pt x="503" y="0"/>
                  </a:lnTo>
                  <a:close/>
                </a:path>
              </a:pathLst>
            </a:custGeom>
            <a:noFill/>
            <a:ln w="6350" cap="rnd">
              <a:solidFill>
                <a:srgbClr val="000000"/>
              </a:solidFill>
              <a:prstDash val="solid"/>
              <a:round/>
              <a:headEnd/>
              <a:tailEnd/>
            </a:ln>
          </p:spPr>
          <p:txBody>
            <a:bodyPr/>
            <a:lstStyle/>
            <a:p>
              <a:pPr defTabSz="457145"/>
              <a:endParaRPr lang="en-GB" sz="1200">
                <a:solidFill>
                  <a:srgbClr val="000000"/>
                </a:solidFill>
                <a:latin typeface="Corbel"/>
              </a:endParaRPr>
            </a:p>
          </p:txBody>
        </p:sp>
        <p:sp>
          <p:nvSpPr>
            <p:cNvPr id="105" name="Rectangle 104"/>
            <p:cNvSpPr>
              <a:spLocks noChangeArrowheads="1"/>
            </p:cNvSpPr>
            <p:nvPr/>
          </p:nvSpPr>
          <p:spPr bwMode="auto">
            <a:xfrm>
              <a:off x="4256" y="1095"/>
              <a:ext cx="522"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Literature and </a:t>
              </a:r>
              <a:endParaRPr lang="en-US" sz="1200">
                <a:solidFill>
                  <a:srgbClr val="000000"/>
                </a:solidFill>
                <a:latin typeface="Corbel"/>
              </a:endParaRPr>
            </a:p>
          </p:txBody>
        </p:sp>
        <p:sp>
          <p:nvSpPr>
            <p:cNvPr id="106" name="Rectangle 105"/>
            <p:cNvSpPr>
              <a:spLocks noChangeArrowheads="1"/>
            </p:cNvSpPr>
            <p:nvPr/>
          </p:nvSpPr>
          <p:spPr bwMode="auto">
            <a:xfrm>
              <a:off x="4846" y="1095"/>
              <a:ext cx="388" cy="118"/>
            </a:xfrm>
            <a:prstGeom prst="rect">
              <a:avLst/>
            </a:prstGeom>
            <a:noFill/>
            <a:ln w="9525">
              <a:noFill/>
              <a:miter lim="800000"/>
              <a:headEnd/>
              <a:tailEnd/>
            </a:ln>
          </p:spPr>
          <p:txBody>
            <a:bodyPr wrap="none" lIns="0" tIns="0" rIns="0" bIns="0">
              <a:spAutoFit/>
            </a:bodyPr>
            <a:lstStyle/>
            <a:p>
              <a:pPr defTabSz="457145"/>
              <a:r>
                <a:rPr lang="en-US" sz="900" b="1">
                  <a:solidFill>
                    <a:srgbClr val="000000"/>
                  </a:solidFill>
                  <a:latin typeface="Corbel"/>
                </a:rPr>
                <a:t>ontologies</a:t>
              </a:r>
              <a:endParaRPr lang="en-US" sz="1200">
                <a:solidFill>
                  <a:srgbClr val="000000"/>
                </a:solidFill>
                <a:latin typeface="Corbel"/>
              </a:endParaRPr>
            </a:p>
          </p:txBody>
        </p:sp>
        <p:sp>
          <p:nvSpPr>
            <p:cNvPr id="107" name="Rectangle 106"/>
            <p:cNvSpPr>
              <a:spLocks noChangeArrowheads="1"/>
            </p:cNvSpPr>
            <p:nvPr/>
          </p:nvSpPr>
          <p:spPr bwMode="auto">
            <a:xfrm>
              <a:off x="4478" y="1197"/>
              <a:ext cx="365"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CitExplore</a:t>
              </a:r>
              <a:endParaRPr lang="en-US" sz="1200">
                <a:solidFill>
                  <a:srgbClr val="000000"/>
                </a:solidFill>
                <a:latin typeface="Corbel"/>
              </a:endParaRPr>
            </a:p>
          </p:txBody>
        </p:sp>
        <p:sp>
          <p:nvSpPr>
            <p:cNvPr id="108" name="Rectangle 107"/>
            <p:cNvSpPr>
              <a:spLocks noChangeArrowheads="1"/>
            </p:cNvSpPr>
            <p:nvPr/>
          </p:nvSpPr>
          <p:spPr bwMode="auto">
            <a:xfrm>
              <a:off x="4869" y="1197"/>
              <a:ext cx="155" cy="118"/>
            </a:xfrm>
            <a:prstGeom prst="rect">
              <a:avLst/>
            </a:prstGeom>
            <a:noFill/>
            <a:ln w="9525">
              <a:noFill/>
              <a:miter lim="800000"/>
              <a:headEnd/>
              <a:tailEnd/>
            </a:ln>
          </p:spPr>
          <p:txBody>
            <a:bodyPr wrap="none" lIns="0" tIns="0" rIns="0" bIns="0">
              <a:spAutoFit/>
            </a:bodyPr>
            <a:lstStyle/>
            <a:p>
              <a:pPr defTabSz="457145"/>
              <a:r>
                <a:rPr lang="en-US" sz="900">
                  <a:solidFill>
                    <a:srgbClr val="000000"/>
                  </a:solidFill>
                  <a:latin typeface="Corbel"/>
                </a:rPr>
                <a:t>, GO</a:t>
              </a:r>
              <a:endParaRPr lang="en-US" sz="1200">
                <a:solidFill>
                  <a:srgbClr val="000000"/>
                </a:solidFill>
                <a:latin typeface="Corbel"/>
              </a:endParaRPr>
            </a:p>
          </p:txBody>
        </p:sp>
      </p:grpSp>
      <p:pic>
        <p:nvPicPr>
          <p:cNvPr id="109" name="Picture 118" descr="j0195384"/>
          <p:cNvPicPr>
            <a:picLocks noChangeAspect="1" noChangeArrowheads="1"/>
          </p:cNvPicPr>
          <p:nvPr/>
        </p:nvPicPr>
        <p:blipFill>
          <a:blip r:embed="rId4"/>
          <a:srcRect/>
          <a:stretch>
            <a:fillRect/>
          </a:stretch>
        </p:blipFill>
        <p:spPr bwMode="auto">
          <a:xfrm>
            <a:off x="8255801" y="3497645"/>
            <a:ext cx="714375" cy="730250"/>
          </a:xfrm>
          <a:prstGeom prst="rect">
            <a:avLst/>
          </a:prstGeom>
          <a:noFill/>
          <a:ln w="9525">
            <a:noFill/>
            <a:miter lim="800000"/>
            <a:headEnd/>
            <a:tailEnd/>
          </a:ln>
        </p:spPr>
      </p:pic>
      <p:pic>
        <p:nvPicPr>
          <p:cNvPr id="11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8207" y="3932911"/>
            <a:ext cx="3186102" cy="226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itle 1"/>
          <p:cNvSpPr>
            <a:spLocks noGrp="1"/>
          </p:cNvSpPr>
          <p:nvPr>
            <p:ph type="title"/>
          </p:nvPr>
        </p:nvSpPr>
        <p:spPr>
          <a:xfrm>
            <a:off x="353025" y="134938"/>
            <a:ext cx="8686800" cy="639762"/>
          </a:xfrm>
        </p:spPr>
        <p:txBody>
          <a:bodyPr/>
          <a:lstStyle/>
          <a:p>
            <a:r>
              <a:rPr lang="en-GB" sz="3200" dirty="0" smtClean="0"/>
              <a:t>ELIXIR</a:t>
            </a:r>
            <a:r>
              <a:rPr lang="en-GB" sz="2400" dirty="0" smtClean="0"/>
              <a:t>: Europe’s emerging infrastructure for biological information</a:t>
            </a:r>
            <a:endParaRPr lang="en-GB" sz="2400" dirty="0"/>
          </a:p>
        </p:txBody>
      </p:sp>
      <p:sp>
        <p:nvSpPr>
          <p:cNvPr id="2" name="Rectangle 1"/>
          <p:cNvSpPr/>
          <p:nvPr/>
        </p:nvSpPr>
        <p:spPr>
          <a:xfrm>
            <a:off x="3489047" y="6218101"/>
            <a:ext cx="3865699" cy="369332"/>
          </a:xfrm>
          <a:prstGeom prst="rect">
            <a:avLst/>
          </a:prstGeom>
        </p:spPr>
        <p:txBody>
          <a:bodyPr wrap="none">
            <a:spAutoFit/>
          </a:bodyPr>
          <a:lstStyle/>
          <a:p>
            <a:r>
              <a:rPr lang="en-GB" dirty="0" smtClean="0">
                <a:solidFill>
                  <a:srgbClr val="000000"/>
                </a:solidFill>
                <a:cs typeface="Arial"/>
              </a:rPr>
              <a:t>Central Redundant </a:t>
            </a:r>
            <a:r>
              <a:rPr lang="en-GB" dirty="0" err="1" smtClean="0">
                <a:solidFill>
                  <a:srgbClr val="000000"/>
                </a:solidFill>
                <a:cs typeface="Arial"/>
              </a:rPr>
              <a:t>Ebyte</a:t>
            </a:r>
            <a:r>
              <a:rPr lang="en-GB" dirty="0" smtClean="0">
                <a:solidFill>
                  <a:srgbClr val="000000"/>
                </a:solidFill>
                <a:cs typeface="Arial"/>
              </a:rPr>
              <a:t> capacity Hub</a:t>
            </a:r>
            <a:endParaRPr lang="en-GB" dirty="0"/>
          </a:p>
        </p:txBody>
      </p:sp>
      <p:sp>
        <p:nvSpPr>
          <p:cNvPr id="3" name="Rectangle 2"/>
          <p:cNvSpPr/>
          <p:nvPr/>
        </p:nvSpPr>
        <p:spPr>
          <a:xfrm>
            <a:off x="3218675" y="3401329"/>
            <a:ext cx="2720554" cy="646331"/>
          </a:xfrm>
          <a:prstGeom prst="rect">
            <a:avLst/>
          </a:prstGeom>
        </p:spPr>
        <p:txBody>
          <a:bodyPr wrap="none">
            <a:spAutoFit/>
          </a:bodyPr>
          <a:lstStyle/>
          <a:p>
            <a:r>
              <a:rPr lang="en-GB" dirty="0" smtClean="0">
                <a:solidFill>
                  <a:srgbClr val="000000"/>
                </a:solidFill>
                <a:cs typeface="Arial"/>
              </a:rPr>
              <a:t>National nodes  integrated</a:t>
            </a:r>
          </a:p>
          <a:p>
            <a:r>
              <a:rPr lang="en-GB" dirty="0" smtClean="0">
                <a:solidFill>
                  <a:srgbClr val="000000"/>
                </a:solidFill>
                <a:cs typeface="Arial"/>
              </a:rPr>
              <a:t>into the overall system</a:t>
            </a:r>
            <a:endParaRPr lang="en-GB"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ntelligentDocuments">
  <a:themeElements>
    <a:clrScheme name="Custom 2">
      <a:dk1>
        <a:srgbClr val="021536"/>
      </a:dk1>
      <a:lt1>
        <a:srgbClr val="FFFFFF"/>
      </a:lt1>
      <a:dk2>
        <a:srgbClr val="FFFFFF"/>
      </a:dk2>
      <a:lt2>
        <a:srgbClr val="E7E7E9"/>
      </a:lt2>
      <a:accent1>
        <a:srgbClr val="001535"/>
      </a:accent1>
      <a:accent2>
        <a:srgbClr val="0A2959"/>
      </a:accent2>
      <a:accent3>
        <a:srgbClr val="FFFFFF"/>
      </a:accent3>
      <a:accent4>
        <a:srgbClr val="001242"/>
      </a:accent4>
      <a:accent5>
        <a:srgbClr val="C3D4E3"/>
      </a:accent5>
      <a:accent6>
        <a:srgbClr val="021536"/>
      </a:accent6>
      <a:hlink>
        <a:srgbClr val="1D14E4"/>
      </a:hlink>
      <a:folHlink>
        <a:srgbClr val="872D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defRPr>
        </a:defPPr>
      </a:lstStyle>
    </a:lnDef>
  </a:objectDefaults>
  <a:extraClrSchemeLst>
    <a:extraClrScheme>
      <a:clrScheme name="IntelligentDocumen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telligent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ntelligentDocument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telligentDocument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telligentDocumen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telligentDocumen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telligentDocumen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ntelligentDocuments 8">
        <a:dk1>
          <a:srgbClr val="7A0200"/>
        </a:dk1>
        <a:lt1>
          <a:srgbClr val="FFFFFF"/>
        </a:lt1>
        <a:dk2>
          <a:srgbClr val="FFFFFF"/>
        </a:dk2>
        <a:lt2>
          <a:srgbClr val="969696"/>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
      <a:clrScheme name="IntelligentDocuments 9">
        <a:dk1>
          <a:srgbClr val="7A0200"/>
        </a:dk1>
        <a:lt1>
          <a:srgbClr val="FFFFFF"/>
        </a:lt1>
        <a:dk2>
          <a:srgbClr val="FFFFFF"/>
        </a:dk2>
        <a:lt2>
          <a:srgbClr val="E7E7E9"/>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WLCG-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MBL_CMYK">
  <a:themeElements>
    <a:clrScheme name="ELIXIR 2011">
      <a:dk1>
        <a:srgbClr val="000000"/>
      </a:dk1>
      <a:lt1>
        <a:srgbClr val="FFFFFF"/>
      </a:lt1>
      <a:dk2>
        <a:srgbClr val="282828"/>
      </a:dk2>
      <a:lt2>
        <a:srgbClr val="D4D4D4"/>
      </a:lt2>
      <a:accent1>
        <a:srgbClr val="DD5E21"/>
      </a:accent1>
      <a:accent2>
        <a:srgbClr val="004A5A"/>
      </a:accent2>
      <a:accent3>
        <a:srgbClr val="A8AD2A"/>
      </a:accent3>
      <a:accent4>
        <a:srgbClr val="343330"/>
      </a:accent4>
      <a:accent5>
        <a:srgbClr val="5E788A"/>
      </a:accent5>
      <a:accent6>
        <a:srgbClr val="8A8884"/>
      </a:accent6>
      <a:hlink>
        <a:srgbClr val="00394E"/>
      </a:hlink>
      <a:folHlink>
        <a:srgbClr val="343330"/>
      </a:folHlink>
    </a:clrScheme>
    <a:fontScheme name="Pixel">
      <a:majorFont>
        <a:latin typeface="Corbel"/>
        <a:ea typeface=""/>
        <a:cs typeface=""/>
        <a:font script="Jpan" typeface="メイリオ"/>
      </a:majorFont>
      <a:minorFont>
        <a:latin typeface="Corbel"/>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OeRC Dark Template.potx</Template>
  <TotalTime>5284</TotalTime>
  <Words>1136</Words>
  <Application>Microsoft Macintosh PowerPoint</Application>
  <PresentationFormat>On-screen Show (4:3)</PresentationFormat>
  <Paragraphs>228</Paragraphs>
  <Slides>21</Slides>
  <Notes>4</Notes>
  <HiddenSlides>0</HiddenSlides>
  <MMClips>0</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IntelligentDocuments</vt:lpstr>
      <vt:lpstr>4_WLCG-new</vt:lpstr>
      <vt:lpstr>Custom Design</vt:lpstr>
      <vt:lpstr>EMBL_CMYK</vt:lpstr>
      <vt:lpstr>Default Design</vt:lpstr>
      <vt:lpstr>Large-scale Data Processing Challenges</vt:lpstr>
      <vt:lpstr>Overview</vt:lpstr>
      <vt:lpstr>The problem…</vt:lpstr>
      <vt:lpstr>PowerPoint Presentation</vt:lpstr>
      <vt:lpstr>Example – Microsoft Worldwide Telescope</vt:lpstr>
      <vt:lpstr>Example – Galaxy Zoo</vt:lpstr>
      <vt:lpstr>PowerPoint Presentation</vt:lpstr>
      <vt:lpstr>The LHC Computing Challenge</vt:lpstr>
      <vt:lpstr>ELIXIR: Europe’s emerging infrastructure for biological information</vt:lpstr>
      <vt:lpstr>PowerPoint Presentation</vt:lpstr>
      <vt:lpstr>Infrastructures</vt:lpstr>
      <vt:lpstr>Distributed Data Infrastructure</vt:lpstr>
      <vt:lpstr>Other communities</vt:lpstr>
      <vt:lpstr>PowerPoint Presentation</vt:lpstr>
      <vt:lpstr>Technological Change and progress – Kryders Law</vt:lpstr>
      <vt:lpstr>Global Research Network Connectivity</vt:lpstr>
      <vt:lpstr>PowerPoint Presentation</vt:lpstr>
      <vt:lpstr>Current Usage Models</vt:lpstr>
      <vt:lpstr>Archives not an Archive</vt:lpstr>
      <vt:lpstr>Requires</vt:lpstr>
      <vt:lpstr>Summary/Conclusion</vt:lpstr>
    </vt:vector>
  </TitlesOfParts>
  <Company>OeRC, University of Oxford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Data Deluge comes to Astronomy, swimming and other strategies to cope…</dc:title>
  <dc:creator>David Wallom</dc:creator>
  <cp:lastModifiedBy>David Wallom</cp:lastModifiedBy>
  <cp:revision>38</cp:revision>
  <dcterms:created xsi:type="dcterms:W3CDTF">2012-05-30T11:05:09Z</dcterms:created>
  <dcterms:modified xsi:type="dcterms:W3CDTF">2012-06-07T12:34:51Z</dcterms:modified>
</cp:coreProperties>
</file>